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80" r:id="rId3"/>
    <p:sldId id="281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3" r:id="rId14"/>
    <p:sldId id="274" r:id="rId15"/>
    <p:sldId id="276" r:id="rId16"/>
    <p:sldId id="275" r:id="rId17"/>
    <p:sldId id="278" r:id="rId18"/>
    <p:sldId id="279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600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3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231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32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4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33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742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6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9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876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0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19988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69A33C3-DFF0-43B8-BCD7-F6445C7BF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345" y="934264"/>
            <a:ext cx="11199724" cy="2098226"/>
          </a:xfrm>
        </p:spPr>
        <p:txBody>
          <a:bodyPr>
            <a:normAutofit/>
          </a:bodyPr>
          <a:lstStyle/>
          <a:p>
            <a:r>
              <a:rPr lang="th-TH" sz="5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หน่วยที่ 9 ลักษณะการใช้งานคอมพิวเตอร์ส่วนบุคคล</a:t>
            </a:r>
            <a:endParaRPr lang="th-TH" sz="5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5161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14B54C71-B9A5-4127-A9A2-8CB2296F769A}"/>
              </a:ext>
            </a:extLst>
          </p:cNvPr>
          <p:cNvSpPr txBox="1">
            <a:spLocks/>
          </p:cNvSpPr>
          <p:nvPr/>
        </p:nvSpPr>
        <p:spPr>
          <a:xfrm>
            <a:off x="452845" y="657726"/>
            <a:ext cx="11268891" cy="5209674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9.1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ลักษณะงานที่ใช้เครื่องคอมพิวเตอร์ส่วนบุคคล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9.1.1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เครื่องคอมพิวเตอร์สำหรับงานด้านเอกสาร รายงาน หรืองานธุรการต่าง ๆ 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th-TH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" descr="à¸à¸²à¸£à¸à¸³à¹à¸à¸£à¹à¸à¸£à¸¡à¸à¸£à¸°à¸¡à¸§à¸à¸à¸¥à¸à¸³à¸¡à¸²à¸à¹à¸§à¸¢à¹à¸à¸à¸²à¸£à¸à¸´à¸¡à¸à¹à¹à¸­à¸à¸ªà¸²à¸£à¸à¸°à¸à¸³à¹à¸«à¹à¸ªà¸²à¸¡à¸²à¸£à¸à¹à¸à¹à¹à¸à¸à¹à¸­à¸¡à¸¹à¸¥à¹à¸à¸£à¸à¸à¸±à¸§à¸­à¸±à¸à¸©à¸£ à¸£à¸§à¸¡à¸à¸±à¹à¸à¸à¸±à¸à¸£à¸¹à¸à¹à¸à¸à¸«à¸à¹à¸²à¹à¸­à¸à¸ªà¸²à¸£à¹à¸à¹à¸­à¸¢à¹à¸²à¸à¸ªà¸§à¸¢à¸à¸²à¸¡à¹à¸¥à¸°à¸£à¸§à¸à¹à¸£à¹à¸§">
            <a:extLst>
              <a:ext uri="{FF2B5EF4-FFF2-40B4-BE49-F238E27FC236}">
                <a16:creationId xmlns:a16="http://schemas.microsoft.com/office/drawing/2014/main" id="{F005BD28-B067-45CD-9963-AEAF3136872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8003" y="2333834"/>
            <a:ext cx="5035993" cy="331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7282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53462E1E-B862-4C13-9A21-E2B16BCF1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189492"/>
              </p:ext>
            </p:extLst>
          </p:nvPr>
        </p:nvGraphicFramePr>
        <p:xfrm>
          <a:off x="1719153" y="1217710"/>
          <a:ext cx="8753693" cy="53629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4883">
                  <a:extLst>
                    <a:ext uri="{9D8B030D-6E8A-4147-A177-3AD203B41FA5}">
                      <a16:colId xmlns:a16="http://schemas.microsoft.com/office/drawing/2014/main" val="481241183"/>
                    </a:ext>
                  </a:extLst>
                </a:gridCol>
                <a:gridCol w="6008810">
                  <a:extLst>
                    <a:ext uri="{9D8B030D-6E8A-4147-A177-3AD203B41FA5}">
                      <a16:colId xmlns:a16="http://schemas.microsoft.com/office/drawing/2014/main" val="4262928583"/>
                    </a:ext>
                  </a:extLst>
                </a:gridCol>
              </a:tblGrid>
              <a:tr h="210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ชิ้นส่วนอุปกรณ์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คุณสมบัติหรือรายละเอียดที่เหมาะสม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335695326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ซีพียู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Intel Core i3,i5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FX-4xxx, A4-xxxx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และ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A6-xxxx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271536109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แรม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ดีดีอาร์แรม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DDR RAM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ความจุ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2-4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กิกะไบต์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GB)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943756762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เมนบอร์ด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ราคาประหยัดแบบมีชิปออนบอร์ด(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Onboard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เช่น ชิปแสดงผล, ชิปเสียง, ชิปเครือข่าย ซึ่งติดตั้งมาให้แล้วบนเมนบอร์ด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521840819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ฮาร์ดดิสก์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แบบซาต้า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SATA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ความจุ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กิกะไบต์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GB)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1709930868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การ์ดจอ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ชิปแสดงผลออนบอร์ด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711761221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การ์ดเสียง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ชิปเสียงออนบอร์ด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539842020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การ์ดแลน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ชิปเครือข่ายออนบอร์ด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2148473903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ออฟติคอลไดร์ฟ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ดีวีดีอาร์ดับบริว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DVD-RW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ซึ่งอ่านเขียนแผ่นได้เกือบทุกชนิด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857692828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ลำโพง หรือหูฟัง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ระบบสเตอริโอ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ลำโพง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1514176162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จอภาพ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จอแสดงผลแบบแอลอีดี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LED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ขนาด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17-19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นิ้ว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1293817912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เครื่องพิมพ์และเครื่อง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สแกนภาพ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ควรเป็นเครื่องมัลติฟังก์ชั่น สามารถใช้งานการพิมพ์และสแกนภาพ ได้ในเครื่องเดียว มีราคาถูก และคุ้มค่า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675183981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เครื่องสำรองไฟ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ควรจ่ายไฟได้ตั้งแต่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โวลต์แอมป์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(VA)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1434647106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เพาเวอร์ซัพพลาย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ขนาดกำลังไฟ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วัตต์ขึ้นไป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041994689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อุปกรณ์เพิ่มเติมอื่น ๆ 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แฟรชไดร์ฟ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,  เมาส์แบบออปติคอล, คีย์บอร์ด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565124416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C43A88C1-0B9C-451E-975D-889B6FFA1703}"/>
              </a:ext>
            </a:extLst>
          </p:cNvPr>
          <p:cNvSpPr/>
          <p:nvPr/>
        </p:nvSpPr>
        <p:spPr>
          <a:xfrm>
            <a:off x="1267326" y="629857"/>
            <a:ext cx="9657346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ตัวอย่างคุณสมบัติของเครื่องคอมพิวเตอร์สำหรับงานด้านเอกสาร รายงาน หรือ งานธุรการต่าง ๆ</a:t>
            </a:r>
            <a:endParaRPr lang="en-US" sz="28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082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9D32DA21-F961-4F58-98A6-557BDD46AE3D}"/>
              </a:ext>
            </a:extLst>
          </p:cNvPr>
          <p:cNvSpPr txBox="1">
            <a:spLocks/>
          </p:cNvSpPr>
          <p:nvPr/>
        </p:nvSpPr>
        <p:spPr>
          <a:xfrm>
            <a:off x="457200" y="657726"/>
            <a:ext cx="11271738" cy="5209674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9.1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เครื่องคอมพิวเตอร์สำหรับงานด้านกราฟิก ด้านการออกแบบสื่อสิ่งพิมพ์ต่าง ๆ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th-TH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" name="Picture 1" descr="concorso di design e grafica">
            <a:extLst>
              <a:ext uri="{FF2B5EF4-FFF2-40B4-BE49-F238E27FC236}">
                <a16:creationId xmlns:a16="http://schemas.microsoft.com/office/drawing/2014/main" id="{7C31D006-7B1E-43C7-BB4E-52D2F5BA5CB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7283" y="2303295"/>
            <a:ext cx="5431572" cy="356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1712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8DB814CA-89B9-4A00-ACD8-41227EC6C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469180"/>
              </p:ext>
            </p:extLst>
          </p:nvPr>
        </p:nvGraphicFramePr>
        <p:xfrm>
          <a:off x="1363579" y="1172487"/>
          <a:ext cx="9464842" cy="5448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6935">
                  <a:extLst>
                    <a:ext uri="{9D8B030D-6E8A-4147-A177-3AD203B41FA5}">
                      <a16:colId xmlns:a16="http://schemas.microsoft.com/office/drawing/2014/main" val="1602394686"/>
                    </a:ext>
                  </a:extLst>
                </a:gridCol>
                <a:gridCol w="6987907">
                  <a:extLst>
                    <a:ext uri="{9D8B030D-6E8A-4147-A177-3AD203B41FA5}">
                      <a16:colId xmlns:a16="http://schemas.microsoft.com/office/drawing/2014/main" val="1172557556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ชิ้นส่วนอุปกรณ์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คุณสมบัติหรือรายละเอียดที่เหมาะสม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122420387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ซีพียู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Intel Core i5,i7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FX-6xxx, FX-8xxx, A8-xxxx,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A10-xxxx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346016088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แรม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DDR RAM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ความจุ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4-8 GB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956740560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เมนบอร์ด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ชิปเซ็ต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Intel PCH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ตระกูล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7x,8x,9x,1xx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FCH A75, A85x, A88x, AMD 8xx, 9xx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200171708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ฮาร์ดดิสก์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แบบ 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SATA-III 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SATA Express 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ความจุ 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500 GB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707628012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การ์ดจอ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Nvidia GeForce GTX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ตระกูล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5xx, 6xx, 7xx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ตระกูล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Radeon HD 6xxx, 7xxx, R5, R7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หน่วยความจำบนตัวการ์ดแบบ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GDDR5 1 GB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256221407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การ์ดเสียง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ชิปเสียงออนบอร์ด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319618097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การ์ดแลน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ชิปเครือข่ายออนบอร์ด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119807918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ออฟติคอลไดร์ฟ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ดีวีดีอาร์ดับบริว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DVD-RW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ซึ่งอ่านเขียนแผ่นได้เกือบทุกชนิด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4254626498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ลำโพง หรือหูฟัง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ระบบสเตอริโอ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ลำโพง มีภาคขยายในตัว หรือลำโพงแบบ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2.1 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947356146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จอภาพ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จอแอลอีดี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LED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แบบไวด์สกรีน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Wide Screen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ขนาด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22-24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นิ้ว ความละเอียด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1440x900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พิกเซล 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3753589647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เครื่องพิมพ์และเครื่องสแกนภาพ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ควรเป็นเครื่องแบบเลเซอร์ปริ้นเตอร์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Laser Printer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แบบขาว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ดำ หรือสี 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และเครื่องสแกนภาพ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228510535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เครื่องสำรองไฟ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ควรจ่ายไฟได้ตั้งแต่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650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โวลต์แอมป์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(VA)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281897224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เพาเวอร์ซัพพลาย</a:t>
                      </a:r>
                      <a:endParaRPr lang="en-US" sz="1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ขนาดกำลังไฟ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700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วัตต์ขึ้นไป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245505223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อุปกรณ์เพิ่มเติมอื่น ๆ </a:t>
                      </a:r>
                      <a:endParaRPr lang="en-US" sz="1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ฮาร์ดดิสก์ใช้ภายนอก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, </a:t>
                      </a:r>
                      <a:r>
                        <a:rPr lang="th-TH" sz="1800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แฟรชไดร์ฟ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, เมาส์แบบออปติคอล, คีย์บอร์ด เป็นต้น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43794" marR="43794" marT="0" marB="0"/>
                </a:tc>
                <a:extLst>
                  <a:ext uri="{0D108BD9-81ED-4DB2-BD59-A6C34878D82A}">
                    <a16:rowId xmlns:a16="http://schemas.microsoft.com/office/drawing/2014/main" val="480072938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CCA12452-85EE-4F64-8140-AD352A67B28F}"/>
              </a:ext>
            </a:extLst>
          </p:cNvPr>
          <p:cNvSpPr/>
          <p:nvPr/>
        </p:nvSpPr>
        <p:spPr>
          <a:xfrm>
            <a:off x="1564414" y="584634"/>
            <a:ext cx="11806988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ตัวอย่างคุณสมบัติเครื่องคอมพิวเตอร์สำหรับงานด้านกราฟิก ด้านการออกแบบสื่อสิ่งพิมพ์ต่าง ๆ</a:t>
            </a:r>
            <a:endParaRPr lang="en-US" sz="28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2392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7A12572B-24A2-43C2-98A7-C00DB100F70A}"/>
              </a:ext>
            </a:extLst>
          </p:cNvPr>
          <p:cNvSpPr txBox="1">
            <a:spLocks/>
          </p:cNvSpPr>
          <p:nvPr/>
        </p:nvSpPr>
        <p:spPr>
          <a:xfrm>
            <a:off x="439615" y="657726"/>
            <a:ext cx="11289323" cy="5209674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9.1.3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เครื่องคอมพิวเตอร์สำหรับงานออกแบบกราฟิกขั้นสูง งานด้านสามมิติ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3D Animation)</a:t>
            </a: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</p:txBody>
      </p:sp>
      <p:pic>
        <p:nvPicPr>
          <p:cNvPr id="3" name="Picture 4" descr="720">
            <a:extLst>
              <a:ext uri="{FF2B5EF4-FFF2-40B4-BE49-F238E27FC236}">
                <a16:creationId xmlns:a16="http://schemas.microsoft.com/office/drawing/2014/main" id="{AC4626ED-D123-49CB-9310-7EACC0B712E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1005" y="2347737"/>
            <a:ext cx="5226542" cy="351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6571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720">
            <a:extLst>
              <a:ext uri="{FF2B5EF4-FFF2-40B4-BE49-F238E27FC236}">
                <a16:creationId xmlns:a16="http://schemas.microsoft.com/office/drawing/2014/main" id="{0F7E14E8-1D19-4A69-8C49-DC131EEE169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6957" y="1909587"/>
            <a:ext cx="4738085" cy="303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E51B1697-958A-4879-8847-74D743F6314C}"/>
              </a:ext>
            </a:extLst>
          </p:cNvPr>
          <p:cNvSpPr/>
          <p:nvPr/>
        </p:nvSpPr>
        <p:spPr>
          <a:xfrm>
            <a:off x="1849483" y="966355"/>
            <a:ext cx="84930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การใช้เครื่องคอมพิวเตอร์สำหรับงานออกแบบกราฟิกขั้นสูง งานด้านสามมิติ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8124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89EE8196-9F94-42E7-B8FA-D5A152636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40867"/>
              </p:ext>
            </p:extLst>
          </p:nvPr>
        </p:nvGraphicFramePr>
        <p:xfrm>
          <a:off x="1669064" y="1639584"/>
          <a:ext cx="8853872" cy="3925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8652">
                  <a:extLst>
                    <a:ext uri="{9D8B030D-6E8A-4147-A177-3AD203B41FA5}">
                      <a16:colId xmlns:a16="http://schemas.microsoft.com/office/drawing/2014/main" val="2462222411"/>
                    </a:ext>
                  </a:extLst>
                </a:gridCol>
                <a:gridCol w="6035220">
                  <a:extLst>
                    <a:ext uri="{9D8B030D-6E8A-4147-A177-3AD203B41FA5}">
                      <a16:colId xmlns:a16="http://schemas.microsoft.com/office/drawing/2014/main" val="17475251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ชิ้นส่วนอุปกรณ์</a:t>
                      </a:r>
                      <a:endParaRPr lang="en-US" sz="2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คุณสมบัติหรือรายละเอียดที่เหมาะสม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0479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ซีพียู</a:t>
                      </a:r>
                      <a:endParaRPr lang="en-US" sz="2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Intel Core i7,i7 Extreme, i9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FX-8xxx, FX-9xxx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07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แรม</a:t>
                      </a:r>
                      <a:endParaRPr lang="en-US" sz="2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DDR3, DDR4 RAM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ความจุ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16 GB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5083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เมนบอร์ด</a:t>
                      </a:r>
                      <a:endParaRPr lang="en-US" sz="2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ชิปเซ็ต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Intel PCH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ตระกูล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x79, x99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ที่สนับสนุน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DDR3, DDR4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ในแบบ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และ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4-Channel 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990x, 990FX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6972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ฮาร์ดดิสก์</a:t>
                      </a:r>
                      <a:endParaRPr lang="en-US" sz="2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แบบซาต้าทรี (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SATA-II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หรือ ซาต้าเอ็กเพรส (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SATA Express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ความจุ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1-2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เทราไบต์ (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TB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ขึ้นไป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8485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การ์ดจอ</a:t>
                      </a:r>
                      <a:endParaRPr lang="en-US" sz="2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Nvidia Quadro K2000 </a:t>
                      </a:r>
                      <a:r>
                        <a:rPr lang="th-TH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FirePro W5000 </a:t>
                      </a:r>
                      <a:r>
                        <a:rPr lang="th-TH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2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0352834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6DA0F667-9F07-4D81-9B43-54CF48DC82D8}"/>
              </a:ext>
            </a:extLst>
          </p:cNvPr>
          <p:cNvSpPr/>
          <p:nvPr/>
        </p:nvSpPr>
        <p:spPr>
          <a:xfrm>
            <a:off x="1411705" y="556210"/>
            <a:ext cx="1020277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ตัวอย่างคุณสมบัติของเครื่องคอมพิวเตอร์สำหรับงานออกแบบกราฟิกขั้นสูง งานด้านสามมิติ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				(</a:t>
            </a:r>
            <a:r>
              <a:rPr lang="en-US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3D Animation)</a:t>
            </a:r>
          </a:p>
        </p:txBody>
      </p:sp>
    </p:spTree>
    <p:extLst>
      <p:ext uri="{BB962C8B-B14F-4D97-AF65-F5344CB8AC3E}">
        <p14:creationId xmlns:p14="http://schemas.microsoft.com/office/powerpoint/2010/main" val="1284544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DD06D9AA-EA61-404B-BB71-8290532AD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858429"/>
              </p:ext>
            </p:extLst>
          </p:nvPr>
        </p:nvGraphicFramePr>
        <p:xfrm>
          <a:off x="1740568" y="1536564"/>
          <a:ext cx="8710863" cy="50532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2280">
                  <a:extLst>
                    <a:ext uri="{9D8B030D-6E8A-4147-A177-3AD203B41FA5}">
                      <a16:colId xmlns:a16="http://schemas.microsoft.com/office/drawing/2014/main" val="2786171615"/>
                    </a:ext>
                  </a:extLst>
                </a:gridCol>
                <a:gridCol w="6668583">
                  <a:extLst>
                    <a:ext uri="{9D8B030D-6E8A-4147-A177-3AD203B41FA5}">
                      <a16:colId xmlns:a16="http://schemas.microsoft.com/office/drawing/2014/main" val="242077513"/>
                    </a:ext>
                  </a:extLst>
                </a:gridCol>
              </a:tblGrid>
              <a:tr h="396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ชิ้นส่วนอุปกรณ์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คุณสมบัติหรือรายละเอียดที่เหมาะสม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1229070020"/>
                  </a:ext>
                </a:extLst>
              </a:tr>
              <a:tr h="3964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การ์ดเสียง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ชิปเสียง 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Onboard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หรือการ์ดเสียงในระบบ 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5.1 CH 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3923912949"/>
                  </a:ext>
                </a:extLst>
              </a:tr>
              <a:tr h="3964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การ์ดแลน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ชิปเครือข่าย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Onboard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2539021583"/>
                  </a:ext>
                </a:extLst>
              </a:tr>
              <a:tr h="3964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ออฟติคอลไดร์ฟ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ดีวีดีไดร์ฟ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DVD-RW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หรือ บลูเรยไดร์ฟ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Blu-Ray Drive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2363337772"/>
                  </a:ext>
                </a:extLst>
              </a:tr>
              <a:tr h="6924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ลำโพง หรือหูฟัง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เป็นชุดลำโพงรอบทิศทาง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Surround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ในระบบ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5.1 CH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ขึ้นไปพร้อมซับวูฟเฟอร์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Subwoofer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323495024"/>
                  </a:ext>
                </a:extLst>
              </a:tr>
              <a:tr h="7928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จอภาพ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จอแอลอีดี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LED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แบบไวด์สกรีน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Wide Screen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ขนาด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24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นิ้ว ความละเอียด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1920x1080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พิกเซล ขึ้นไป จำนวน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2-3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4098116029"/>
                  </a:ext>
                </a:extLst>
              </a:tr>
              <a:tr h="7928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เครื่องพิมพ์และเครื่องสแกนภาพ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ควรเป็นเครื่องแบบ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Inkjet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หรือ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Laser Printer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สี 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และเครื่องสแกนภาพ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1915232058"/>
                  </a:ext>
                </a:extLst>
              </a:tr>
              <a:tr h="3964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เครื่องสำรองไฟ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ควรจ่ายไฟได้ตั้งแต่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800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โวลต์แอมป์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(VA)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2728609752"/>
                  </a:ext>
                </a:extLst>
              </a:tr>
              <a:tr h="3964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เพาเวอร์ซัพพลาย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ขนาดกำลังไฟ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800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วัตต์ขึ้นไป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2398429371"/>
                  </a:ext>
                </a:extLst>
              </a:tr>
              <a:tr h="3964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อุปกรณ์เพิ่มเติมอื่น ๆ 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ฮาร์ดดิสก์ใช้ภายนอก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, </a:t>
                      </a:r>
                      <a:r>
                        <a:rPr lang="th-TH" sz="1800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แฟรชไดร์ฟ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, เมาส์แบบออปติคอล, คีย์บอร์ด เป็นต้น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7376" marR="67376" marT="0" marB="0"/>
                </a:tc>
                <a:extLst>
                  <a:ext uri="{0D108BD9-81ED-4DB2-BD59-A6C34878D82A}">
                    <a16:rowId xmlns:a16="http://schemas.microsoft.com/office/drawing/2014/main" val="2050780667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A86A64D4-A67E-4E55-9263-8B8030375912}"/>
              </a:ext>
            </a:extLst>
          </p:cNvPr>
          <p:cNvSpPr/>
          <p:nvPr/>
        </p:nvSpPr>
        <p:spPr>
          <a:xfrm>
            <a:off x="1445332" y="453190"/>
            <a:ext cx="1020277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ตัวอย่างคุณสมบัติของเครื่องคอมพิวเตอร์สำหรับงานออกแบบกราฟิกขั้นสูง งานด้านสามมิติ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							(</a:t>
            </a:r>
            <a:r>
              <a:rPr lang="en-US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3D Animation) (</a:t>
            </a:r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ต่อ</a:t>
            </a:r>
            <a:r>
              <a:rPr lang="en-US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5328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F1EB811A-E888-4908-BF87-E976D33B8B25}"/>
              </a:ext>
            </a:extLst>
          </p:cNvPr>
          <p:cNvSpPr txBox="1">
            <a:spLocks/>
          </p:cNvSpPr>
          <p:nvPr/>
        </p:nvSpPr>
        <p:spPr>
          <a:xfrm>
            <a:off x="465992" y="657726"/>
            <a:ext cx="11262946" cy="5209674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9.1.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เครื่องคอมพิวเตอร์สำหรับเล่นเกมคอมพิวเตอร์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</p:txBody>
      </p:sp>
      <p:pic>
        <p:nvPicPr>
          <p:cNvPr id="3" name="Picture 6" descr="D:\หลักการระบบคอมพิวเตอร์\ส่วนประกอบของคอมพิวเตอร์\pc.jpg">
            <a:extLst>
              <a:ext uri="{FF2B5EF4-FFF2-40B4-BE49-F238E27FC236}">
                <a16:creationId xmlns:a16="http://schemas.microsoft.com/office/drawing/2014/main" id="{0BE8150D-2F9D-4536-BDEC-1ECB8DFC6F3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0405" y="1709788"/>
            <a:ext cx="5431189" cy="3895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8376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A448A825-4629-4361-9D77-C2EF1F781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946665"/>
              </p:ext>
            </p:extLst>
          </p:nvPr>
        </p:nvGraphicFramePr>
        <p:xfrm>
          <a:off x="1532021" y="1219110"/>
          <a:ext cx="9127957" cy="44197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1623">
                  <a:extLst>
                    <a:ext uri="{9D8B030D-6E8A-4147-A177-3AD203B41FA5}">
                      <a16:colId xmlns:a16="http://schemas.microsoft.com/office/drawing/2014/main" val="889963365"/>
                    </a:ext>
                  </a:extLst>
                </a:gridCol>
                <a:gridCol w="6226334">
                  <a:extLst>
                    <a:ext uri="{9D8B030D-6E8A-4147-A177-3AD203B41FA5}">
                      <a16:colId xmlns:a16="http://schemas.microsoft.com/office/drawing/2014/main" val="1132988748"/>
                    </a:ext>
                  </a:extLst>
                </a:gridCol>
              </a:tblGrid>
              <a:tr h="210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ชิ้นส่วนอุปกรณ์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คุณสมบัติหรือรายละเอียดที่เหมาะสม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969387214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ซีพียู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Intel Core i7,i7 Extreme, i9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FX-8xxx, FX-9xxx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1690917420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แรม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DDR3, DDR4 RAM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ความจุ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 GB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2208767531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เมนบอร์ด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ชิปเซ็ต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Intel PCH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ตระกูล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8x, 9x, 1xx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FCH A85X, A88X, AMD 9xx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204882736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ฮาร์ดดิสก์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แบบซาต้าทรี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SATA-II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หรือ ซาต้าเอ็กเพรส (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SATA Express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ความจุ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TB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41718346"/>
                  </a:ext>
                </a:extLst>
              </a:tr>
              <a:tr h="6320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การ์ดจอ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Nvidia GeForce GTX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ตระกูล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7xx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หรือ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AMD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ตระกูล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Radeon HD 7xxx, 8xxx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และตระกูล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R9 2xxx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มีหน่วยความจำแบบ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GDDR5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ขนาด  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 GB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1682019360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การ์ดเสียง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ชิปเสียง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Onboard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หรือการ์ดเสียงในระบบ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5.1 CH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657246728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การ์ดแลน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ชิปเครือข่าย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Onboard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4230926183"/>
                  </a:ext>
                </a:extLst>
              </a:tr>
              <a:tr h="210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อุปกรณ์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Optical Drive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DVD-RW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ซึ่งอ่านเขียนแผ่นได้เกือบทุกชนิด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1197972369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ลำโพง หรือหูฟัง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เป็นชุดลำโพง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Surround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รอบทิศทาง ในระบบ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5.1 CH </a:t>
                      </a: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ขึ้นไปพร้อม </a:t>
                      </a:r>
                      <a:r>
                        <a:rPr lang="en-US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Subwoofer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3912644547"/>
                  </a:ext>
                </a:extLst>
              </a:tr>
              <a:tr h="421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จอภาพ</a:t>
                      </a:r>
                      <a:endParaRPr lang="en-US" sz="1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จอแอลอีดี (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LED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แบบไว</a:t>
                      </a:r>
                      <a:r>
                        <a:rPr lang="th-TH" sz="1800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ด์ส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กรีน (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Wide Screen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 ขนาด 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22-24 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นิ้ว ความละเอียด </a:t>
                      </a:r>
                      <a:r>
                        <a:rPr lang="en-US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1920x1080</a:t>
                      </a:r>
                      <a:r>
                        <a:rPr lang="th-TH" sz="1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พิกเซล ขึ้นไป </a:t>
                      </a:r>
                      <a:endParaRPr lang="en-US" sz="1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51523" marR="51523" marT="0" marB="0"/>
                </a:tc>
                <a:extLst>
                  <a:ext uri="{0D108BD9-81ED-4DB2-BD59-A6C34878D82A}">
                    <a16:rowId xmlns:a16="http://schemas.microsoft.com/office/drawing/2014/main" val="264575728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CCCF8D1C-0D3E-4E9F-9830-7D28B6D2BE5B}"/>
              </a:ext>
            </a:extLst>
          </p:cNvPr>
          <p:cNvSpPr/>
          <p:nvPr/>
        </p:nvSpPr>
        <p:spPr>
          <a:xfrm>
            <a:off x="2374467" y="629855"/>
            <a:ext cx="77588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ตัวอย่างคุณสมบัติของเครื่องคอมพิวเตอร์สำหรับเล่นเกมคอมพิวเตอร์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9316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BB86D56E-4F9E-4B43-9C35-09AF3B843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254667"/>
              </p:ext>
            </p:extLst>
          </p:nvPr>
        </p:nvGraphicFramePr>
        <p:xfrm>
          <a:off x="1902586" y="1711452"/>
          <a:ext cx="8885956" cy="3435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3330">
                  <a:extLst>
                    <a:ext uri="{9D8B030D-6E8A-4147-A177-3AD203B41FA5}">
                      <a16:colId xmlns:a16="http://schemas.microsoft.com/office/drawing/2014/main" val="4181974076"/>
                    </a:ext>
                  </a:extLst>
                </a:gridCol>
                <a:gridCol w="6802626">
                  <a:extLst>
                    <a:ext uri="{9D8B030D-6E8A-4147-A177-3AD203B41FA5}">
                      <a16:colId xmlns:a16="http://schemas.microsoft.com/office/drawing/2014/main" val="31425362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ชิ้นส่วนอุปกรณ์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คุณสมบัติหรือรายละเอียดที่เหมาะสม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0641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เครื่องพิมพ์และเครื่องสแกนภาพ</a:t>
                      </a:r>
                      <a:endParaRPr lang="en-US" sz="2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ควรเป็นเครื่องมัลติฟังก์ชั่น สามารถใช้งานการพิมพ์และสแกนภาพ ได้ในเครื่องเดียว มีราคาถูก และคุ้มค่า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4861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เครื่องสำรองไฟ</a:t>
                      </a:r>
                      <a:endParaRPr lang="en-US" sz="2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ควรจ่ายไฟได้ตั้งแต่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800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โวลต์แอมป์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(VA)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ขึ้นไป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99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เพาเวอร์ซัพพลาย</a:t>
                      </a:r>
                      <a:endParaRPr lang="en-US" sz="2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ขนาดกำลังไฟ </a:t>
                      </a:r>
                      <a:r>
                        <a:rPr lang="en-US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800 </a:t>
                      </a: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วัตต์ขึ้นไป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10205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อุปกรณ์เพิ่มเติมอื่น ๆ </a:t>
                      </a:r>
                      <a:endParaRPr lang="en-US" sz="2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ฮาร์ดดิสก์ใช้ภายนอก</a:t>
                      </a:r>
                      <a:r>
                        <a:rPr lang="en-US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, </a:t>
                      </a:r>
                      <a:r>
                        <a:rPr lang="th-TH" sz="2800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แฟรชไดร์ฟ</a:t>
                      </a:r>
                      <a:r>
                        <a:rPr lang="th-TH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, เมาส์แบบออปติคอล, คีย์บอร์ด เป็นต้น</a:t>
                      </a:r>
                      <a:endParaRPr lang="en-US" sz="2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1838840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3F96853E-9670-43EF-9E6B-16E1DB93C34D}"/>
              </a:ext>
            </a:extLst>
          </p:cNvPr>
          <p:cNvSpPr/>
          <p:nvPr/>
        </p:nvSpPr>
        <p:spPr>
          <a:xfrm>
            <a:off x="2666512" y="642800"/>
            <a:ext cx="7358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ตัวอย่างคุณสมบัติของเครื่องคอมพิวเตอร์สำหรับเล่นเกมคอมพิวเตอร์</a:t>
            </a:r>
            <a:r>
              <a:rPr lang="en-US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(</a:t>
            </a:r>
            <a:r>
              <a:rPr lang="th-TH" sz="28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ต่อ)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3161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5B3C57C-BFE5-4E9A-B013-8465F52C2053}"/>
              </a:ext>
            </a:extLst>
          </p:cNvPr>
          <p:cNvSpPr txBox="1">
            <a:spLocks/>
          </p:cNvSpPr>
          <p:nvPr/>
        </p:nvSpPr>
        <p:spPr>
          <a:xfrm>
            <a:off x="457200" y="657726"/>
            <a:ext cx="11277600" cy="5209674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9.2</a:t>
            </a:r>
            <a:r>
              <a:rPr lang="en-US" b="1" dirty="0"/>
              <a:t>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ประเภทของเครื่องคอมพิวเตอร์ที่มีขายในท้องตลาด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สำหรับเครื่องคอมพิวเตอร์ที่มีขายในท้องตลาดสามารถแบ่งออกได้เป็น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ประเภทคือ เครื่องคอมพิวเตอร์แบบมียี่ห้อ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(Brand)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ที่นิยมขายเป็นชุดสำเร็จรูป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Computer Set)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และคอมพิวเตอร์ประกอบเองคือเลือกซื้อชิ้นส่วนแต่ละชิ้นนำมาประกอบเป็นชุดขึ้นเอง ซึ่งทั้ง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ประเภทนี้ก็สามารถใช้งานได้ดีเช่นเดียวกัน แต่แตกต่างกันเรื่องการรับประกัน การดูแลหลังการขาย และข้อแตกต่างด้านรายละเอียดต่าง ๆ อีกหลายประการดังต่อไปนี้</a:t>
            </a:r>
          </a:p>
        </p:txBody>
      </p:sp>
    </p:spTree>
    <p:extLst>
      <p:ext uri="{BB962C8B-B14F-4D97-AF65-F5344CB8AC3E}">
        <p14:creationId xmlns:p14="http://schemas.microsoft.com/office/powerpoint/2010/main" val="953281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2">
            <a:extLst>
              <a:ext uri="{FF2B5EF4-FFF2-40B4-BE49-F238E27FC236}">
                <a16:creationId xmlns:a16="http://schemas.microsoft.com/office/drawing/2014/main" id="{1BE849BA-C681-4C2D-8199-D02532F81004}"/>
              </a:ext>
            </a:extLst>
          </p:cNvPr>
          <p:cNvSpPr txBox="1">
            <a:spLocks/>
          </p:cNvSpPr>
          <p:nvPr/>
        </p:nvSpPr>
        <p:spPr>
          <a:xfrm>
            <a:off x="457200" y="657726"/>
            <a:ext cx="11245362" cy="5209674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9.2.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 </a:t>
            </a:r>
            <a:r>
              <a:rPr lang="th-TH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คอมพิวเตอร์แบบมียี่ห้อ (</a:t>
            </a:r>
            <a:r>
              <a:rPr lang="en-US" sz="3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Brand) </a:t>
            </a:r>
            <a:endParaRPr lang="en-US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คอมพิวเตอร์ประเภทนี้นิยมเรียกว่าคอมพิวเตอร์</a:t>
            </a:r>
            <a:r>
              <a:rPr lang="th-TH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แบรนด์เนม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Brand Name)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เป็นคอมพิวเตอร์ที่ประกอบเสร็จมาจากโรงงานพร้อมใช้งานได้เลย เหมาะกับผู้ใช้ที่ต้องการความสะดวกไม่ต้องวุ่นวายในการเลือกซื้อชิ้นส่วนอุปกรณ์ต่าง ๆ สำหรับยี่ห้อต่าง ๆ ของเครื่องคอมพิวเตอร์ลักษณะนี้ที่มีขายในท้องตลาดได้แก่ยี่ห้อ 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Acer, HP, </a:t>
            </a:r>
            <a:r>
              <a:rPr lang="en-US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Compag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Lenovo, SVOA, Asus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3738891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FDDFF820-4E2B-4DA7-A04B-68AA0BA2AE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767425"/>
              </p:ext>
            </p:extLst>
          </p:nvPr>
        </p:nvGraphicFramePr>
        <p:xfrm>
          <a:off x="982802" y="1458943"/>
          <a:ext cx="9804366" cy="44866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02183">
                  <a:extLst>
                    <a:ext uri="{9D8B030D-6E8A-4147-A177-3AD203B41FA5}">
                      <a16:colId xmlns:a16="http://schemas.microsoft.com/office/drawing/2014/main" val="1233224456"/>
                    </a:ext>
                  </a:extLst>
                </a:gridCol>
                <a:gridCol w="4902183">
                  <a:extLst>
                    <a:ext uri="{9D8B030D-6E8A-4147-A177-3AD203B41FA5}">
                      <a16:colId xmlns:a16="http://schemas.microsoft.com/office/drawing/2014/main" val="33434162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ข้อดี</a:t>
                      </a:r>
                      <a:endParaRPr lang="en-US" sz="32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32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ข้อเสีย</a:t>
                      </a:r>
                      <a:endParaRPr lang="en-US" sz="32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0223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32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มีบริการหลังการขายที่ดี เมื่อเครื่องคอมพิวเตอร์เสียหรือเกิดปัญหาสามารถส่งซ่อมได้ทันที </a:t>
                      </a:r>
                      <a:endParaRPr lang="en-US" sz="3200" b="0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32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ส่วนใหญ่จะมีโปรแกรมระบบปฏิบัติการที่มีลิขสิทธิ์ถูกต้องติดเครื่องมาด้วย</a:t>
                      </a:r>
                      <a:endParaRPr lang="en-US" sz="3200" b="0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32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ไม่ต้องเสียเวลาเลือกซื้อชิ้นส่วนอุปกรณ์ต่าง ๆ เอง</a:t>
                      </a:r>
                      <a:endParaRPr lang="en-US" sz="32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ไม่สามารถปรับเปลี่ยนหรือเลือกซื้อชิ้นส่วนอุปกรณ์ต่าง ๆ ตามใจตนเองได้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32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ราคาแพงกว่าเครื่องคอมพิวเตอร์แบบ ประกอบเองในคุณสมบัติและความสามารถที่เท่ากัน</a:t>
                      </a:r>
                      <a:endParaRPr lang="en-US" sz="32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6499265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3B7EB886-1746-4F50-924E-CA76B1EC30EB}"/>
              </a:ext>
            </a:extLst>
          </p:cNvPr>
          <p:cNvSpPr/>
          <p:nvPr/>
        </p:nvSpPr>
        <p:spPr>
          <a:xfrm>
            <a:off x="2454618" y="555161"/>
            <a:ext cx="7282764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ตารางแสดงข้อดีข้อเสียของเครื่องคอมพิวเตอร์แบบมียี่ห้อ</a:t>
            </a:r>
            <a:endParaRPr lang="en-US" sz="36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0161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8A7224A-B168-48D8-9E71-6575AE95A891}"/>
              </a:ext>
            </a:extLst>
          </p:cNvPr>
          <p:cNvSpPr txBox="1">
            <a:spLocks/>
          </p:cNvSpPr>
          <p:nvPr/>
        </p:nvSpPr>
        <p:spPr>
          <a:xfrm>
            <a:off x="1371600" y="657726"/>
            <a:ext cx="10210800" cy="5209674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คอมพิวเตอร์แบบประกอบเอง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เครื่องคอมพิวเตอร์ลักษณะนี้เหมาะกับผู้ใช้ที่ต้องกรความพิถีพิถันในการเลือกซื้อชิ้นส่วนอุปกรณ์คอมพิวเตอร์ต่าง ๆ เอง เพื่อจ้างประกอบ หรือประกอบด้วยตนเอง เพื่อให้ได้เครื่องคอมพิวเตอร์ที่มีราคาไม่แพงและมีคุณสมบัติตรงตามความพอใจของผู้ใช้มากที่สุด </a:t>
            </a:r>
          </a:p>
        </p:txBody>
      </p:sp>
    </p:spTree>
    <p:extLst>
      <p:ext uri="{BB962C8B-B14F-4D97-AF65-F5344CB8AC3E}">
        <p14:creationId xmlns:p14="http://schemas.microsoft.com/office/powerpoint/2010/main" val="3958408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8A7224A-B168-48D8-9E71-6575AE95A891}"/>
              </a:ext>
            </a:extLst>
          </p:cNvPr>
          <p:cNvSpPr txBox="1">
            <a:spLocks/>
          </p:cNvSpPr>
          <p:nvPr/>
        </p:nvSpPr>
        <p:spPr>
          <a:xfrm>
            <a:off x="457199" y="657726"/>
            <a:ext cx="11280531" cy="5209674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9.2.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คอมพิวเตอร์แบบประกอบเอง</a:t>
            </a:r>
            <a:endParaRPr lang="en-US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คอมพิวเตอร์ลักษณะนี้เหมาะกับผู้ใช้ที่ต้องกรความพิถีพิถันในการเลือกซื้อชิ้นส่วนอุปกรณ์คอมพิวเตอร์ต่าง ๆ เอง เพื่อจ้างประกอบ หรือประกอบด้วยตนเอง เพื่อให้ได้เครื่องคอมพิวเตอร์ที่มีราคาไม่แพงและมีคุณสมบัติตรงตามความพอใจของผู้ใช้มากที่สุด </a:t>
            </a:r>
          </a:p>
        </p:txBody>
      </p:sp>
      <p:pic>
        <p:nvPicPr>
          <p:cNvPr id="4" name="Picture 20" descr="D:\หลักการระบบคอมพิวเตอร์\ส่วนประกอบของคอมพิวเตอร์\PC_Specialist_Enforcer-X_550px.jpg">
            <a:extLst>
              <a:ext uri="{FF2B5EF4-FFF2-40B4-BE49-F238E27FC236}">
                <a16:creationId xmlns:a16="http://schemas.microsoft.com/office/drawing/2014/main" id="{4FB46D73-8F03-4014-9390-A2858D1D1BE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394" y="3429000"/>
            <a:ext cx="280416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1" descr="D:\หลักการระบบคอมพิวเตอร์\ส่วนประกอบของคอมพิวเตอร์\data.gif">
            <a:extLst>
              <a:ext uri="{FF2B5EF4-FFF2-40B4-BE49-F238E27FC236}">
                <a16:creationId xmlns:a16="http://schemas.microsoft.com/office/drawing/2014/main" id="{086F3201-F9A9-4D31-BCF5-4F7F5AB9F68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1316" y="3429000"/>
            <a:ext cx="280416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9260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3BF9CCD7-5634-4963-8B6C-7CEE89653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923165"/>
              </p:ext>
            </p:extLst>
          </p:nvPr>
        </p:nvGraphicFramePr>
        <p:xfrm>
          <a:off x="1233921" y="1407293"/>
          <a:ext cx="9724158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62079">
                  <a:extLst>
                    <a:ext uri="{9D8B030D-6E8A-4147-A177-3AD203B41FA5}">
                      <a16:colId xmlns:a16="http://schemas.microsoft.com/office/drawing/2014/main" val="3090624660"/>
                    </a:ext>
                  </a:extLst>
                </a:gridCol>
                <a:gridCol w="4862079">
                  <a:extLst>
                    <a:ext uri="{9D8B030D-6E8A-4147-A177-3AD203B41FA5}">
                      <a16:colId xmlns:a16="http://schemas.microsoft.com/office/drawing/2014/main" val="20960601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 b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ข้อดี</a:t>
                      </a:r>
                      <a:endParaRPr lang="en-US" sz="2800" b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th-TH" sz="280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ข้อเสีย</a:t>
                      </a:r>
                      <a:endParaRPr lang="en-US" sz="280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706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2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สามารถเลือกซื้อชิ้นส่วนแต่ละชิ้นที่จะนำมาประกอบเป็นตัวเครื่องได้ด้วยตัวเอง ซึ่งจะทำให้เราสามารถเปรียบเทียบราคาในแต่ละร้าน พร้อมทั้งเลือกหาอุปกรณ์ที่เหมาะสมกับผู้ใช้ที่สุด</a:t>
                      </a:r>
                      <a:endParaRPr lang="en-US" sz="2800" b="0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2800" b="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ราคาถูกกว่าเครื่องคอมพิวเตอร์แบบมียี่ห้อ ในคุณสมบัติ และความสามารถที่เท่ากัน</a:t>
                      </a:r>
                      <a:endParaRPr lang="en-US" sz="2800" b="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ผู้ซื้อต้องมีความรู้ความชำนาญเกี่ยวกับเรื่องของชิ้นส่วนอุปกรณ์คอมพิวเตอร์พอสมควร โปรแกรมต่าง ๆ ต้องนำมาติดตั้งเอง</a:t>
                      </a:r>
                      <a:endParaRPr lang="en-US" sz="2800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ใช้เวลาในการเลือกซื้ออุปกรณ์ และเปรียบเทียบราคา</a:t>
                      </a:r>
                      <a:endParaRPr lang="en-US" sz="2800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28650" algn="l"/>
                          <a:tab pos="1257300" algn="l"/>
                          <a:tab pos="1885950" algn="l"/>
                          <a:tab pos="2514600" algn="l"/>
                        </a:tabLst>
                      </a:pPr>
                      <a:r>
                        <a:rPr lang="en-US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r>
                        <a:rPr lang="th-TH" sz="2800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เมื่ออุปกรณ์ตัวใดเกิดการชำรุด หากอยู่ในระยะเวลารับประกัน ผู้ซื้อต้องนำอุปกรณ์ตัวนั้นไปแจ้งบริษัทตัวแทนจำหน่ายหรือนำไปที่ร้านที่ซื้อสินค้าชิ้นนั้น ๆ เอง </a:t>
                      </a:r>
                      <a:endParaRPr lang="en-US" sz="2800" dirty="0">
                        <a:effectLst/>
                        <a:latin typeface="TH Sarabun New" panose="020B0500040200020003" pitchFamily="34" charset="-34"/>
                        <a:ea typeface="Calibri" panose="020F0502020204030204" pitchFamily="34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3934038"/>
                  </a:ext>
                </a:extLst>
              </a:tr>
            </a:tbl>
          </a:graphicData>
        </a:graphic>
      </p:graphicFrame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49EF8FC1-0AA0-4DB9-98B3-59EA356045EE}"/>
              </a:ext>
            </a:extLst>
          </p:cNvPr>
          <p:cNvSpPr/>
          <p:nvPr/>
        </p:nvSpPr>
        <p:spPr>
          <a:xfrm>
            <a:off x="2518738" y="543427"/>
            <a:ext cx="7154524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th-TH" sz="32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ตารางแสดงข้อดีข้อเสียของเครื่องคอมพิวเตอร์แบบประกอบเอง</a:t>
            </a:r>
            <a:endParaRPr lang="en-US" sz="32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68588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ECA5987-3385-48A7-B2D1-981FF351AA80}"/>
              </a:ext>
            </a:extLst>
          </p:cNvPr>
          <p:cNvSpPr/>
          <p:nvPr/>
        </p:nvSpPr>
        <p:spPr>
          <a:xfrm>
            <a:off x="406640" y="564062"/>
            <a:ext cx="9036448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tabLst>
                <a:tab pos="628650" algn="l"/>
                <a:tab pos="1257300" algn="l"/>
                <a:tab pos="1885950" algn="l"/>
                <a:tab pos="2514600" algn="l"/>
              </a:tabLst>
            </a:pPr>
            <a:r>
              <a:rPr lang="en-US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9.3 </a:t>
            </a:r>
            <a:r>
              <a:rPr lang="th-TH" sz="36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วิธีการดูรายละเอียดคุณสมบัติของคอมพิวเตอร์จากใบปลิว แผ่นพับ</a:t>
            </a:r>
            <a:endParaRPr lang="en-US" sz="3600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3" name="Picture 7" descr="spec-computers">
            <a:extLst>
              <a:ext uri="{FF2B5EF4-FFF2-40B4-BE49-F238E27FC236}">
                <a16:creationId xmlns:a16="http://schemas.microsoft.com/office/drawing/2014/main" id="{AF7E8339-2C99-4B5C-B89B-B8F37BC32267}"/>
              </a:ext>
            </a:extLst>
          </p:cNvPr>
          <p:cNvPicPr/>
          <p:nvPr/>
        </p:nvPicPr>
        <p:blipFill>
          <a:blip r:embed="rId2" cstate="print"/>
          <a:srcRect t="9010"/>
          <a:stretch>
            <a:fillRect/>
          </a:stretch>
        </p:blipFill>
        <p:spPr bwMode="auto">
          <a:xfrm>
            <a:off x="3717290" y="1589858"/>
            <a:ext cx="4757420" cy="470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8808571"/>
      </p:ext>
    </p:extLst>
  </p:cSld>
  <p:clrMapOvr>
    <a:masterClrMapping/>
  </p:clrMapOvr>
</p:sld>
</file>

<file path=ppt/theme/theme1.xml><?xml version="1.0" encoding="utf-8"?>
<a:theme xmlns:a="http://schemas.openxmlformats.org/drawingml/2006/main" name="แบ่งครึ่ง">
  <a:themeElements>
    <a:clrScheme name="แบ่งครึ่ง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แบ่งครึ่ง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แบ่งครึ่ง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แบ่งครึ่ง</Template>
  <TotalTime>45</TotalTime>
  <Words>1372</Words>
  <Application>Microsoft Office PowerPoint</Application>
  <PresentationFormat>แบบจอกว้าง</PresentationFormat>
  <Paragraphs>171</Paragraphs>
  <Slides>19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19</vt:i4>
      </vt:variant>
    </vt:vector>
  </HeadingPairs>
  <TitlesOfParts>
    <vt:vector size="26" baseType="lpstr">
      <vt:lpstr>Calibri</vt:lpstr>
      <vt:lpstr>Cordia New</vt:lpstr>
      <vt:lpstr>Franklin Gothic Book</vt:lpstr>
      <vt:lpstr>Gill Sans MT</vt:lpstr>
      <vt:lpstr>TH Sarabun New</vt:lpstr>
      <vt:lpstr>Wingdings 2</vt:lpstr>
      <vt:lpstr>แบ่งครึ่ง</vt:lpstr>
      <vt:lpstr>หน่วยที่ 9 ลักษณะการใช้งานคอมพิวเตอร์ส่วนบุคคล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ลักษณะการใช้งานคอมพิวเตอร์ส่วนบุคคล</dc:title>
  <dc:creator>USER</dc:creator>
  <cp:lastModifiedBy>k.fluke วัฒนธรรม</cp:lastModifiedBy>
  <cp:revision>7</cp:revision>
  <dcterms:created xsi:type="dcterms:W3CDTF">2018-06-24T02:34:19Z</dcterms:created>
  <dcterms:modified xsi:type="dcterms:W3CDTF">2018-06-27T09:22:45Z</dcterms:modified>
</cp:coreProperties>
</file>