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sldIdLst>
    <p:sldId id="256" r:id="rId2"/>
    <p:sldId id="282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48" d="100"/>
          <a:sy n="48" d="100"/>
        </p:scale>
        <p:origin x="67" y="9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600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169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01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76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769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770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418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319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322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600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360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2741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E3999C4-590F-4DB6-9553-2622C94812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4654" y="911571"/>
            <a:ext cx="12468831" cy="2098226"/>
          </a:xfrm>
        </p:spPr>
        <p:txBody>
          <a:bodyPr>
            <a:normAutofit/>
          </a:bodyPr>
          <a:lstStyle/>
          <a:p>
            <a:r>
              <a:rPr lang="th-TH" sz="5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หน่วยที่ 7 กระบวนการทำงานของคอมพิวเตอร์</a:t>
            </a:r>
            <a:endParaRPr lang="th-TH" sz="5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54834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AC45CD8F-2701-4374-8055-D766C025A66B}"/>
              </a:ext>
            </a:extLst>
          </p:cNvPr>
          <p:cNvSpPr txBox="1">
            <a:spLocks/>
          </p:cNvSpPr>
          <p:nvPr/>
        </p:nvSpPr>
        <p:spPr>
          <a:xfrm>
            <a:off x="465221" y="629652"/>
            <a:ext cx="11261558" cy="4455695"/>
          </a:xfrm>
          <a:prstGeom prst="rect">
            <a:avLst/>
          </a:prstGeom>
        </p:spPr>
        <p:txBody>
          <a:bodyPr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7.1 </a:t>
            </a: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การทำงานขั้นพื้นฐานของคอมพิวเตอร์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en-US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คอมพิวเตอร์สร้างขึ้นเพื่อใช้ในการแก้ปัญหาต่าง ๆ ทั้งในรูปแบบที่ง่ายและซับซ้อนโดยวิธีทางคณิตศาสตร์ ซึ่งปฏิบัติตามขั้นตอนของโปรแกรมที่ตั้งไว้สำหรับการทำงานของคอมพิวเตอร์จะมีขึ้นตอนการทำงานพื้นฐาน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ขั้นตอน ดังต่อไปนี้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Font typeface="Wingdings 2" panose="05020102010507070707" pitchFamily="18" charset="2"/>
              <a:buNone/>
            </a:pPr>
            <a:endParaRPr lang="th-TH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48527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24D6F0EA-1E25-421C-A157-3991C85CD146}"/>
              </a:ext>
            </a:extLst>
          </p:cNvPr>
          <p:cNvSpPr txBox="1">
            <a:spLocks/>
          </p:cNvSpPr>
          <p:nvPr/>
        </p:nvSpPr>
        <p:spPr>
          <a:xfrm>
            <a:off x="481263" y="677778"/>
            <a:ext cx="11197390" cy="4455695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ขั้นที่ </a:t>
            </a: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</a:t>
            </a: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รับข้อมูล (</a:t>
            </a: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Input)</a:t>
            </a:r>
            <a:r>
              <a:rPr lang="en-US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</a:p>
          <a:p>
            <a:pPr marL="0" indent="0">
              <a:buNone/>
            </a:pP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เป็นการนำข้อมูลหรือคำสั่งเข้าสู่เครื่องคอมพิวเตอร์ โดยผ่านอุปกรณ์รับข้อมูลต่าง ๆ เช่น การพิมพ์ข้อความเข้าสู่เครื่องคอมพิวเตอร์โดยใช้แป้นพิมพ์ การบันทึกเสียงโดยผ่านไมโครโฟน การสแกนภาพด้วยเครื่องสแกนเนอร์ เป็นต้น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endParaRPr lang="th-TH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4" descr="à¸£à¸¹à¸à¸ à¸²à¸à¸à¸µà¹à¹à¸à¸µà¹à¸¢à¸§à¸à¹à¸­à¸">
            <a:extLst>
              <a:ext uri="{FF2B5EF4-FFF2-40B4-BE49-F238E27FC236}">
                <a16:creationId xmlns:a16="http://schemas.microsoft.com/office/drawing/2014/main" id="{35BFDBDB-289C-4E5C-91C2-1A1AAC06C0FB}"/>
              </a:ext>
            </a:extLst>
          </p:cNvPr>
          <p:cNvPicPr/>
          <p:nvPr/>
        </p:nvPicPr>
        <p:blipFill>
          <a:blip r:embed="rId2" cstate="print"/>
          <a:srcRect t="5328" b="7528"/>
          <a:stretch>
            <a:fillRect/>
          </a:stretch>
        </p:blipFill>
        <p:spPr bwMode="auto">
          <a:xfrm>
            <a:off x="4289675" y="3429000"/>
            <a:ext cx="3612649" cy="229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98687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0BA58A84-B6A3-40B4-B71B-2EFF0251A234}"/>
              </a:ext>
            </a:extLst>
          </p:cNvPr>
          <p:cNvSpPr txBox="1">
            <a:spLocks/>
          </p:cNvSpPr>
          <p:nvPr/>
        </p:nvSpPr>
        <p:spPr>
          <a:xfrm>
            <a:off x="449179" y="677778"/>
            <a:ext cx="11245516" cy="4455695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ขั้นที่ </a:t>
            </a: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</a:t>
            </a: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ประมวลผลข้อมูล (</a:t>
            </a: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Process) 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การนำข้อมูลมาประมวลผลตามชุดคำสั่งหรือโปรแกรมที่กำหนดไว้เพื่อให้ได้ผลลัพธ์หรือสารสนเทศตามที่ต้องการ เช่น การนำข้อมูลที่รับเข้ามาหาผลรวม ค่าเฉลี่ย เป็นต้น ซึ่งอุปกรณ์สำหรับประมวลที่สำคัญ คือ หน่วยประมวลผลกลางหรือซีพียู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endParaRPr lang="th-TH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7BCCE7-1C74-4A77-ABE3-033472E35CCA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80476" y="3429000"/>
            <a:ext cx="4031047" cy="2751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44775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97FAB579-1C4D-4FED-BF5F-9D3763E4F1C7}"/>
              </a:ext>
            </a:extLst>
          </p:cNvPr>
          <p:cNvSpPr txBox="1">
            <a:spLocks/>
          </p:cNvSpPr>
          <p:nvPr/>
        </p:nvSpPr>
        <p:spPr>
          <a:xfrm>
            <a:off x="465221" y="677778"/>
            <a:ext cx="11293642" cy="4455695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ขั้นที่ </a:t>
            </a: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3</a:t>
            </a: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แสดงผลข้อมูล (</a:t>
            </a: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Output)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เป็นการนำผลลัพธ์ที่ได้จากการประมวลผลมาแสดงผลลัพธ์ในรูปแบบที่มนุษย์เข้าใจ คือ อยู่ในรูปแบบของข้อความ ตัวอักษร ตัวเลข สัญลักษณ์ เสียง โดยผ่านอุปกรณ์แสดงผลต่าง ๆ เช่น จอภาพ เครื่องพิมพ์ ลำโพง เป็นต้น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endParaRPr lang="th-TH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13" descr="https://asuscontrolcenter.asus.com/resource/img/kv/ACC-kv.jpg">
            <a:extLst>
              <a:ext uri="{FF2B5EF4-FFF2-40B4-BE49-F238E27FC236}">
                <a16:creationId xmlns:a16="http://schemas.microsoft.com/office/drawing/2014/main" id="{D4ABE5DF-ED34-49FF-844E-1668809C83C2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0084" y="3453065"/>
            <a:ext cx="4291832" cy="2727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81564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5658E3BE-C0DC-415A-A453-1D7AEA60FAD5}"/>
              </a:ext>
            </a:extLst>
          </p:cNvPr>
          <p:cNvSpPr txBox="1">
            <a:spLocks/>
          </p:cNvSpPr>
          <p:nvPr/>
        </p:nvSpPr>
        <p:spPr>
          <a:xfrm>
            <a:off x="481263" y="677778"/>
            <a:ext cx="11277600" cy="4455695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ขั้นที่ </a:t>
            </a: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</a:t>
            </a: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จัดเก็บข้อมูล (</a:t>
            </a: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Storage) 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เป็นการจัดเก็บข้อมูลชั่วคราวในขณะที่มีการประมวลผลลงในแรม รวมถึงจัดเก็บข้อมูลที่ผ่านการประมวลผลลงในอุปกรณ์เก็บข้อมูล เช่น ฮาร์ดดิสก์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Hard disk),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แฟลช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ไดร์ฟ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Flash Drive)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เป็นต้น</a:t>
            </a:r>
          </a:p>
        </p:txBody>
      </p:sp>
      <p:pic>
        <p:nvPicPr>
          <p:cNvPr id="3" name="Picture 3" descr="http://www.techblog.in.th/wp-content/uploads/2012/09/Hard-Disk1.jpg">
            <a:extLst>
              <a:ext uri="{FF2B5EF4-FFF2-40B4-BE49-F238E27FC236}">
                <a16:creationId xmlns:a16="http://schemas.microsoft.com/office/drawing/2014/main" id="{8CDB8338-71B4-40B3-B352-677D47E8CBC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1798" y="3429000"/>
            <a:ext cx="3208404" cy="2458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5711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C7552D11-0BCF-435A-884B-F59B3C243764}"/>
              </a:ext>
            </a:extLst>
          </p:cNvPr>
          <p:cNvSpPr txBox="1">
            <a:spLocks/>
          </p:cNvSpPr>
          <p:nvPr/>
        </p:nvSpPr>
        <p:spPr>
          <a:xfrm>
            <a:off x="449179" y="677778"/>
            <a:ext cx="11293641" cy="5979696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จากขั้นตอนการทำงานพื้นฐานของคอมพิวเตอร์ทั้ง 4 ขั้นตอน จะมีการทำงานประสานกัน	</a:t>
            </a:r>
          </a:p>
          <a:p>
            <a:pPr marL="0" indent="0">
              <a:buNone/>
            </a:pP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ปัจจุบันอุปกรณ์ที่มีการทำงานพื้นฐานทั้ง 4 ขั้นตอน ตัวอย่างเช่น การทำงานของเครื่องรับเงินอัตโนมัติ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Automatic Teller Machine : ATM 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ซึ่ง เนื่องจากมีการทำงาน 4 ขั้นตอน คือ การรับข้อมูลเข้าโดยผู้ใช้ใส่บัตรเอทีเอ็มและป้อนข้อมูลรหัสเอทีเอ็ม จากนั้นผู้ใช้เลือกคำสั่งถอนเงินจะถูกส่งไปประมวลผล คือ การอ่านยอดเงินในบัญชีและการหักเงินที่ถอนในบัญชีธนาคาร จากนั้นเครื่องเอทีเอ็มจะแสดงยอดเงินคงเหลือในบัญชีให้ผู้ใช้ทราบ และสุดท้ายเก็บข้อมูลการถอนและยอดเงินคงเหลือไว้ในบัญชีธนาคาร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26299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 descr="https://i1.wp.com/every-thinks.com/wp-content/uploads/2018/01/atm-machines-bangkok-thailand.jpg?fit=600%2C266&amp;ssl=1">
            <a:extLst>
              <a:ext uri="{FF2B5EF4-FFF2-40B4-BE49-F238E27FC236}">
                <a16:creationId xmlns:a16="http://schemas.microsoft.com/office/drawing/2014/main" id="{4D08EEF7-B357-447D-8031-A9B0BFC49DA9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891" y="1440973"/>
            <a:ext cx="6259383" cy="39760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ตัวแทนเนื้อหา 2">
            <a:extLst>
              <a:ext uri="{FF2B5EF4-FFF2-40B4-BE49-F238E27FC236}">
                <a16:creationId xmlns:a16="http://schemas.microsoft.com/office/drawing/2014/main" id="{057BFA47-9710-4308-98B3-9652055CFBFB}"/>
              </a:ext>
            </a:extLst>
          </p:cNvPr>
          <p:cNvSpPr txBox="1">
            <a:spLocks/>
          </p:cNvSpPr>
          <p:nvPr/>
        </p:nvSpPr>
        <p:spPr>
          <a:xfrm>
            <a:off x="383529" y="695828"/>
            <a:ext cx="11424941" cy="5979696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ขั้นตอนการทำงานพื้นฐานของตู้เอทีเอ็ม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</a:p>
          <a:p>
            <a:pPr marL="0" indent="0">
              <a:buNone/>
            </a:pPr>
            <a:r>
              <a:rPr lang="th-TH" sz="3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					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1. การรับข้อมูลเข้า</a:t>
            </a:r>
          </a:p>
          <a:p>
            <a:pPr marL="0" indent="0">
              <a:buNone/>
            </a:pP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							2. การประมวลผล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							3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 การแสดงผล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							4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 การเก็บข้อมูล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56802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C4156C23-E209-4457-92F9-525B70854E00}"/>
              </a:ext>
            </a:extLst>
          </p:cNvPr>
          <p:cNvSpPr txBox="1">
            <a:spLocks/>
          </p:cNvSpPr>
          <p:nvPr/>
        </p:nvSpPr>
        <p:spPr>
          <a:xfrm>
            <a:off x="449179" y="677778"/>
            <a:ext cx="11277600" cy="4455695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7.2 การนำเข้าและแปลงข้อมูลเข้าสู่คอมพิวเตอร์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การทำงานของคอมพิวเตอร์จะเริ่มจากผู้ใช้ป้อนข้อมูลผ่านทางอุปกรณ์ของหน่วยรับเข้า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Input Device)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เช่น คีย์บอร์ด เมาส์ สแกนเนอร์ ข้อมูลจะถูกเปลี่ยนให้เป็นสัญญาณดิจิตอล ซึ่งประกอบด้วย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โลจิก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0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และ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ในรูปของเลขฐาน 2 แล้วส่งต่อไปยังหน่วยประมวลผลกลาง </a:t>
            </a:r>
          </a:p>
          <a:p>
            <a:pPr marL="0" indent="0">
              <a:buNone/>
            </a:pP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เพื่อให้เข้าใจวิธีการทำงานของคอมพิวเตอร์ให้ชัดเจนมากขึ้น สามารถอธิบายกระบวนการนำเข้าและแปลงข้อมูลเข้าสู่คอมพิวเตอร์เป็นขั้นตอนดังต่อไปนี้</a:t>
            </a:r>
          </a:p>
        </p:txBody>
      </p:sp>
    </p:spTree>
    <p:extLst>
      <p:ext uri="{BB962C8B-B14F-4D97-AF65-F5344CB8AC3E}">
        <p14:creationId xmlns:p14="http://schemas.microsoft.com/office/powerpoint/2010/main" val="1084466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หลักการระบบคอมพิวเตอร์\กระบวนการแปลงข้อมูล.jpg">
            <a:extLst>
              <a:ext uri="{FF2B5EF4-FFF2-40B4-BE49-F238E27FC236}">
                <a16:creationId xmlns:a16="http://schemas.microsoft.com/office/drawing/2014/main" id="{2EDA4E7B-E29F-47E6-92EE-C1245B61D636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9228" y="1329944"/>
            <a:ext cx="6256421" cy="4557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A4EF7E8C-B4C1-4217-85C7-4085BEC3EF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9725" y="2103102"/>
            <a:ext cx="496275" cy="543325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71823B7E-AA3C-4C95-8A46-80846D0E74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6344" y="3608524"/>
            <a:ext cx="543539" cy="505224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429739FD-405B-4D5E-8939-7A138A8E56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9725" y="4671364"/>
            <a:ext cx="505423" cy="553232"/>
          </a:xfrm>
          <a:prstGeom prst="rect">
            <a:avLst/>
          </a:prstGeom>
        </p:spPr>
      </p:pic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84725857-7AB6-4A25-8B29-8E4086543658}"/>
              </a:ext>
            </a:extLst>
          </p:cNvPr>
          <p:cNvSpPr/>
          <p:nvPr/>
        </p:nvSpPr>
        <p:spPr>
          <a:xfrm>
            <a:off x="9508354" y="1372951"/>
            <a:ext cx="1137959" cy="2003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th-TH" b="1" u="sng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ขั้นตอนที่ </a:t>
            </a:r>
            <a:r>
              <a:rPr lang="en-US" b="1" u="sng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2 </a:t>
            </a:r>
            <a:endParaRPr lang="en-US" sz="2000" dirty="0"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th-TH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สัญญาณไฟฟ้าตัวอักษร </a:t>
            </a:r>
            <a:r>
              <a:rPr lang="en-US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“a”</a:t>
            </a:r>
            <a:r>
              <a:rPr lang="th-TH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ส่งเข้าระบบการทำงานของคอมพิวเตอร์</a:t>
            </a:r>
            <a:endParaRPr lang="en-US" sz="2000" dirty="0">
              <a:effectLst/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  <p:sp>
        <p:nvSpPr>
          <p:cNvPr id="11" name="สี่เหลี่ยมผืนผ้า 10">
            <a:extLst>
              <a:ext uri="{FF2B5EF4-FFF2-40B4-BE49-F238E27FC236}">
                <a16:creationId xmlns:a16="http://schemas.microsoft.com/office/drawing/2014/main" id="{F38D43E3-0B51-4A3F-A5A8-B20E3C628348}"/>
              </a:ext>
            </a:extLst>
          </p:cNvPr>
          <p:cNvSpPr/>
          <p:nvPr/>
        </p:nvSpPr>
        <p:spPr>
          <a:xfrm>
            <a:off x="8677918" y="4202028"/>
            <a:ext cx="1588168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th-TH" b="1" u="sng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ขั้นตอนที่ </a:t>
            </a:r>
            <a:r>
              <a:rPr lang="en-US" b="1" u="sng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3 </a:t>
            </a:r>
            <a:endParaRPr lang="en-US" sz="2000" dirty="0"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th-TH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แปลงสัญญาณไฟฟ้าอักษร </a:t>
            </a:r>
            <a:r>
              <a:rPr lang="en-US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“a” </a:t>
            </a:r>
            <a:r>
              <a:rPr lang="th-TH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ให้อยู่ในรูปแบบรหัสแอสกี</a:t>
            </a:r>
            <a:r>
              <a:rPr lang="en-US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 </a:t>
            </a:r>
            <a:r>
              <a:rPr lang="th-TH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  </a:t>
            </a:r>
            <a:r>
              <a:rPr lang="en-US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(a = 01100001)</a:t>
            </a:r>
            <a:endParaRPr lang="en-US" sz="2000" dirty="0">
              <a:effectLst/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  <p:sp>
        <p:nvSpPr>
          <p:cNvPr id="12" name="สี่เหลี่ยมผืนผ้า 11">
            <a:extLst>
              <a:ext uri="{FF2B5EF4-FFF2-40B4-BE49-F238E27FC236}">
                <a16:creationId xmlns:a16="http://schemas.microsoft.com/office/drawing/2014/main" id="{63DBD97C-601D-498E-A0A1-0E771B70D168}"/>
              </a:ext>
            </a:extLst>
          </p:cNvPr>
          <p:cNvSpPr/>
          <p:nvPr/>
        </p:nvSpPr>
        <p:spPr>
          <a:xfrm>
            <a:off x="1888185" y="1691499"/>
            <a:ext cx="1212556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th-TH" b="1" u="sng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ขั้นตอนที่ </a:t>
            </a:r>
            <a:r>
              <a:rPr lang="en-US" b="1" u="sng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1</a:t>
            </a:r>
            <a:endParaRPr lang="en-US" sz="2000" dirty="0"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th-TH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กดปุ่ม </a:t>
            </a:r>
            <a:r>
              <a:rPr lang="en-US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a </a:t>
            </a:r>
            <a:r>
              <a:rPr lang="th-TH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เพื่อป้อนตัวอักษร </a:t>
            </a:r>
            <a:r>
              <a:rPr lang="en-US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“a”</a:t>
            </a:r>
            <a:endParaRPr lang="en-US" sz="2000" dirty="0">
              <a:effectLst/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  <p:sp>
        <p:nvSpPr>
          <p:cNvPr id="14" name="สี่เหลี่ยมผืนผ้า 13">
            <a:extLst>
              <a:ext uri="{FF2B5EF4-FFF2-40B4-BE49-F238E27FC236}">
                <a16:creationId xmlns:a16="http://schemas.microsoft.com/office/drawing/2014/main" id="{577E4B5B-2E28-498B-90D5-7E4376472568}"/>
              </a:ext>
            </a:extLst>
          </p:cNvPr>
          <p:cNvSpPr/>
          <p:nvPr/>
        </p:nvSpPr>
        <p:spPr>
          <a:xfrm>
            <a:off x="1598428" y="4203078"/>
            <a:ext cx="1957137" cy="1324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th-TH" b="1" u="sng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ขั้นตอนที่ </a:t>
            </a:r>
            <a:r>
              <a:rPr lang="en-US" b="1" u="sng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4</a:t>
            </a:r>
            <a:endParaRPr lang="en-US" sz="2000" dirty="0"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th-TH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แปลงรหัสแอสกีกลับเป็นตัวอักษร </a:t>
            </a:r>
            <a:r>
              <a:rPr lang="en-US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“a”</a:t>
            </a:r>
            <a:r>
              <a:rPr lang="th-TH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</a:t>
            </a:r>
            <a:endParaRPr lang="en-US" sz="2000" dirty="0"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r>
              <a:rPr lang="th-TH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แสดงผลบนจอแสดผล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54797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8A38F7E6-B56F-4EC2-88AA-5ECB38A9FEAE}"/>
              </a:ext>
            </a:extLst>
          </p:cNvPr>
          <p:cNvSpPr txBox="1">
            <a:spLocks/>
          </p:cNvSpPr>
          <p:nvPr/>
        </p:nvSpPr>
        <p:spPr>
          <a:xfrm>
            <a:off x="481263" y="677778"/>
            <a:ext cx="11197390" cy="5723022"/>
          </a:xfrm>
          <a:prstGeom prst="rect">
            <a:avLst/>
          </a:prstGeom>
        </p:spPr>
        <p:txBody>
          <a:bodyPr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ขั้นตอนที่ 1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ผู้ใช้งานป้อนข้อมูลตัวอักษร หรือตัวเลขเข้าไปในระบบคอมพิวเตอร์ ด้วยการกดปุ่มบนคีย์บอร์ด ใน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ที่นี้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จะยกตัวอย่างการกดปุ่ม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“a”</a:t>
            </a:r>
          </a:p>
          <a:p>
            <a:pPr marL="0" indent="0">
              <a:buNone/>
            </a:pP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ขั้นตอนที่ 2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สัญญาณไฟฟ้าของตัวอักษร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“a”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จะถูกส่งจากคีย์บอร์ดต่อไปยังระบบการทำงานของเครื่องคอมพิวเตอร์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ขั้นตอนที่ 3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สัญญาณที่ส่งต่อเข้ามาของตัวอักษร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“a”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จะถูกแปลงให้อยู่ในรูปแบบของรหัสแอสกี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ASCII)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และเก็บไว้ในหน่วยความจำเพื่อประมวลผลต่อไป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ขั้นตอนที่ 4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เมื่อประมวลผลเรียบร้อยแล้ว รหัสแอสกีของตัวอักษร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“a”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จะถูกแปลงกลับให้อยู่ในรูปแบบของภาพ และแสดงผลบนอุปกรณ์แสดงผล เช่นจอภาพ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625051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A4306B9D-898A-45D7-9153-82FCBAF284C9}"/>
              </a:ext>
            </a:extLst>
          </p:cNvPr>
          <p:cNvSpPr txBox="1">
            <a:spLocks/>
          </p:cNvSpPr>
          <p:nvPr/>
        </p:nvSpPr>
        <p:spPr>
          <a:xfrm>
            <a:off x="465221" y="677778"/>
            <a:ext cx="11261558" cy="4455695"/>
          </a:xfrm>
          <a:prstGeom prst="rect">
            <a:avLst/>
          </a:prstGeom>
        </p:spPr>
        <p:txBody>
          <a:bodyPr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7.3 การเริ่มต้นทำงานของคอมพิวเตอร์ (</a:t>
            </a: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Boot Up)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เครื่องคอมพิวเตอร์นั้น ก่อนจะทำงานได้จะต้องนำเอาระบบปฏิบัติการเข้าไปเก็บไว้ยังหน่วยความจำหลักของเครื่องเสียก่อน ซึ่งกระบวนการนี้เรียกว่า การบู๊ตเครื่อง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Boot)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ซึ่งการบู๊ตเครื่องคอมพิวเตอร์มีวิธีการต่าง ๆ และมีกระบวนการเริ่มต้นทำงานของคอมพิวเตอร์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Boot Up)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ดังต่อไปนี้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87326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316F9A03-2FF4-4E57-B7C3-FA33E5E77314}"/>
              </a:ext>
            </a:extLst>
          </p:cNvPr>
          <p:cNvSpPr txBox="1">
            <a:spLocks/>
          </p:cNvSpPr>
          <p:nvPr/>
        </p:nvSpPr>
        <p:spPr>
          <a:xfrm>
            <a:off x="465221" y="677778"/>
            <a:ext cx="11261558" cy="4455695"/>
          </a:xfrm>
          <a:prstGeom prst="rect">
            <a:avLst/>
          </a:prstGeom>
        </p:spPr>
        <p:txBody>
          <a:bodyPr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7.3.1 ประเภทของการบู๊ตเครื่องคอมพิวเตอร์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การบู๊ตเครื่องคอมพิวเตอร์ จะเริ่มทำงานทันทีตั้งแต่เปิด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สวิทซ์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เปิดเครื่อง โดยการบู๊ตเครื่องคอมพิวเตอร์สามารถแบ่งออกเป็น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ลักษณะคือ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7.3.1.1 โคลด์บู๊ต (</a:t>
            </a: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Cold Boot)</a:t>
            </a:r>
            <a:r>
              <a:rPr lang="en-US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</a:p>
          <a:p>
            <a:pPr marL="0" indent="0">
              <a:buNone/>
            </a:pPr>
            <a:r>
              <a:rPr lang="th-TH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โคลด์บู๊ต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Cold Boot)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เป็นการบู๊ตเครื่องที่อาศัยการทำงานของฮาร์ดแวร์ โดยการกดปุ่มเปิดเครื่อง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Power On)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แล้วเข้าสู่กระบวนการทำงานโดยทันที ปุ่มเปิดเครื่องนี้จะอยู่บนตัว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เคสข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องคอมพิวเตอร์ ทำหน้าที่ปิดเปิดการทำงานโดยรวมของคอมพิวเตอร์ทั้งหมดเหมือนกับสวิตช์ของอุปกรณ์ไฟฟ้าทั่วไป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10326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7A0101ED-8D33-43FA-A72A-063A5628CCEE}"/>
              </a:ext>
            </a:extLst>
          </p:cNvPr>
          <p:cNvSpPr txBox="1">
            <a:spLocks/>
          </p:cNvSpPr>
          <p:nvPr/>
        </p:nvSpPr>
        <p:spPr>
          <a:xfrm>
            <a:off x="465221" y="661736"/>
            <a:ext cx="11245516" cy="4455695"/>
          </a:xfrm>
          <a:prstGeom prst="rect">
            <a:avLst/>
          </a:prstGeom>
        </p:spPr>
        <p:txBody>
          <a:bodyPr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7.3.1.2</a:t>
            </a: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วอร</a:t>
            </a:r>
            <a:r>
              <a:rPr lang="th-TH" sz="3600" b="1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์ม</a:t>
            </a: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บู๊ต (</a:t>
            </a: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Warm Boot)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วอร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์ม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บู๊ต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Warm Boot)</a:t>
            </a:r>
            <a:r>
              <a:rPr lang="th-TH" sz="3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เป็นการบู๊ตเครื่องโดยทำให้เกิดกระบวนการบู๊ตใหม่หรือที่เรียกว่า การรีสตาร์ทเครื่อง (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Restart 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โดยมากจะใช้ในกรณีที่เครื่องคอมพิวเตอร์ไม่สามารถทำงานต่อไปได้ (เครื่องแฮ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งค์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 ซึ่งจำเป็นต้องมีการบู๊ตเครื่องกันใหม่ สามารถทำได้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3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วิธีคือ </a:t>
            </a:r>
          </a:p>
          <a:p>
            <a:pPr marL="0" indent="0">
              <a:buNone/>
            </a:pP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		1) กดปุ่มรีเซ็ต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Reset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 บนตัวเครื่อง (ถ้ามี) 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4" name="Picture 17" descr="D:\หลักการระบบคอมพิวเตอร์\ส่วนประกอบของคอมพิวเตอร์\computer-case-outside-front-01.jpg">
            <a:extLst>
              <a:ext uri="{FF2B5EF4-FFF2-40B4-BE49-F238E27FC236}">
                <a16:creationId xmlns:a16="http://schemas.microsoft.com/office/drawing/2014/main" id="{BFC78EE6-E14E-4EAE-88DB-DA21D91B3AAA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59705" y="3755558"/>
            <a:ext cx="3272590" cy="2260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160077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 descr="D:\หลักการระบบคอมพิวเตอร์\ส่วนประกอบของคอมพิวเตอร์\ctrl-alt-del.jpg">
            <a:extLst>
              <a:ext uri="{FF2B5EF4-FFF2-40B4-BE49-F238E27FC236}">
                <a16:creationId xmlns:a16="http://schemas.microsoft.com/office/drawing/2014/main" id="{4CB67782-EAC7-493D-AF83-C49442E01390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65094" y="2535261"/>
            <a:ext cx="5261811" cy="3354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F19DF292-7481-4CBE-B55B-C99734110BC5}"/>
              </a:ext>
            </a:extLst>
          </p:cNvPr>
          <p:cNvSpPr/>
          <p:nvPr/>
        </p:nvSpPr>
        <p:spPr>
          <a:xfrm>
            <a:off x="304800" y="577758"/>
            <a:ext cx="11309684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>
              <a:lnSpc>
                <a:spcPct val="115000"/>
              </a:lnSpc>
              <a:spcAft>
                <a:spcPts val="0"/>
              </a:spcAft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2) กดปุ่มคอนโทรล(</a:t>
            </a:r>
            <a:r>
              <a:rPr lang="en-US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Control)</a:t>
            </a:r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,</a:t>
            </a:r>
            <a:r>
              <a:rPr lang="th-TH" sz="3200" dirty="0" err="1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ปุ่</a:t>
            </a:r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มอ</a:t>
            </a:r>
            <a:r>
              <a:rPr lang="th-TH" sz="3200" dirty="0" err="1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ัล</a:t>
            </a:r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เทอร</a:t>
            </a:r>
            <a:r>
              <a:rPr lang="th-TH" sz="3200" dirty="0" err="1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์เ</a:t>
            </a:r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นท </a:t>
            </a:r>
            <a:r>
              <a:rPr lang="en-US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(Alternate)</a:t>
            </a:r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และปุ่มดี</a:t>
            </a:r>
            <a:r>
              <a:rPr lang="th-TH" sz="3200" dirty="0" err="1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ลีท</a:t>
            </a:r>
            <a:r>
              <a:rPr lang="en-US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(Delete)</a:t>
            </a:r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บนแป้นพิมพ์ (</a:t>
            </a:r>
            <a:r>
              <a:rPr lang="en-US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Ctrl + Alt + Delete</a:t>
            </a:r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) พร้อมกัน แล้วเลือกคำสั่งรีสตาร์ท (</a:t>
            </a:r>
            <a:r>
              <a:rPr lang="en-US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Restart</a:t>
            </a:r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) จากระบบปฏิบัติการ</a:t>
            </a:r>
            <a:endParaRPr lang="en-US" sz="3200" dirty="0"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216083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694E37C1-BA9B-4CA8-8F2E-EBF1AF81FA62}"/>
              </a:ext>
            </a:extLst>
          </p:cNvPr>
          <p:cNvSpPr/>
          <p:nvPr/>
        </p:nvSpPr>
        <p:spPr>
          <a:xfrm>
            <a:off x="401052" y="609842"/>
            <a:ext cx="10315074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>
              <a:lnSpc>
                <a:spcPct val="115000"/>
              </a:lnSpc>
              <a:spcAft>
                <a:spcPts val="0"/>
              </a:spcAft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3) สั่งรีสตาร์ทเครื่องจากเมนูบนระบบปฏิบัติการ 	</a:t>
            </a:r>
            <a:endParaRPr lang="en-US" sz="3200" dirty="0"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  <p:pic>
        <p:nvPicPr>
          <p:cNvPr id="3" name="Picture 14" descr="D:\หลักการระบบคอมพิวเตอร์\ส่วนประกอบของคอมพิวเตอร์\79026.image0.jpg">
            <a:extLst>
              <a:ext uri="{FF2B5EF4-FFF2-40B4-BE49-F238E27FC236}">
                <a16:creationId xmlns:a16="http://schemas.microsoft.com/office/drawing/2014/main" id="{068064AA-8A55-4AC8-B1E7-46819249E8B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2316" y="2045202"/>
            <a:ext cx="4918359" cy="3096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5" descr="D:\หลักการระบบคอมพิวเตอร์\ส่วนประกอบของคอมพิวเตอร์\win32_restartcomp.png">
            <a:extLst>
              <a:ext uri="{FF2B5EF4-FFF2-40B4-BE49-F238E27FC236}">
                <a16:creationId xmlns:a16="http://schemas.microsoft.com/office/drawing/2014/main" id="{829E43DF-6F77-45D4-8045-68A6ECBE3E2D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91327" y="2045202"/>
            <a:ext cx="4918359" cy="3096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512477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ตัวแทนเนื้อหา 2">
            <a:extLst>
              <a:ext uri="{FF2B5EF4-FFF2-40B4-BE49-F238E27FC236}">
                <a16:creationId xmlns:a16="http://schemas.microsoft.com/office/drawing/2014/main" id="{C03F087D-26F8-42EB-BFF0-99BE761FF5BE}"/>
              </a:ext>
            </a:extLst>
          </p:cNvPr>
          <p:cNvSpPr txBox="1">
            <a:spLocks/>
          </p:cNvSpPr>
          <p:nvPr/>
        </p:nvSpPr>
        <p:spPr>
          <a:xfrm>
            <a:off x="481263" y="661736"/>
            <a:ext cx="10826416" cy="4455695"/>
          </a:xfrm>
          <a:prstGeom prst="rect">
            <a:avLst/>
          </a:prstGeom>
        </p:spPr>
        <p:txBody>
          <a:bodyPr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7.3.2 การเริ่มต้นทำงานของคอมพิวเตอร์ (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Boot Up)</a:t>
            </a:r>
            <a:endParaRPr lang="th-TH" sz="3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การเริ่มต้นทำงานของคอมพิวเตอร์จะเริ่มทำงานทันทีนับตั้งแต่เปิดสวิตช์เครื่องคอมพิวเตอร์ ซึ่งมีขั้นตอนดังต่อไปนี้		</a:t>
            </a:r>
          </a:p>
          <a:p>
            <a:pPr marL="0" indent="0">
              <a:buNone/>
            </a:pP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77" name="Picture 158">
            <a:extLst>
              <a:ext uri="{FF2B5EF4-FFF2-40B4-BE49-F238E27FC236}">
                <a16:creationId xmlns:a16="http://schemas.microsoft.com/office/drawing/2014/main" id="{C8E48D39-E135-4C4C-BD14-61B694C636B5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2532" y="3103685"/>
            <a:ext cx="2575144" cy="2767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526347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3CD4842-6F14-4D2E-BD1E-926EDC9417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99" t="26890" r="55558" b="23273"/>
          <a:stretch/>
        </p:blipFill>
        <p:spPr>
          <a:xfrm>
            <a:off x="2164671" y="1402142"/>
            <a:ext cx="7862657" cy="5280331"/>
          </a:xfrm>
          <a:prstGeom prst="rect">
            <a:avLst/>
          </a:prstGeom>
        </p:spPr>
      </p:pic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972F861B-161A-4964-8A21-AB7D80BC543A}"/>
              </a:ext>
            </a:extLst>
          </p:cNvPr>
          <p:cNvSpPr/>
          <p:nvPr/>
        </p:nvSpPr>
        <p:spPr>
          <a:xfrm>
            <a:off x="3672099" y="720651"/>
            <a:ext cx="48478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ขั้นตอนกระบวนการบู๊ตเครื่องคอมพิวเตอร์</a:t>
            </a:r>
            <a:endParaRPr lang="th-TH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057325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8B94481B-C88C-419C-A543-2DFA7833804E}"/>
              </a:ext>
            </a:extLst>
          </p:cNvPr>
          <p:cNvSpPr txBox="1">
            <a:spLocks/>
          </p:cNvSpPr>
          <p:nvPr/>
        </p:nvSpPr>
        <p:spPr>
          <a:xfrm>
            <a:off x="474784" y="661736"/>
            <a:ext cx="11245361" cy="4455695"/>
          </a:xfrm>
          <a:prstGeom prst="rect">
            <a:avLst/>
          </a:prstGeom>
        </p:spPr>
        <p:txBody>
          <a:bodyPr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เมื่อกดปุ่มสวิตช์เปิดเครื่องคอมพิวเตอร์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Power Button)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แหล่งจ่ายไฟ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Power Supply)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จะเริ่มจ่ายกระแสไฟฟ้าเข้าสู่วงจรการทำงานทุกส่วนของคอมพิวเตอร์ โดยจะมีสัญญาณส่งไปบอกให้ซีพียูเริ่มทำงาน เรียกว่าสัญญาณ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Power Good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(ประมาณ  5 โวลต์)	</a:t>
            </a: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</a:p>
          <a:p>
            <a:pPr marL="0" indent="0">
              <a:buNone/>
            </a:pP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330" descr="D:\หลักการระบบคอมพิวเตอร์\ส่วนประกอบของคอมพิวเตอร์\turn_on_computer.png">
            <a:extLst>
              <a:ext uri="{FF2B5EF4-FFF2-40B4-BE49-F238E27FC236}">
                <a16:creationId xmlns:a16="http://schemas.microsoft.com/office/drawing/2014/main" id="{4033E747-2B50-498D-A41B-0FCF95B3A7E7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31368" y="3212516"/>
            <a:ext cx="3352800" cy="2983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882892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AAA91F31-9C32-4D24-8966-DA054EE7710D}"/>
              </a:ext>
            </a:extLst>
          </p:cNvPr>
          <p:cNvSpPr txBox="1">
            <a:spLocks/>
          </p:cNvSpPr>
          <p:nvPr/>
        </p:nvSpPr>
        <p:spPr>
          <a:xfrm>
            <a:off x="465221" y="661736"/>
            <a:ext cx="11245516" cy="4455695"/>
          </a:xfrm>
          <a:prstGeom prst="rect">
            <a:avLst/>
          </a:prstGeom>
        </p:spPr>
        <p:txBody>
          <a:bodyPr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เมื่อซีพียูเริ่มทำงาน ซีพียูจะสั่งให้ไบออสทำงานทันที ซีพียูจะพยายามเข้าถึงข้อมูลที่อยู่ในไบออสเพื่อเริ่มทำงานตามชุดคำสั่งที่เก็บไวในไบออสโดยทันที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5" descr="D:\หลักการระบบคอมพิวเตอร์\ส่วนประกอบของคอมพิวเตอร์\ami_bios.jpg">
            <a:extLst>
              <a:ext uri="{FF2B5EF4-FFF2-40B4-BE49-F238E27FC236}">
                <a16:creationId xmlns:a16="http://schemas.microsoft.com/office/drawing/2014/main" id="{70CCAD94-FE99-454C-A3EE-11AC830371AD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6763" y="2177915"/>
            <a:ext cx="3958473" cy="3436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144566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AC0BF75C-709D-4AF1-A23F-0C3DDFBC60C8}"/>
              </a:ext>
            </a:extLst>
          </p:cNvPr>
          <p:cNvSpPr txBox="1">
            <a:spLocks/>
          </p:cNvSpPr>
          <p:nvPr/>
        </p:nvSpPr>
        <p:spPr>
          <a:xfrm>
            <a:off x="449179" y="661736"/>
            <a:ext cx="11261558" cy="4455695"/>
          </a:xfrm>
          <a:prstGeom prst="rect">
            <a:avLst/>
          </a:prstGeom>
        </p:spPr>
        <p:txBody>
          <a:bodyPr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เริ่มทำงานตามกระบวนการทดสอบแรกเริ่มที่เรียกว่าโพสต์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POST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ย่อมาจาก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Power On Self Test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ซึ่งโดยปกติแล้วในช่วงนี้ เครื่องคอมพิวเตอร์จะแสดงรายละเอียด เกี่ยวกับ รุ่นและความเร็วของซีพียู ขนาดของหน่วยความจำ ขนาดของฮาร์ดดิสก์ ที่หน้าจอคอมพิวเตอร์ โดยขั้นตอนนี้เป็นโปรแกรมส่วนหนึ่งในไบออสซึ่งทำหน้าที่ตรวจสอบความพร้อมของอุปกรณ์ที่ติดตั้งอยู่ในเครื่อง	</a:t>
            </a:r>
          </a:p>
          <a:p>
            <a:pPr marL="0" indent="0">
              <a:buNone/>
            </a:pP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331" descr="https://lh3.googleusercontent.com/39KdsBESTLxmjc5lrkj4dXPt1-MfZEF7Q3xMEXTPJ4ZtN83eX7qXLNWXaI4ERKgcDytfy01fQzzhimnKLLRqH9Fej5yYRk_lfznrSOLm4vCDJ9y0lK6p2txpPi2UP8R8CEGX5zQi">
            <a:extLst>
              <a:ext uri="{FF2B5EF4-FFF2-40B4-BE49-F238E27FC236}">
                <a16:creationId xmlns:a16="http://schemas.microsoft.com/office/drawing/2014/main" id="{E11499C1-7DC1-4C61-AE35-65FB3110DDCB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7197" y="3429000"/>
            <a:ext cx="4377606" cy="2972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527432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6C577975-D3EE-48F7-8B57-CEABA9D1637E}"/>
              </a:ext>
            </a:extLst>
          </p:cNvPr>
          <p:cNvSpPr txBox="1">
            <a:spLocks/>
          </p:cNvSpPr>
          <p:nvPr/>
        </p:nvSpPr>
        <p:spPr>
          <a:xfrm>
            <a:off x="465221" y="661736"/>
            <a:ext cx="11229474" cy="4455695"/>
          </a:xfrm>
          <a:prstGeom prst="rect">
            <a:avLst/>
          </a:prstGeom>
        </p:spPr>
        <p:txBody>
          <a:bodyPr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4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ผลลัพธ์จากกระบวนการโพสต์จะถูกนำไปเปรียบเทียบกับข้อมูลที่อยู่ในซีมอสข้อมูลของอุปกรณ์ต่าง ๆ ที่ติดตั้งแล้วในเครื่องหรือที่ทำการกำหนดค่า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Configuration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จะถูกเก็บอยู่ในหน่วยความจำที่เรียกว่าซีมอส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CMOS)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ซึ่งย่อมาจาก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Complementary Metal Oxide Semiconductor 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ซึ่งใช้กระแสไฟฟ้าปริมาณเล็กน้อยในการหล่อเลี้ยง โดยใช้แบตเตอร์รี่ตัวเล็ก ๆ บนเมนบอร์ด เพื่อให้เครื่องสามารถจำค่าต่าง ๆ ไว้ได้ ผลลัพธ์จากกระบวนการโพสต์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POST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นี้ จะถูกนำมาตรวจสอบกับข้อมูลในซีมอส ถ้าถูกต้องตรงกันก็ทำงานต่อได้ ไม่เช่นนั้นต้องแจ้งผู้ใช้ให้แก้ไขข้อมูลก่อน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6" descr="D:\หลักการระบบคอมพิวเตอร์\ส่วนประกอบของคอมพิวเตอร์\CMOS.PNG">
            <a:extLst>
              <a:ext uri="{FF2B5EF4-FFF2-40B4-BE49-F238E27FC236}">
                <a16:creationId xmlns:a16="http://schemas.microsoft.com/office/drawing/2014/main" id="{0F80B6C1-1110-49AF-9E12-FF7578C9F8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92917" y="4029291"/>
            <a:ext cx="2806165" cy="217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182215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A41E21A5-FFFE-421D-A005-C4DA94635B8E}"/>
              </a:ext>
            </a:extLst>
          </p:cNvPr>
          <p:cNvSpPr txBox="1">
            <a:spLocks/>
          </p:cNvSpPr>
          <p:nvPr/>
        </p:nvSpPr>
        <p:spPr>
          <a:xfrm>
            <a:off x="481263" y="661736"/>
            <a:ext cx="11341769" cy="4455695"/>
          </a:xfrm>
          <a:prstGeom prst="rect">
            <a:avLst/>
          </a:prstGeom>
        </p:spPr>
        <p:txBody>
          <a:bodyPr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5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ไบออสจะอ่านโปรแกรมสำหรับบู๊ตจากสื่อบันทึกข้อมูลต่าง ๆ ที่ได้ตั้งค่าเอาไว้ในซีมอสตามลำดับการบู๊ตที่กำหนดไว้ เช่นจาก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ฟล็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อปปี้ดิสก์ ฮาร์ดดิสก์ หรือซีดีรอม โดยไบออสจะเข้าไปอ่านโปรแกรมสำหรับการบู๊ตระบบปฏิบัติการจาก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เซกเตอร์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แรกของฮาร์ดดิสก์ 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ฟล็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อปปี้ดิสก์ หรือซีดีรอม โดยที่ไบออสจะมีความสามารถในการติดต่อกับอุปกรณ์เหล่านั้นได้</a:t>
            </a: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7" descr="D:\หลักการระบบคอมพิวเตอร์\ส่วนประกอบของคอมพิวเตอร์\boot-options-cd-first-56a6fa273df78cf772913c9e.png">
            <a:extLst>
              <a:ext uri="{FF2B5EF4-FFF2-40B4-BE49-F238E27FC236}">
                <a16:creationId xmlns:a16="http://schemas.microsoft.com/office/drawing/2014/main" id="{365C5D86-BC0E-4CD6-968C-7E8121AE921D}"/>
              </a:ext>
            </a:extLst>
          </p:cNvPr>
          <p:cNvPicPr/>
          <p:nvPr/>
        </p:nvPicPr>
        <p:blipFill>
          <a:blip r:embed="rId2" cstate="print"/>
          <a:srcRect b="251"/>
          <a:stretch>
            <a:fillRect/>
          </a:stretch>
        </p:blipFill>
        <p:spPr bwMode="auto">
          <a:xfrm>
            <a:off x="3829827" y="3216243"/>
            <a:ext cx="4532345" cy="2980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010328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D08F8A0F-E143-4055-96E3-6C58FEF33820}"/>
              </a:ext>
            </a:extLst>
          </p:cNvPr>
          <p:cNvSpPr txBox="1">
            <a:spLocks/>
          </p:cNvSpPr>
          <p:nvPr/>
        </p:nvSpPr>
        <p:spPr>
          <a:xfrm>
            <a:off x="433137" y="661736"/>
            <a:ext cx="11293642" cy="4455695"/>
          </a:xfrm>
          <a:prstGeom prst="rect">
            <a:avLst/>
          </a:prstGeom>
        </p:spPr>
        <p:txBody>
          <a:bodyPr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6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โปรแกรมระบบปฏิบัติการจะมีส่วนสำคัญที่เรียกว่า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เค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อร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์เนล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(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Kernel 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จะถูกโอนถ่ายข้อมูลลงในหน่วยความจำแรมของคอมพิวเตอร์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9" descr="D:\หลักการระบบคอมพิวเตอร์\ส่วนประกอบของคอมพิวเตอร์\Windowsboot.png">
            <a:extLst>
              <a:ext uri="{FF2B5EF4-FFF2-40B4-BE49-F238E27FC236}">
                <a16:creationId xmlns:a16="http://schemas.microsoft.com/office/drawing/2014/main" id="{BE9E7795-38A3-4610-8572-9B31456745BB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3760" y="2477920"/>
            <a:ext cx="4492240" cy="3024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0" descr="D:\หลักการระบบคอมพิวเตอร์\ส่วนประกอบของคอมพิวเตอร์\CentOS-5-Released-2.png">
            <a:extLst>
              <a:ext uri="{FF2B5EF4-FFF2-40B4-BE49-F238E27FC236}">
                <a16:creationId xmlns:a16="http://schemas.microsoft.com/office/drawing/2014/main" id="{B2B0364F-1DCD-41EA-ACB1-D2A975CDB3DC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15439" y="2477920"/>
            <a:ext cx="4620127" cy="3086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75087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C140BD1C-083F-4F47-8DC4-6F630CA71F01}"/>
              </a:ext>
            </a:extLst>
          </p:cNvPr>
          <p:cNvSpPr txBox="1">
            <a:spLocks/>
          </p:cNvSpPr>
          <p:nvPr/>
        </p:nvSpPr>
        <p:spPr>
          <a:xfrm>
            <a:off x="465221" y="661736"/>
            <a:ext cx="11598442" cy="4455695"/>
          </a:xfrm>
          <a:prstGeom prst="rect">
            <a:avLst/>
          </a:prstGeom>
        </p:spPr>
        <p:txBody>
          <a:bodyPr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 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7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ระบบปฏิบัติการในหน่วยความจำแรมจะเข้าควบคุมเครื่องคอมพิวเตอร์ในส่วนต่าง ๆ  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เค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อร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์เนล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ถูกถ่ายโอนลงหน่วยความจำแรมนั้นจะเข้าควบคุมการทำงานของคอมพิวเตอร์โดยรวมและกำหนดค่าเริ่มต้นพื้นฐานต่าง ๆ ที่ได้กำหนดไว้ พร้อมทั้งแสดงผลออกมาที่หน้าจอของผู้ใช้เพื่อรอรับคำสั่งต่าง ๆ ต่อไป 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12">
            <a:extLst>
              <a:ext uri="{FF2B5EF4-FFF2-40B4-BE49-F238E27FC236}">
                <a16:creationId xmlns:a16="http://schemas.microsoft.com/office/drawing/2014/main" id="{E05F8E40-82DB-4C51-837D-C2A0831F478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6244" y="2845669"/>
            <a:ext cx="4893293" cy="3501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3" descr="D:\หลักการระบบคอมพิวเตอร์\ส่วนประกอบของคอมพิวเตอร์\centos5.png">
            <a:extLst>
              <a:ext uri="{FF2B5EF4-FFF2-40B4-BE49-F238E27FC236}">
                <a16:creationId xmlns:a16="http://schemas.microsoft.com/office/drawing/2014/main" id="{2F037F6A-6EE7-4F1F-BF2C-B5132F9087DB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3992" y="2845669"/>
            <a:ext cx="4893293" cy="3501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49641404"/>
      </p:ext>
    </p:extLst>
  </p:cSld>
  <p:clrMapOvr>
    <a:masterClrMapping/>
  </p:clrMapOvr>
</p:sld>
</file>

<file path=ppt/theme/theme1.xml><?xml version="1.0" encoding="utf-8"?>
<a:theme xmlns:a="http://schemas.openxmlformats.org/drawingml/2006/main" name="แบ่งครึ่ง">
  <a:themeElements>
    <a:clrScheme name="แบ่งครึ่ง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แบ่งครึ่ง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แบ่งครึ่ง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แบ่งครึ่ง</Template>
  <TotalTime>63</TotalTime>
  <Words>219</Words>
  <Application>Microsoft Office PowerPoint</Application>
  <PresentationFormat>แบบจอกว้าง</PresentationFormat>
  <Paragraphs>56</Paragraphs>
  <Slides>25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25</vt:i4>
      </vt:variant>
    </vt:vector>
  </HeadingPairs>
  <TitlesOfParts>
    <vt:vector size="32" baseType="lpstr">
      <vt:lpstr>Calibri</vt:lpstr>
      <vt:lpstr>Cordia New</vt:lpstr>
      <vt:lpstr>Franklin Gothic Book</vt:lpstr>
      <vt:lpstr>Gill Sans MT</vt:lpstr>
      <vt:lpstr>TH Sarabun New</vt:lpstr>
      <vt:lpstr>Wingdings 2</vt:lpstr>
      <vt:lpstr>แบ่งครึ่ง</vt:lpstr>
      <vt:lpstr>หน่วยที่ 7 กระบวนการทำงานของคอมพิวเตอร์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กระบวนการทำงานของคอมพิวเตอร์</dc:title>
  <dc:creator>USER</dc:creator>
  <cp:lastModifiedBy>k.fluke วัฒนธรรม</cp:lastModifiedBy>
  <cp:revision>7</cp:revision>
  <dcterms:created xsi:type="dcterms:W3CDTF">2018-06-23T18:39:42Z</dcterms:created>
  <dcterms:modified xsi:type="dcterms:W3CDTF">2018-06-27T09:10:47Z</dcterms:modified>
</cp:coreProperties>
</file>