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80" r:id="rId3"/>
    <p:sldId id="281" r:id="rId4"/>
    <p:sldId id="28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9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9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315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7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4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7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3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8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3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67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0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50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ABC5F31-B647-43A1-8D11-98AFC6466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098" y="1547970"/>
            <a:ext cx="10993549" cy="1475013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6 การตั้งค่าไบออสเบื้องต้น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618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A52D146B-E202-48E2-A3F5-5B24B7EB1912}"/>
              </a:ext>
            </a:extLst>
          </p:cNvPr>
          <p:cNvSpPr txBox="1">
            <a:spLocks/>
          </p:cNvSpPr>
          <p:nvPr/>
        </p:nvSpPr>
        <p:spPr>
          <a:xfrm>
            <a:off x="500544" y="654640"/>
            <a:ext cx="11190911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6.1 ความรู้พื้นฐานเกี่ยวกับไบออส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ไบออส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BIOS)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ย่อมาจาก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Basic Input Output System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เป็นโปรแกรมที่ถูกเก็บไว้ในไอซี ซีมอส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CMOS)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ซึ่งเป็นหน่วยความจำรอม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ROM)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ติดตั้งอยู่บนเมนบอร์ด มีหน้าที่เก็บค่าต่าง ๆ สำหรับกำหนดการทำงานของระบบ เช่น วันเวลาของเครื่อง ลำดับของอุปกรณ์ในการเริ่มทำงานของเครื่อง รหัสผ่านเข้าเครื่อง เป็นต้น เหล่านี้จะมีผลต่อประสิทธิภาพการทำงานของเครื่อง สำหรับรอมนั้นสามารถแบ่งออกได้ทั้งหมด 3 ประเภทคือ 	1) พรอม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PROM)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     							2)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อีพ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รอม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(EPROM)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							3)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อีอีพ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รอม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(EEPROM)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67422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B42FCC28-EB9C-4CFD-B17C-4A622C3D0D46}"/>
              </a:ext>
            </a:extLst>
          </p:cNvPr>
          <p:cNvSpPr txBox="1">
            <a:spLocks/>
          </p:cNvSpPr>
          <p:nvPr/>
        </p:nvSpPr>
        <p:spPr>
          <a:xfrm>
            <a:off x="430823" y="733771"/>
            <a:ext cx="11315700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พรอม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PROM)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เป็นหน่วยความจำที่เก็บข้อมูลอย่างถาวร สามารถบันทึกข้อมูลได้เพียงครั้งเดียว ใช้กระแสไฟฟ้าในการบันทึกข้อมูล ซึ่งต้องมีเครื่องสำหรับบันทึกข้อมูลลงในพรอมโดยเฉพาะ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n-US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189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9E4F8D84-6691-4B26-8CD4-1F4184393A72}"/>
              </a:ext>
            </a:extLst>
          </p:cNvPr>
          <p:cNvSpPr txBox="1">
            <a:spLocks/>
          </p:cNvSpPr>
          <p:nvPr/>
        </p:nvSpPr>
        <p:spPr>
          <a:xfrm>
            <a:off x="440452" y="651458"/>
            <a:ext cx="11288485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2) 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อีพ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รอม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(EPROM)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เป็นหน่วยความจำที่มีลักษณะคล้ายกับพรอม คือใช้กระแสไฟฟ้าในการอ่านเขียนข้อมูล แต่อ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ีพ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รอมจะสามารถเขียนข้อมูลใหม่ได้ โดยต้องลบข้อมูลเดิมออกก่อน ซึ่งวิธีการลบจะใช้แสงอัลตราไวโอเลตในการลบ ราคาของอ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ีพ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รมจึงมีราคาสูงกว่าพรอม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15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CF6593F-04C9-49A4-922B-42A852BFB71F}"/>
              </a:ext>
            </a:extLst>
          </p:cNvPr>
          <p:cNvSpPr txBox="1">
            <a:spLocks/>
          </p:cNvSpPr>
          <p:nvPr/>
        </p:nvSpPr>
        <p:spPr>
          <a:xfrm>
            <a:off x="439614" y="698603"/>
            <a:ext cx="11289323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3) 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อีอีพ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รอม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(EEPROM)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เป็นหน่วยความจำที่สามารถเขียนได้ตลอดเวลา โดยไม่ต้องลบ ข้อมูลเดิม ข้อมูลเดิมจึงยังคงอยู่ การบันทึกสามารถทำได้โดยใช้โปรแกรมพิเศษทำการบันทึก ข้อมูลใหม่ที่ดาวน์โหลดได้จากผู้ผลิต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อีอีพ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รอมยังสามารถเรียกได้อีกชื่อคือ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แฟรช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รอม (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Flash ROM) </a:t>
            </a:r>
          </a:p>
          <a:p>
            <a:pPr marL="0" indent="0">
              <a:buFont typeface="Franklin Gothic Book" panose="020B0503020102020204" pitchFamily="34" charset="0"/>
              <a:buNone/>
            </a:pP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232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59B456D-78FE-4CEC-A890-D11B762E9873}"/>
              </a:ext>
            </a:extLst>
          </p:cNvPr>
          <p:cNvSpPr txBox="1">
            <a:spLocks/>
          </p:cNvSpPr>
          <p:nvPr/>
        </p:nvSpPr>
        <p:spPr>
          <a:xfrm>
            <a:off x="505326" y="653715"/>
            <a:ext cx="11181347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6.2 ไบออสยี่ห้อต่าง ๆ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6.2.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 ไบออสยี่ห้อ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Award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เป็นไบออสที่ได้รับความนิยมมากที่สุด เนื่องจากมีการออกแบบให้ใช้งานง่าย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Award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เป็นผู้ผลิตไบออส สำหรับจำหน่ายให้กับผู้ผลิตเมนบอร์ดอย่างเดียว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3" descr="à¸à¸¥à¸à¸²à¸£à¸à¹à¸à¸«à¸²à¸£à¸¹à¸à¸ à¸²à¸à¸ªà¸³à¸«à¸£à¸±à¸ award bios">
            <a:extLst>
              <a:ext uri="{FF2B5EF4-FFF2-40B4-BE49-F238E27FC236}">
                <a16:creationId xmlns:a16="http://schemas.microsoft.com/office/drawing/2014/main" id="{E0A6FC14-B30A-4881-89B4-E5CD6B4861B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3847" y="3296651"/>
            <a:ext cx="5044306" cy="3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3048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2C956E33-4710-46E8-B527-0B7381F8E3A8}"/>
              </a:ext>
            </a:extLst>
          </p:cNvPr>
          <p:cNvSpPr txBox="1">
            <a:spLocks/>
          </p:cNvSpPr>
          <p:nvPr/>
        </p:nvSpPr>
        <p:spPr>
          <a:xfrm>
            <a:off x="385010" y="621631"/>
            <a:ext cx="11181347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6.2.2 ไบออสยี่ห้อเอเอ็มไอ (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AMI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AMI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ู้ผลิตไบออสที่เป็นผู้เริ่มให้ใช้เมาส์ในการคลิกปรับแต่งค่าได้ทำให้สะดวกในการปรับแต่งและต่อมาได้มีการปรับปรุงรูปแบบการใช้งาน จนมีความคล้ายกับไบออสของ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Award</a:t>
            </a:r>
          </a:p>
          <a:p>
            <a:pPr marL="0" indent="0">
              <a:buNone/>
            </a:pP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6" descr="D:\หลักการระบบคอมพิวเตอร์\ส่วนประกอบของคอมพิวเตอร์\ami.jpg">
            <a:extLst>
              <a:ext uri="{FF2B5EF4-FFF2-40B4-BE49-F238E27FC236}">
                <a16:creationId xmlns:a16="http://schemas.microsoft.com/office/drawing/2014/main" id="{D01BB14A-1CBA-4560-BE1E-B10506D4DD4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8022" y="3136233"/>
            <a:ext cx="5102667" cy="326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511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7ECD2FD-C6D0-4377-8908-FC55F5BCCF1A}"/>
              </a:ext>
            </a:extLst>
          </p:cNvPr>
          <p:cNvSpPr txBox="1">
            <a:spLocks/>
          </p:cNvSpPr>
          <p:nvPr/>
        </p:nvSpPr>
        <p:spPr>
          <a:xfrm>
            <a:off x="521368" y="653715"/>
            <a:ext cx="11149263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6.2.3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ไบออสยี่ห้อ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Phoenix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Phoenix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เป็นไบออสอีกยี่ห้อหนึ่งที่มีผู้นิยมใช้กันพอสมควร แต่อยู่ในหมู่ผู้ผลิตเครื่องมียี่ห้อ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(Brand Name)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โดยไบออสของ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Phoenix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จะไม่มีตัวเลือกสำหรับการปรับแต่งมากเท่าไหร่เพราะผู้ผลิตเครื่องได้กำหนดค่าไบออสมาจากโรงงานแล้ว ปัจจุบัน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Phoenix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ได้รวมกิจการกับ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Award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7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AD678542-AB76-422E-89AA-B8950BA87BE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5937" y="3304674"/>
            <a:ext cx="4908883" cy="309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272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E605E5F1-C498-4C1E-93E6-D2E87DE3A819}"/>
              </a:ext>
            </a:extLst>
          </p:cNvPr>
          <p:cNvSpPr txBox="1">
            <a:spLocks/>
          </p:cNvSpPr>
          <p:nvPr/>
        </p:nvSpPr>
        <p:spPr>
          <a:xfrm>
            <a:off x="505326" y="548137"/>
            <a:ext cx="11181347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6.2.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ไบออสรูปแบบ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ยูอี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เอฟไอ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(UEFI BIOS)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นอกจากไบออสยี่ห้อต่าง ๆ ข้างต้น ในปัจจุบันได้มีมาตรฐานใหม่ที่ใช้แทนไบออสชื่อ      </a:t>
            </a:r>
            <a:r>
              <a:rPr lang="th-TH" sz="3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ยูอี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เอฟไอ (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UEFI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ซึ่งย่อมาจาก </a:t>
            </a: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Unified Extensible Firmware Interface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คือส่วนติดต่อเฟิร์ม</a:t>
            </a:r>
            <a:r>
              <a:rPr lang="th-TH" sz="3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แวร์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มาตรฐานสำหรับเครื่องคอมพิวเตอร์ที่ออกแบบมาเพื่อใช้แทนไบออส </a:t>
            </a:r>
          </a:p>
        </p:txBody>
      </p:sp>
      <p:pic>
        <p:nvPicPr>
          <p:cNvPr id="3" name="Picture 10" descr="https://lh6.googleusercontent.com/lsEC2QVxEjsqOwOS82aBJyj25TrMDiwTuDndIHHBubp6Rv8DgACJyGCPoFVGVNChk2z2AanvJV7_7xTve9-WhHY1umQkL7Y2dt83_JT3bnjPwwP7qC2oscnY6aIVP9kEMQupSOyy">
            <a:extLst>
              <a:ext uri="{FF2B5EF4-FFF2-40B4-BE49-F238E27FC236}">
                <a16:creationId xmlns:a16="http://schemas.microsoft.com/office/drawing/2014/main" id="{85583B7D-8693-40F0-8D5B-462AC707C6A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8160" y="3428999"/>
            <a:ext cx="5675680" cy="305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6926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8F5BBA5A-3076-4B63-95A9-1D6DE11675B1}"/>
              </a:ext>
            </a:extLst>
          </p:cNvPr>
          <p:cNvSpPr txBox="1">
            <a:spLocks/>
          </p:cNvSpPr>
          <p:nvPr/>
        </p:nvSpPr>
        <p:spPr>
          <a:xfrm>
            <a:off x="352926" y="762000"/>
            <a:ext cx="11405937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6.3 การปรับแต่งค่าในไบออส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เมื่อเปิดเครื่องคอมพิวเตอร์หรือทำการบู๊ตเครื่องใหม่ ไบออสจะเริ่มทำการตรวจสอบการทำงานของระบบ และแจ้งรายละเอียดที่ได้จากการตรวจสอบและทดสอบอุปกรณ์ต่าง ๆ ให้ทราบโดยแสดงผลบนหน้าจอแสดงผล โดยส่วนใหญ่จะมีข้อมูลเกี่ยวกับยี่ห้อ และรุ่นของซีพียู ขนาดความจุของแรม ขนาดของฮาร์ดดิสก์ เป็นต้น ซึ่งในช่วงนี้เราสามารถเข้าไปทำการแก้ไข เปลี่ยนแปลงหรือกำหนดค่าต่าง ๆ</a:t>
            </a:r>
          </a:p>
        </p:txBody>
      </p:sp>
    </p:spTree>
    <p:extLst>
      <p:ext uri="{BB962C8B-B14F-4D97-AF65-F5344CB8AC3E}">
        <p14:creationId xmlns:p14="http://schemas.microsoft.com/office/powerpoint/2010/main" val="350486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าราง 3">
            <a:extLst>
              <a:ext uri="{FF2B5EF4-FFF2-40B4-BE49-F238E27FC236}">
                <a16:creationId xmlns:a16="http://schemas.microsoft.com/office/drawing/2014/main" id="{2D94305C-6323-43B6-AA1B-E8EDF85C2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374741"/>
              </p:ext>
            </p:extLst>
          </p:nvPr>
        </p:nvGraphicFramePr>
        <p:xfrm>
          <a:off x="1507958" y="2390273"/>
          <a:ext cx="9801727" cy="2637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6085">
                  <a:extLst>
                    <a:ext uri="{9D8B030D-6E8A-4147-A177-3AD203B41FA5}">
                      <a16:colId xmlns:a16="http://schemas.microsoft.com/office/drawing/2014/main" val="4223671640"/>
                    </a:ext>
                  </a:extLst>
                </a:gridCol>
                <a:gridCol w="4346306">
                  <a:extLst>
                    <a:ext uri="{9D8B030D-6E8A-4147-A177-3AD203B41FA5}">
                      <a16:colId xmlns:a16="http://schemas.microsoft.com/office/drawing/2014/main" val="3374653741"/>
                    </a:ext>
                  </a:extLst>
                </a:gridCol>
                <a:gridCol w="3899336">
                  <a:extLst>
                    <a:ext uri="{9D8B030D-6E8A-4147-A177-3AD203B41FA5}">
                      <a16:colId xmlns:a16="http://schemas.microsoft.com/office/drawing/2014/main" val="3989498610"/>
                    </a:ext>
                  </a:extLst>
                </a:gridCol>
              </a:tblGrid>
              <a:tr h="625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ยี่ห้อ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ปุ่มสำหรับกดเพื่อเข้าไบออส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ปุ่มสำหรับเลือกอุปกรณ์ในการบู๊ต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880341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Asus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Del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2714366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ASROCK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Del, F</a:t>
                      </a: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511807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Acer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Del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0697938"/>
                  </a:ext>
                </a:extLst>
              </a:tr>
            </a:tbl>
          </a:graphicData>
        </a:graphic>
      </p:graphicFrame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B1409925-36DA-4298-83D1-8BC02D2D8438}"/>
              </a:ext>
            </a:extLst>
          </p:cNvPr>
          <p:cNvSpPr/>
          <p:nvPr/>
        </p:nvSpPr>
        <p:spPr>
          <a:xfrm>
            <a:off x="2833728" y="1266422"/>
            <a:ext cx="6524543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ปุ่มสำหรับกดเพื่อเข้าไบออสเครื่องคอมพิวเตอร์ส่วนบุคคล</a:t>
            </a:r>
            <a:endParaRPr lang="en-US" sz="32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145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58A7A056-49B8-481B-9895-4D36E72E6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764694"/>
              </p:ext>
            </p:extLst>
          </p:nvPr>
        </p:nvGraphicFramePr>
        <p:xfrm>
          <a:off x="1572126" y="2252712"/>
          <a:ext cx="9673390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0673">
                  <a:extLst>
                    <a:ext uri="{9D8B030D-6E8A-4147-A177-3AD203B41FA5}">
                      <a16:colId xmlns:a16="http://schemas.microsoft.com/office/drawing/2014/main" val="2358896173"/>
                    </a:ext>
                  </a:extLst>
                </a:gridCol>
                <a:gridCol w="3914274">
                  <a:extLst>
                    <a:ext uri="{9D8B030D-6E8A-4147-A177-3AD203B41FA5}">
                      <a16:colId xmlns:a16="http://schemas.microsoft.com/office/drawing/2014/main" val="3518942384"/>
                    </a:ext>
                  </a:extLst>
                </a:gridCol>
                <a:gridCol w="3978443">
                  <a:extLst>
                    <a:ext uri="{9D8B030D-6E8A-4147-A177-3AD203B41FA5}">
                      <a16:colId xmlns:a16="http://schemas.microsoft.com/office/drawing/2014/main" val="28475326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ยี่ห้อ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ปุ่มสำหรับกดเพื่อเข้าไบออส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ปุ่มสำหรับเลือกอุปกรณ์ในการบู๊ต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0487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Gigabyte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7022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HP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ESC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4199173"/>
                  </a:ext>
                </a:extLst>
              </a:tr>
              <a:tr h="11938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IBM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9369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คอมประกอบ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Del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7870585"/>
                  </a:ext>
                </a:extLst>
              </a:tr>
            </a:tbl>
          </a:graphicData>
        </a:graphic>
      </p:graphicFrame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C30EDC37-85D4-40F1-ABE2-8F1345C442AA}"/>
              </a:ext>
            </a:extLst>
          </p:cNvPr>
          <p:cNvSpPr/>
          <p:nvPr/>
        </p:nvSpPr>
        <p:spPr>
          <a:xfrm>
            <a:off x="2525952" y="1266422"/>
            <a:ext cx="7140096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ปุ่มสำหรับกดเพื่อเข้าไบออสเครื่องคอมพิวเตอร์ส่วนบุคคล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ต่อ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42078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566C86B1-412C-48EB-BBC4-D3657ECCA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959556"/>
              </p:ext>
            </p:extLst>
          </p:nvPr>
        </p:nvGraphicFramePr>
        <p:xfrm>
          <a:off x="1540041" y="1350906"/>
          <a:ext cx="9111917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7538">
                  <a:extLst>
                    <a:ext uri="{9D8B030D-6E8A-4147-A177-3AD203B41FA5}">
                      <a16:colId xmlns:a16="http://schemas.microsoft.com/office/drawing/2014/main" val="4032074203"/>
                    </a:ext>
                  </a:extLst>
                </a:gridCol>
                <a:gridCol w="3721769">
                  <a:extLst>
                    <a:ext uri="{9D8B030D-6E8A-4147-A177-3AD203B41FA5}">
                      <a16:colId xmlns:a16="http://schemas.microsoft.com/office/drawing/2014/main" val="83341791"/>
                    </a:ext>
                  </a:extLst>
                </a:gridCol>
                <a:gridCol w="4042610">
                  <a:extLst>
                    <a:ext uri="{9D8B030D-6E8A-4147-A177-3AD203B41FA5}">
                      <a16:colId xmlns:a16="http://schemas.microsoft.com/office/drawing/2014/main" val="3991344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ยี่ห้อ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ปุ่มสำหรับกดเพื่อเข้าไบออส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ปุ่มสำหรับเลือกอุปกรณ์ในการบู๊ต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271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Acer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9886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ASUS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Esc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6583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Compaq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7217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Dell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9451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Gigabyte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2555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HP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8295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Lenovo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0784251"/>
                  </a:ext>
                </a:extLst>
              </a:tr>
              <a:tr h="11938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MSI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Del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8809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Samsung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Esc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1336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Sony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5638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Toshiba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en-US" sz="24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F</a:t>
                      </a:r>
                      <a:r>
                        <a:rPr lang="th-TH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  <a:endParaRPr lang="en-US" sz="24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0768055"/>
                  </a:ext>
                </a:extLst>
              </a:tr>
            </a:tbl>
          </a:graphicData>
        </a:graphic>
      </p:graphicFrame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4B5E272-400F-4957-9625-6D34D5827EDB}"/>
              </a:ext>
            </a:extLst>
          </p:cNvPr>
          <p:cNvSpPr/>
          <p:nvPr/>
        </p:nvSpPr>
        <p:spPr>
          <a:xfrm>
            <a:off x="1256372" y="603985"/>
            <a:ext cx="9679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ปุ่มสำหรับกดเพื่อเข้าไบออส และเลือกอุปกรณ์ในการบู๊ตของเครื่องคอมพิวเตอร์โน้ตบุ๊ก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0617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B02224-559C-43A7-A150-4374F0B28731}"/>
              </a:ext>
            </a:extLst>
          </p:cNvPr>
          <p:cNvPicPr/>
          <p:nvPr/>
        </p:nvPicPr>
        <p:blipFill>
          <a:blip r:embed="rId2" cstate="print"/>
          <a:srcRect l="22922" t="18118" r="10855" b="6353"/>
          <a:stretch>
            <a:fillRect/>
          </a:stretch>
        </p:blipFill>
        <p:spPr bwMode="auto">
          <a:xfrm>
            <a:off x="2841415" y="1609314"/>
            <a:ext cx="6509168" cy="418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B90AE690-A657-4DDA-9B44-2B911ACF1DE1}"/>
              </a:ext>
            </a:extLst>
          </p:cNvPr>
          <p:cNvSpPr/>
          <p:nvPr/>
        </p:nvSpPr>
        <p:spPr>
          <a:xfrm>
            <a:off x="2392101" y="672948"/>
            <a:ext cx="7407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เมนูหลัก และคำแนะนำการใช้งานปุ่มต่าง ๆ ของไบออสยี่ห้อ AMI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cxnSp>
        <p:nvCxnSpPr>
          <p:cNvPr id="4098" name="AutoShape 2">
            <a:extLst>
              <a:ext uri="{FF2B5EF4-FFF2-40B4-BE49-F238E27FC236}">
                <a16:creationId xmlns:a16="http://schemas.microsoft.com/office/drawing/2014/main" id="{946182E4-E866-4CFD-8812-1062191CC96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576303" y="1958392"/>
            <a:ext cx="530225" cy="236537"/>
          </a:xfrm>
          <a:prstGeom prst="straightConnector1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927BB28-6BF1-47B4-A90E-FECEFB222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350" y="2253659"/>
            <a:ext cx="761905" cy="352381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5369F61-FED5-417E-9DF6-BF2AE1EA0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6528" y="1798061"/>
            <a:ext cx="4355288" cy="2365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30233-A1B1-4ECE-A6AC-C04BE9962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6638" y="3701715"/>
            <a:ext cx="2308267" cy="190365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C6A4A0-BB9B-4B5D-A30F-D11817BD0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1722" y="3011204"/>
            <a:ext cx="1638095" cy="342857"/>
          </a:xfrm>
          <a:prstGeom prst="rect">
            <a:avLst/>
          </a:prstGeom>
        </p:spPr>
      </p:pic>
      <p:cxnSp>
        <p:nvCxnSpPr>
          <p:cNvPr id="4103" name="AutoShape 7">
            <a:extLst>
              <a:ext uri="{FF2B5EF4-FFF2-40B4-BE49-F238E27FC236}">
                <a16:creationId xmlns:a16="http://schemas.microsoft.com/office/drawing/2014/main" id="{D3F6A37E-14BC-4F3F-9060-55B05CB0E4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30770" y="3422315"/>
            <a:ext cx="0" cy="279400"/>
          </a:xfrm>
          <a:prstGeom prst="straightConnector1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24864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F856793B-9C21-4379-A71E-13A90642D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378465"/>
              </p:ext>
            </p:extLst>
          </p:nvPr>
        </p:nvGraphicFramePr>
        <p:xfrm>
          <a:off x="2184416" y="1366788"/>
          <a:ext cx="7823167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4636">
                  <a:extLst>
                    <a:ext uri="{9D8B030D-6E8A-4147-A177-3AD203B41FA5}">
                      <a16:colId xmlns:a16="http://schemas.microsoft.com/office/drawing/2014/main" val="2147248203"/>
                    </a:ext>
                  </a:extLst>
                </a:gridCol>
                <a:gridCol w="5658531">
                  <a:extLst>
                    <a:ext uri="{9D8B030D-6E8A-4147-A177-3AD203B41FA5}">
                      <a16:colId xmlns:a16="http://schemas.microsoft.com/office/drawing/2014/main" val="30387971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เมนู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คำอธิบาย</a:t>
                      </a:r>
                      <a:endParaRPr lang="en-US" sz="24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8650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Main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เป็นเมนูหลักสำหรับแสดงและกำหนดค่าพื้นฐานต่าง ๆ เช่น วัน</a:t>
                      </a: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/</a:t>
                      </a: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เวลาของระบบ ดิสก์ไดร์ฟต่าง ๆ หน่วยความจำแรม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8185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Advance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เป็นเมนูที่มีการกำหนดค่าเกี่ยวกับซีพียู และพอร์ตต่าง ๆ 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6333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Chipset Configuration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เป็นเมนูที่มีการตั้งค่าของชิปเซ็ต เช่น มาตรฐานของฮาร์ดดิสก์ การ์ดแสดงผล แรม รวมทั้งการเชื่อมต่อต่าง ๆ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4086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Boot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เป็นเมนูสำหรับกำหนดลำดับการค้นหาไฟล์ของระบบปฏิบัติการจากอุปกรณ์ต่าง ๆ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245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Security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เป็นเมนูสำหรับ ตั้งค่ารหัสผ่าน หรือยกเลิกรหัสผ่าน ก่อนการเข้าใช้งานเครื่อง หรือการเข้าสู่ไบออส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0666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4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Save &amp; Exit</a:t>
                      </a:r>
                      <a:endParaRPr lang="en-US" sz="24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4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เป็นเมนูสำหรับบันทึกการตั้งค่า และการออกจากไบออส หรืออาจจะออกไบออสโดยไม่มีการบันทึกค่า</a:t>
                      </a:r>
                      <a:endParaRPr lang="en-US" sz="24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7658077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ECA03FC9-3B2F-4149-9B2B-7EADA5F2D9A3}"/>
              </a:ext>
            </a:extLst>
          </p:cNvPr>
          <p:cNvSpPr/>
          <p:nvPr/>
        </p:nvSpPr>
        <p:spPr>
          <a:xfrm>
            <a:off x="3898121" y="534522"/>
            <a:ext cx="43957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เมนูหลักในไบออสยี่ห้อเอเอ็มไอ (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AMI)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73537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6C3D596-E3A1-447B-B23B-C7A06585A6D5}"/>
              </a:ext>
            </a:extLst>
          </p:cNvPr>
          <p:cNvSpPr txBox="1">
            <a:spLocks/>
          </p:cNvSpPr>
          <p:nvPr/>
        </p:nvSpPr>
        <p:spPr>
          <a:xfrm>
            <a:off x="352927" y="601580"/>
            <a:ext cx="11197389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6.3.1 เมนู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Main 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Main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นี้จะเกี่ยวข้องกับการตั้งค่าระบบพื้นฐานของเครื่องคอมพิวเตอร์ เช่น การปรับแต่งค่าวัน เวลา กำหนดชนิดของฮาร์ดดิสก์  ซึ่งส่วนใหญ่จะถูกกำหนดค่าเป็นอัตโนมัติ เพื่อให้ระบบทำการค้นหาและตั้งค่าเอง ซึ่งมีรายละเอียดต่าง ๆ ดังนี้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8A0EE43-C0AE-40D5-8D91-4EAC9C956056}"/>
              </a:ext>
            </a:extLst>
          </p:cNvPr>
          <p:cNvPicPr/>
          <p:nvPr/>
        </p:nvPicPr>
        <p:blipFill>
          <a:blip r:embed="rId2" cstate="print"/>
          <a:srcRect l="22922" t="18118" r="10855" b="6353"/>
          <a:stretch>
            <a:fillRect/>
          </a:stretch>
        </p:blipFill>
        <p:spPr bwMode="auto">
          <a:xfrm>
            <a:off x="3773370" y="3429000"/>
            <a:ext cx="4645259" cy="296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2541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93548CC-70FC-4B4A-946C-83AFA7A06B25}"/>
              </a:ext>
            </a:extLst>
          </p:cNvPr>
          <p:cNvSpPr txBox="1">
            <a:spLocks/>
          </p:cNvSpPr>
          <p:nvPr/>
        </p:nvSpPr>
        <p:spPr>
          <a:xfrm>
            <a:off x="368968" y="585537"/>
            <a:ext cx="11181347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6.3.2 เมนู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Advanced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สำหรับเมนู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Advanced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นี้ เป็นการปรับแต่งค่าเกี่ยวกับการทำงานของอุปกรณ์ต่าง ๆ เช่น ซีพียู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,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ชิปเซ็ต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ชิปในการทำงาน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ต่างๆ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ที่ถูกติดตั้งมาพร้อมกับเมนบอร์ด ระบบบัส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PCI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 ซึ่งต้องอาศัยความเข้าใจเกี่ยวกับการทำงานของอุปกรณ์นั้น ๆ ด้วย โดยมีเมนูย่อยสำหรับแต่ละอุปกรณ์ ดังรายการต่อไปนี้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00A4266-85B4-45EC-8FEE-9F363C1293AB}"/>
              </a:ext>
            </a:extLst>
          </p:cNvPr>
          <p:cNvPicPr/>
          <p:nvPr/>
        </p:nvPicPr>
        <p:blipFill>
          <a:blip r:embed="rId2" cstate="print"/>
          <a:srcRect l="22857" t="17158" r="12812" b="6971"/>
          <a:stretch>
            <a:fillRect/>
          </a:stretch>
        </p:blipFill>
        <p:spPr bwMode="auto">
          <a:xfrm>
            <a:off x="3890210" y="3428999"/>
            <a:ext cx="4701097" cy="2975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8244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A643A35-E9B2-4D34-9F3E-1F64D4C58C36}"/>
              </a:ext>
            </a:extLst>
          </p:cNvPr>
          <p:cNvSpPr txBox="1">
            <a:spLocks/>
          </p:cNvSpPr>
          <p:nvPr/>
        </p:nvSpPr>
        <p:spPr>
          <a:xfrm>
            <a:off x="336884" y="573505"/>
            <a:ext cx="11197389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6.3.3 เมนู 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Chipset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เป็นเมนูสำหรับการปรับแต่งค่าต่าง ๆ ขึ้นอยู่กับความสามารถของชิปเซ็ต โดยเฉพาะการทำงานของ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 ๆ เช่น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ติดตั้งแรม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สล็อต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แบบ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PCI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2FE3176C-0F9A-4C1A-9AE0-712E651FA8A0}"/>
              </a:ext>
            </a:extLst>
          </p:cNvPr>
          <p:cNvPicPr/>
          <p:nvPr/>
        </p:nvPicPr>
        <p:blipFill>
          <a:blip r:embed="rId2" cstate="print"/>
          <a:srcRect l="28364" t="19124" r="19294" b="10138"/>
          <a:stretch>
            <a:fillRect/>
          </a:stretch>
        </p:blipFill>
        <p:spPr bwMode="auto">
          <a:xfrm>
            <a:off x="3731377" y="2646947"/>
            <a:ext cx="4729246" cy="330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5251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EA92BD5-5141-444C-A285-45E2B193818F}"/>
              </a:ext>
            </a:extLst>
          </p:cNvPr>
          <p:cNvSpPr/>
          <p:nvPr/>
        </p:nvSpPr>
        <p:spPr>
          <a:xfrm>
            <a:off x="417094" y="465913"/>
            <a:ext cx="11357810" cy="220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6.3.4 </a:t>
            </a: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เมนู </a:t>
            </a:r>
            <a:r>
              <a:rPr lang="en-US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Boot</a:t>
            </a:r>
          </a:p>
          <a:p>
            <a:r>
              <a:rPr lang="en-US" b="1" dirty="0">
                <a:latin typeface="TH SarabunPSK" panose="020B0500040200020003" pitchFamily="34" charset="-34"/>
                <a:ea typeface="Calibri" panose="020F0502020204030204" pitchFamily="34" charset="0"/>
              </a:rPr>
              <a:t>	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คอมพิวเตอร์ส่วนใหญ่มักถูกกำหนดให้บู๊ตจากฮาร์ดดิสก์เป็นลำดับแรกเสมอ แต่ในบางครั้งต้องกำหนดให้เครื่องเริ่มต้นบู๊ตจากอุปกรณ์อื่น เช่น การติดตั้งระบบปฏิบัติการจะต้องเลือกบู๊ตจากออปติคอล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ไดร์ฟ</a:t>
            </a:r>
            <a:r>
              <a:rPr lang="th-TH" sz="32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หรือ</a:t>
            </a:r>
            <a:r>
              <a:rPr lang="th-TH" sz="3200" dirty="0" err="1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แฟรชไดร์ฟ</a:t>
            </a:r>
            <a:endParaRPr lang="en-US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9">
            <a:extLst>
              <a:ext uri="{FF2B5EF4-FFF2-40B4-BE49-F238E27FC236}">
                <a16:creationId xmlns:a16="http://schemas.microsoft.com/office/drawing/2014/main" id="{24A5D0B5-3D8C-4812-A21F-AB16C22557A0}"/>
              </a:ext>
            </a:extLst>
          </p:cNvPr>
          <p:cNvPicPr/>
          <p:nvPr/>
        </p:nvPicPr>
        <p:blipFill>
          <a:blip r:embed="rId2" cstate="print"/>
          <a:srcRect l="26035" t="17972" r="15445" b="5760"/>
          <a:stretch>
            <a:fillRect/>
          </a:stretch>
        </p:blipFill>
        <p:spPr bwMode="auto">
          <a:xfrm>
            <a:off x="3781809" y="2983140"/>
            <a:ext cx="4628381" cy="324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9824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C9CADED2-83AA-483D-99DE-C0738C106C8E}"/>
              </a:ext>
            </a:extLst>
          </p:cNvPr>
          <p:cNvSpPr txBox="1">
            <a:spLocks/>
          </p:cNvSpPr>
          <p:nvPr/>
        </p:nvSpPr>
        <p:spPr>
          <a:xfrm>
            <a:off x="419409" y="652481"/>
            <a:ext cx="11323412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6.3.5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Security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ในเมนูนี้จะใช้สำหรับกำหนดรหัสผ่าน เพื่อป้องกันมิให้ผู้อื่นเข้าใช้งานเครื่องได้ ซึ่งการกำหนดรหัสผ่านสามารถทำได้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ระดับคือ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1) Administrator Password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เป็นพาสเวิร์ดสำหรับป้องกันไม่ให้ผู้อื่นเข้ามาปรับแต่งค่าไบออส เมื่อกดปุ่มเพื่อจะเข้าไบออสจะมีการถามรหัสผ่านก่อนทุกครั้ง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2) User Password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เป็นพาสเวิร์ดสำหรับป้องกันไม่ให้ผู้อื่นเข้าใช้งานเครื่อง โดยจะมีการถามรหัสผ่านทุกครั้งเมื่อมีการเปิดเครื่อง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5963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>
            <a:extLst>
              <a:ext uri="{FF2B5EF4-FFF2-40B4-BE49-F238E27FC236}">
                <a16:creationId xmlns:a16="http://schemas.microsoft.com/office/drawing/2014/main" id="{539AF120-BA85-416C-91F6-B7370FAD0049}"/>
              </a:ext>
            </a:extLst>
          </p:cNvPr>
          <p:cNvPicPr/>
          <p:nvPr/>
        </p:nvPicPr>
        <p:blipFill>
          <a:blip r:embed="rId2" cstate="print"/>
          <a:srcRect l="26164" t="17512" r="15798" b="16551"/>
          <a:stretch>
            <a:fillRect/>
          </a:stretch>
        </p:blipFill>
        <p:spPr bwMode="auto">
          <a:xfrm>
            <a:off x="2891589" y="1610921"/>
            <a:ext cx="6408822" cy="451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AF62343-E97D-4D3D-AB33-D12E0189A62D}"/>
              </a:ext>
            </a:extLst>
          </p:cNvPr>
          <p:cNvSpPr/>
          <p:nvPr/>
        </p:nvSpPr>
        <p:spPr>
          <a:xfrm>
            <a:off x="4012737" y="576612"/>
            <a:ext cx="4166526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เมนู </a:t>
            </a:r>
            <a:r>
              <a:rPr lang="en-US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Security</a:t>
            </a: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ของไบออสยี่ห้อ AMI</a:t>
            </a:r>
            <a:endParaRPr lang="en-US" sz="32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2128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">
            <a:extLst>
              <a:ext uri="{FF2B5EF4-FFF2-40B4-BE49-F238E27FC236}">
                <a16:creationId xmlns:a16="http://schemas.microsoft.com/office/drawing/2014/main" id="{5717859B-A09A-433A-9880-BA9B9EA76948}"/>
              </a:ext>
            </a:extLst>
          </p:cNvPr>
          <p:cNvPicPr/>
          <p:nvPr/>
        </p:nvPicPr>
        <p:blipFill>
          <a:blip r:embed="rId2" cstate="print"/>
          <a:srcRect l="23447" t="20276" r="15054" b="8525"/>
          <a:stretch>
            <a:fillRect/>
          </a:stretch>
        </p:blipFill>
        <p:spPr bwMode="auto">
          <a:xfrm>
            <a:off x="3473115" y="1618038"/>
            <a:ext cx="5414211" cy="378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398E1E3-E117-4146-9229-23A612218E9B}"/>
              </a:ext>
            </a:extLst>
          </p:cNvPr>
          <p:cNvSpPr txBox="1">
            <a:spLocks/>
          </p:cNvSpPr>
          <p:nvPr/>
        </p:nvSpPr>
        <p:spPr>
          <a:xfrm>
            <a:off x="360948" y="637673"/>
            <a:ext cx="10258926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 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Save &amp; Exit 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00418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B450C5F9-2F06-40DC-8D7D-38D4430CA556}"/>
              </a:ext>
            </a:extLst>
          </p:cNvPr>
          <p:cNvSpPr txBox="1">
            <a:spLocks/>
          </p:cNvSpPr>
          <p:nvPr/>
        </p:nvSpPr>
        <p:spPr>
          <a:xfrm>
            <a:off x="465221" y="717884"/>
            <a:ext cx="11261558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เป็นเมนูสำหรับบันทึกค่า หลังจากที่ได้ปรับแต่งค่าต่าง ๆ เสร็จเรียบร้อยแล้ว เพื่อให้มีผลต่อการทำงานโดยเลือกไปที่เมนู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Exit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ซึ่งมีตัวเลือกต่าง ๆ เช่น เลือกบันทึกค่าการปรับแต่ง หรือเลือกยกเลิกการปรับแต่งดังนี้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Save Changes and Exit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จะบันทึกการปรับแต่งและออกจากไบออส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Discard Changes and Exit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จะยกเลิกการปรับแต่งทั้งหมดและออกจากไบออส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Save Changes and Reset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จะบันทึกการเปลี่ยนแปลงและรีบู๊ตระบบใหม่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65681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400285BE-4BB6-426E-B023-4B26D9FF6667}"/>
              </a:ext>
            </a:extLst>
          </p:cNvPr>
          <p:cNvSpPr txBox="1">
            <a:spLocks/>
          </p:cNvSpPr>
          <p:nvPr/>
        </p:nvSpPr>
        <p:spPr>
          <a:xfrm>
            <a:off x="513347" y="637673"/>
            <a:ext cx="11165305" cy="5935579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Discard Changes and Reset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จะยกเลิกการปรับแต่งและรีบู๊ตระบบใหม่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Save Changes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จะบันทึกการปรับแต่งค่าไว้ก่อน แล้วค่อยปรับแต่งตัวเลือก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ต่อ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Discard Changes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จะยกเลิกการเปลี่ยนแปลงค่าที่ผ่านมา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Restore Defaults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จะเป็นการโหลดค่าปรับแต่งมาตรฐานของไบออสพื้นฐาน ที่ถูกกำหนดมาตั้งแต่โรงงาน เพื่อให้เครื่องใช้งานได้อย่างปกติ</a:t>
            </a: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Save as User Defaults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จะบันทึกกลับมาใช้ค่าเริ่มต้นใช้งาน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Restore User Defaults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จะเรียกคืนค่าเริ่มต้นผู้ใช้งาน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Boot Override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จะแสดงตัวเลือกทั้งหมดที่มีอยู่ในรายการบู๊ตเครื่อง</a:t>
            </a: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14199396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64</TotalTime>
  <Words>444</Words>
  <Application>Microsoft Office PowerPoint</Application>
  <PresentationFormat>แบบจอกว้าง</PresentationFormat>
  <Paragraphs>129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2" baseType="lpstr">
      <vt:lpstr>Calibri</vt:lpstr>
      <vt:lpstr>Cordia New</vt:lpstr>
      <vt:lpstr>Franklin Gothic Book</vt:lpstr>
      <vt:lpstr>Gill Sans MT</vt:lpstr>
      <vt:lpstr>TH Sarabun New</vt:lpstr>
      <vt:lpstr>TH SarabunPSK</vt:lpstr>
      <vt:lpstr>Wingdings 2</vt:lpstr>
      <vt:lpstr>แบ่งครึ่ง</vt:lpstr>
      <vt:lpstr>หน่วยที่ 6 การตั้งค่าไบออสเบื้องต้น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การตั้งค่าไบออสเบื้องต้น</dc:title>
  <dc:creator>USER</dc:creator>
  <cp:lastModifiedBy>k.fluke วัฒนธรรม</cp:lastModifiedBy>
  <cp:revision>9</cp:revision>
  <dcterms:created xsi:type="dcterms:W3CDTF">2018-06-23T18:05:17Z</dcterms:created>
  <dcterms:modified xsi:type="dcterms:W3CDTF">2018-06-27T08:43:13Z</dcterms:modified>
</cp:coreProperties>
</file>