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4" r:id="rId1"/>
  </p:sldMasterIdLst>
  <p:sldIdLst>
    <p:sldId id="256" r:id="rId2"/>
    <p:sldId id="321" r:id="rId3"/>
    <p:sldId id="259" r:id="rId4"/>
    <p:sldId id="322" r:id="rId5"/>
    <p:sldId id="323" r:id="rId6"/>
    <p:sldId id="324" r:id="rId7"/>
    <p:sldId id="266" r:id="rId8"/>
    <p:sldId id="267" r:id="rId9"/>
    <p:sldId id="269" r:id="rId10"/>
    <p:sldId id="270" r:id="rId11"/>
    <p:sldId id="271" r:id="rId12"/>
    <p:sldId id="272" r:id="rId13"/>
    <p:sldId id="325" r:id="rId14"/>
    <p:sldId id="326" r:id="rId15"/>
    <p:sldId id="278" r:id="rId16"/>
    <p:sldId id="327" r:id="rId17"/>
    <p:sldId id="328" r:id="rId18"/>
    <p:sldId id="329" r:id="rId19"/>
    <p:sldId id="290" r:id="rId20"/>
    <p:sldId id="293" r:id="rId21"/>
    <p:sldId id="295" r:id="rId22"/>
    <p:sldId id="297" r:id="rId23"/>
    <p:sldId id="298" r:id="rId24"/>
    <p:sldId id="299" r:id="rId25"/>
    <p:sldId id="300" r:id="rId26"/>
    <p:sldId id="330" r:id="rId27"/>
    <p:sldId id="331" r:id="rId28"/>
    <p:sldId id="307" r:id="rId29"/>
    <p:sldId id="308" r:id="rId30"/>
    <p:sldId id="309" r:id="rId31"/>
    <p:sldId id="311" r:id="rId32"/>
    <p:sldId id="312" r:id="rId33"/>
    <p:sldId id="313" r:id="rId34"/>
    <p:sldId id="315" r:id="rId35"/>
    <p:sldId id="316" r:id="rId36"/>
    <p:sldId id="317" r:id="rId37"/>
    <p:sldId id="318" r:id="rId3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003" autoAdjust="0"/>
    <p:restoredTop sz="94660"/>
  </p:normalViewPr>
  <p:slideViewPr>
    <p:cSldViewPr snapToGrid="0">
      <p:cViewPr>
        <p:scale>
          <a:sx n="70" d="100"/>
          <a:sy n="70" d="100"/>
        </p:scale>
        <p:origin x="984" y="4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87DE6118-2437-4B30-8E3C-4D2BE6020583}" type="datetimeFigureOut">
              <a:rPr lang="en-US" smtClean="0"/>
              <a:pPr/>
              <a:t>6/27/2018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8040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9914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87DE6118-2437-4B30-8E3C-4D2BE6020583}" type="datetimeFigureOut">
              <a:rPr lang="en-US" smtClean="0"/>
              <a:pPr/>
              <a:t>6/27/2018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45865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50517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6093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08252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22974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87DE6118-2437-4B30-8E3C-4D2BE6020583}" type="datetimeFigureOut">
              <a:rPr lang="en-US" smtClean="0"/>
              <a:pPr/>
              <a:t>6/27/2018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89307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6/27/2018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16379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07181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87DE6118-2437-4B30-8E3C-4D2BE6020583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3199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87DE6118-2437-4B30-8E3C-4D2BE6020583}" type="datetimeFigureOut">
              <a:rPr lang="en-US" smtClean="0"/>
              <a:pPr/>
              <a:t>6/27/2018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1040305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5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700A89D8-4A3A-40F4-8B03-B34E4DEDFF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6891" y="1574346"/>
            <a:ext cx="10993549" cy="1475013"/>
          </a:xfrm>
        </p:spPr>
        <p:txBody>
          <a:bodyPr>
            <a:normAutofit/>
          </a:bodyPr>
          <a:lstStyle/>
          <a:p>
            <a:r>
              <a:rPr lang="th-TH" sz="5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หน่วยที่ 4 เมนบอร์ด</a:t>
            </a:r>
            <a:endParaRPr lang="th-TH" sz="54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760607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ttps://www.bionic.com.cy/spree/products/28460/large/13400455.jpg">
            <a:extLst>
              <a:ext uri="{FF2B5EF4-FFF2-40B4-BE49-F238E27FC236}">
                <a16:creationId xmlns:a16="http://schemas.microsoft.com/office/drawing/2014/main" id="{EE81DE37-A3D2-462B-AE83-BB9BD8E09B12}"/>
              </a:ext>
            </a:extLst>
          </p:cNvPr>
          <p:cNvPicPr/>
          <p:nvPr/>
        </p:nvPicPr>
        <p:blipFill>
          <a:blip r:embed="rId2" cstate="print"/>
          <a:srcRect t="17234" b="16915"/>
          <a:stretch>
            <a:fillRect/>
          </a:stretch>
        </p:blipFill>
        <p:spPr bwMode="auto">
          <a:xfrm>
            <a:off x="3600477" y="2919460"/>
            <a:ext cx="4991045" cy="3491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สี่เหลี่ยมผืนผ้า 2">
            <a:extLst>
              <a:ext uri="{FF2B5EF4-FFF2-40B4-BE49-F238E27FC236}">
                <a16:creationId xmlns:a16="http://schemas.microsoft.com/office/drawing/2014/main" id="{B26A57BC-B68B-4EA3-A65C-0151287906DC}"/>
              </a:ext>
            </a:extLst>
          </p:cNvPr>
          <p:cNvSpPr/>
          <p:nvPr/>
        </p:nvSpPr>
        <p:spPr>
          <a:xfrm>
            <a:off x="334945" y="668850"/>
            <a:ext cx="11411578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	เมนบอร์ดได้ถูกออกแบบมาเพื่อเป็นศูนย์รวม และความคุมอุปกรณ์อิเล็กทรอนิกส์ต่าง ๆ ที่ประกอบขึ้นมาเป็นเครื่องคอมพิวเตอร์ เมนบอร์ด (</a:t>
            </a:r>
            <a:r>
              <a:rPr lang="en-US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Main board) 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หรืออาจเรียกอีกอย่างว่า </a:t>
            </a:r>
            <a:r>
              <a:rPr lang="en-US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“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มา</a:t>
            </a:r>
            <a:r>
              <a:rPr lang="th-TH" sz="32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เธ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อร์บอร์ด(</a:t>
            </a:r>
            <a:r>
              <a:rPr lang="en-US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Motherboard) 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ได้มีการออกแบบให้ผู้ใช้เมนบอร์ดสามารถขยายระบบ (</a:t>
            </a:r>
            <a:r>
              <a:rPr lang="en-US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Expand) 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ได้ในภายหลัง ช่วยให้การอัพเกรดเครื่องทำได้ง่าย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3986621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เนื้อหา 2">
            <a:extLst>
              <a:ext uri="{FF2B5EF4-FFF2-40B4-BE49-F238E27FC236}">
                <a16:creationId xmlns:a16="http://schemas.microsoft.com/office/drawing/2014/main" id="{BF1A41E2-72EB-41B9-8794-46986E4AB3DA}"/>
              </a:ext>
            </a:extLst>
          </p:cNvPr>
          <p:cNvSpPr txBox="1">
            <a:spLocks/>
          </p:cNvSpPr>
          <p:nvPr/>
        </p:nvSpPr>
        <p:spPr>
          <a:xfrm>
            <a:off x="448409" y="660400"/>
            <a:ext cx="11298114" cy="5588000"/>
          </a:xfrm>
          <a:prstGeom prst="rect">
            <a:avLst/>
          </a:prstGeom>
        </p:spPr>
        <p:txBody>
          <a:bodyPr>
            <a:norm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h-TH" sz="36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	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สำหรับการ์ดที่จะนำมาติดตั้งเพิ่มนั้น ก็มีหลากหลายชนิดตามแต่ที่ออกแบบไว้ เช่น </a:t>
            </a:r>
            <a:r>
              <a:rPr lang="th-TH" sz="3200" dirty="0" err="1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เมมโมรี่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การ์ด(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Memory Card) 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ซึ่งเป็นการ์ดไว้เพิ่มหน่วยความจำหลักของเครื่อง การ์ดจอภาพ (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Adapter Card) 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สำหรับเพิ่มความสามารถในการแสดงผลสู่จอภาพ แม้กระทั่งพอร์ตขนาน (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Parallel Port) 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และพอร์ตอนุกรม (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Serial Port) 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ที่ใช้สำหรับต่ออุปกรณ์ต่อพ่วงอย่างเครื่องพิมพ์และโมเด็ม ก็ทำเป็นการ์ดต่อขยายเช่นกัน</a:t>
            </a:r>
          </a:p>
        </p:txBody>
      </p:sp>
      <p:pic>
        <p:nvPicPr>
          <p:cNvPr id="3" name="Picture 1" descr="C:\Users\witsarut\Desktop\ibm-1501989-xm-pcxt-256k-memory-expansion-card-1.39__54107.1490143046.jpg">
            <a:extLst>
              <a:ext uri="{FF2B5EF4-FFF2-40B4-BE49-F238E27FC236}">
                <a16:creationId xmlns:a16="http://schemas.microsoft.com/office/drawing/2014/main" id="{0658B95B-32BC-415A-A5EF-27E1A6C66892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07253" y="3255666"/>
            <a:ext cx="3362848" cy="21818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8" descr="à¸£à¸¹à¸à¸ à¸²à¸à¸à¸µà¹à¹à¸à¸µà¹à¸¢à¸§à¸à¹à¸­à¸">
            <a:extLst>
              <a:ext uri="{FF2B5EF4-FFF2-40B4-BE49-F238E27FC236}">
                <a16:creationId xmlns:a16="http://schemas.microsoft.com/office/drawing/2014/main" id="{C3D23298-E19F-4CFF-A27C-62A9E32BBE31}"/>
              </a:ext>
            </a:extLst>
          </p:cNvPr>
          <p:cNvPicPr/>
          <p:nvPr/>
        </p:nvPicPr>
        <p:blipFill>
          <a:blip r:embed="rId3" cstate="print"/>
          <a:srcRect t="24437" r="4128" b="21396"/>
          <a:stretch>
            <a:fillRect/>
          </a:stretch>
        </p:blipFill>
        <p:spPr bwMode="auto">
          <a:xfrm>
            <a:off x="6497934" y="3176678"/>
            <a:ext cx="3513287" cy="23928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สี่เหลี่ยมผืนผ้า 4">
            <a:extLst>
              <a:ext uri="{FF2B5EF4-FFF2-40B4-BE49-F238E27FC236}">
                <a16:creationId xmlns:a16="http://schemas.microsoft.com/office/drawing/2014/main" id="{4CCF260E-CDCD-4A82-B1C8-4BC5443084D5}"/>
              </a:ext>
            </a:extLst>
          </p:cNvPr>
          <p:cNvSpPr/>
          <p:nvPr/>
        </p:nvSpPr>
        <p:spPr>
          <a:xfrm>
            <a:off x="1419431" y="5680893"/>
            <a:ext cx="353849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  <a:tabLst>
                <a:tab pos="628650" algn="l"/>
                <a:tab pos="1257300" algn="l"/>
                <a:tab pos="1885950" algn="l"/>
                <a:tab pos="2514600" algn="l"/>
              </a:tabLst>
            </a:pPr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การ์ดหน่วยความจำของ </a:t>
            </a:r>
            <a:r>
              <a:rPr lang="en-US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IBM </a:t>
            </a:r>
            <a:endParaRPr lang="en-US" sz="2400" dirty="0">
              <a:latin typeface="TH Sarabun New" panose="020B0500040200020003" pitchFamily="34" charset="-34"/>
              <a:ea typeface="Times New Roman" panose="02020603050405020304" pitchFamily="18" charset="0"/>
              <a:cs typeface="TH Sarabun New" panose="020B0500040200020003" pitchFamily="34" charset="-34"/>
            </a:endParaRPr>
          </a:p>
          <a:p>
            <a:pPr algn="ctr">
              <a:spcAft>
                <a:spcPts val="0"/>
              </a:spcAft>
              <a:tabLst>
                <a:tab pos="628650" algn="l"/>
                <a:tab pos="1257300" algn="l"/>
                <a:tab pos="1885950" algn="l"/>
                <a:tab pos="2514600" algn="l"/>
              </a:tabLst>
            </a:pPr>
            <a:r>
              <a:rPr lang="en-US" sz="2400" dirty="0">
                <a:latin typeface="TH Sarabun New" panose="020B0500040200020003" pitchFamily="34" charset="-34"/>
                <a:ea typeface="Times New Roman" panose="02020603050405020304" pitchFamily="18" charset="0"/>
                <a:cs typeface="TH Sarabun New" panose="020B0500040200020003" pitchFamily="34" charset="-34"/>
              </a:rPr>
              <a:t>(IBM Memory Card)</a:t>
            </a:r>
            <a:endParaRPr lang="en-US" sz="2400" dirty="0">
              <a:effectLst/>
              <a:latin typeface="TH Sarabun New" panose="020B0500040200020003" pitchFamily="34" charset="-34"/>
              <a:ea typeface="Times New Roman" panose="02020603050405020304" pitchFamily="18" charset="0"/>
              <a:cs typeface="TH Sarabun New" panose="020B0500040200020003" pitchFamily="34" charset="-34"/>
            </a:endParaRPr>
          </a:p>
        </p:txBody>
      </p:sp>
      <p:sp>
        <p:nvSpPr>
          <p:cNvPr id="6" name="สี่เหลี่ยมผืนผ้า 5">
            <a:extLst>
              <a:ext uri="{FF2B5EF4-FFF2-40B4-BE49-F238E27FC236}">
                <a16:creationId xmlns:a16="http://schemas.microsoft.com/office/drawing/2014/main" id="{4D0807F0-79D3-493A-887D-898B0BA30090}"/>
              </a:ext>
            </a:extLst>
          </p:cNvPr>
          <p:cNvSpPr/>
          <p:nvPr/>
        </p:nvSpPr>
        <p:spPr>
          <a:xfrm>
            <a:off x="7165978" y="5678138"/>
            <a:ext cx="217719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  <a:tabLst>
                <a:tab pos="628650" algn="l"/>
                <a:tab pos="1257300" algn="l"/>
                <a:tab pos="1885950" algn="l"/>
                <a:tab pos="2514600" algn="l"/>
              </a:tabLst>
            </a:pPr>
            <a:r>
              <a:rPr lang="th-TH" sz="2400" dirty="0">
                <a:latin typeface="TH Sarabun New" panose="020B0500040200020003" pitchFamily="34" charset="-34"/>
                <a:ea typeface="Times New Roman" panose="02020603050405020304" pitchFamily="18" charset="0"/>
                <a:cs typeface="TH Sarabun New" panose="020B0500040200020003" pitchFamily="34" charset="-34"/>
              </a:rPr>
              <a:t>การ์ดจอ (</a:t>
            </a:r>
            <a:r>
              <a:rPr lang="en-US" sz="2400" dirty="0">
                <a:latin typeface="TH Sarabun New" panose="020B0500040200020003" pitchFamily="34" charset="-34"/>
                <a:ea typeface="Times New Roman" panose="02020603050405020304" pitchFamily="18" charset="0"/>
                <a:cs typeface="TH Sarabun New" panose="020B0500040200020003" pitchFamily="34" charset="-34"/>
              </a:rPr>
              <a:t>Display Card)</a:t>
            </a:r>
            <a:endParaRPr lang="en-US" sz="2400" dirty="0">
              <a:effectLst/>
              <a:latin typeface="TH Sarabun New" panose="020B0500040200020003" pitchFamily="34" charset="-34"/>
              <a:ea typeface="Times New Roman" panose="02020603050405020304" pitchFamily="18" charset="0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9280037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เนื้อหา 2">
            <a:extLst>
              <a:ext uri="{FF2B5EF4-FFF2-40B4-BE49-F238E27FC236}">
                <a16:creationId xmlns:a16="http://schemas.microsoft.com/office/drawing/2014/main" id="{D06EBB3C-C7C2-463E-A0AE-90DB7698BDED}"/>
              </a:ext>
            </a:extLst>
          </p:cNvPr>
          <p:cNvSpPr txBox="1">
            <a:spLocks/>
          </p:cNvSpPr>
          <p:nvPr/>
        </p:nvSpPr>
        <p:spPr>
          <a:xfrm>
            <a:off x="413237" y="635000"/>
            <a:ext cx="11289325" cy="5721838"/>
          </a:xfrm>
          <a:prstGeom prst="rect">
            <a:avLst/>
          </a:prstGeom>
        </p:spPr>
        <p:txBody>
          <a:bodyPr>
            <a:norm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h-TH" sz="3600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4.1 หน้าที่ของเมนบอร์ด</a:t>
            </a:r>
            <a:r>
              <a:rPr lang="th-TH" sz="36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	</a:t>
            </a:r>
          </a:p>
          <a:p>
            <a:pPr marL="0" indent="0">
              <a:buNone/>
            </a:pPr>
            <a:r>
              <a:rPr lang="th-TH" sz="36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	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เมนบอร์ดหรือแผงวงจรหลักมีความสำคัญอย่างมากต่อระบบการทำงานของเครื่องคอมพิวเตอร์ ซึ่งสามารถแบ่งเป็นข้อๆ ได้ดังนี้</a:t>
            </a:r>
            <a:endParaRPr lang="en-US" sz="3200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indent="0">
              <a:buNone/>
            </a:pP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	1. 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เป็นที่ติดต่อของอุปกรณ์ต่าง ๆ เช่น ซีพียู แรม ซิปเซต (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Chipset)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และเป็นจุดเชื่อมต่อของอุปกรณ์ต่าง ๆ รวมไปถึงอุปกรณ์ต่อพ่วงอื่น ๆ</a:t>
            </a:r>
            <a:endParaRPr lang="en-US" sz="3200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indent="0">
              <a:buNone/>
            </a:pP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	2. 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ทำหน้าที่ควบคุมอุปกรณ์ที่อยู่บนเมนบอร์ด และอุปกรณ์ที่เชื่อมโยงกับเมนบอร์ด ให้สามารถทำการติดต่อสื่อสารกันได้อย่างดี โดยจะมีชิปเซต (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Chipset) 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เป็นตัวกลางการสื่อสารข้อมูลระหว่างอุปกรณ์ภายในที่อยู่บนเมนบอร์ดเอง หรือระหว่างเครื่องพีซีด้วยกัน</a:t>
            </a:r>
            <a:endParaRPr lang="en-US" sz="3200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indent="0">
              <a:buNone/>
            </a:pPr>
            <a:endParaRPr lang="th-TH" sz="36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088902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เนื้อหา 2">
            <a:extLst>
              <a:ext uri="{FF2B5EF4-FFF2-40B4-BE49-F238E27FC236}">
                <a16:creationId xmlns:a16="http://schemas.microsoft.com/office/drawing/2014/main" id="{4372BEBF-9F15-4497-8C89-3F9296B35552}"/>
              </a:ext>
            </a:extLst>
          </p:cNvPr>
          <p:cNvSpPr txBox="1">
            <a:spLocks/>
          </p:cNvSpPr>
          <p:nvPr/>
        </p:nvSpPr>
        <p:spPr>
          <a:xfrm>
            <a:off x="448409" y="660400"/>
            <a:ext cx="11245360" cy="5588000"/>
          </a:xfrm>
          <a:prstGeom prst="rect">
            <a:avLst/>
          </a:prstGeom>
        </p:spPr>
        <p:txBody>
          <a:bodyPr>
            <a:norm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h-TH" sz="36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	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3. 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ทำหน้าที่สนับสนุนการทำงานของซีพียูอย่างเต็มที่ และเป็นตัวกำหนดว่าจะต้องใช้งานเมนบอร์ดกับซีพียูของค่ายใด รุ่นไหน</a:t>
            </a:r>
            <a:endParaRPr lang="en-US" sz="3200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indent="0">
              <a:buNone/>
            </a:pP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	4. 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เป็นตัวกำหนดประสิทธิภาพโดยรวมของเครื่องพีซี จากที่กล่าวมาแล้วว่า เมนบอร์ดเป็นตัวกำหนดว่าสามารถเลือกใช้ซีพียูแบบไหน แรมประเภทอะไร บัสระบบเป็นอย่างไร หรือจะต่อกับฮาร์ดดิสก์อย่างไร ซึ่งปัจจัยเหล่านี้เมื่อทำงานร่วมกันกับเมนบอร์ด ก็จะสามารถบอกถึงประสิทธิภาพของเครื่องพีซีนั้นได้</a:t>
            </a:r>
            <a:endParaRPr lang="en-US" sz="3200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indent="0">
              <a:buNone/>
            </a:pP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	5.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เป็นตัวบอกถึงความสามารถในการอัพเกรดเครื่องพีซีเครื่องนั้นว่าสามารถปรับปรุงเครื่อง (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Upgrade) 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ขึ้นได้ถึงระดับไหน มีข้อจำกัดของการอัพเกรดอะไรบ้าง ไม่ว่าจะเป็นความเร็วซีพียูสูงสูดที่รองรับได้จำนวนแรมสูงสุดที่เพิ่มได้ หรือจำนวนฮาร์ดดิสก์ที่ต่อได้ เป็นต้น</a:t>
            </a:r>
          </a:p>
        </p:txBody>
      </p:sp>
    </p:spTree>
    <p:extLst>
      <p:ext uri="{BB962C8B-B14F-4D97-AF65-F5344CB8AC3E}">
        <p14:creationId xmlns:p14="http://schemas.microsoft.com/office/powerpoint/2010/main" val="40848298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เนื้อหา 2">
            <a:extLst>
              <a:ext uri="{FF2B5EF4-FFF2-40B4-BE49-F238E27FC236}">
                <a16:creationId xmlns:a16="http://schemas.microsoft.com/office/drawing/2014/main" id="{801757E9-BBBE-40F1-8915-C56B80CAF498}"/>
              </a:ext>
            </a:extLst>
          </p:cNvPr>
          <p:cNvSpPr txBox="1">
            <a:spLocks/>
          </p:cNvSpPr>
          <p:nvPr/>
        </p:nvSpPr>
        <p:spPr>
          <a:xfrm>
            <a:off x="371881" y="635000"/>
            <a:ext cx="11348265" cy="5588000"/>
          </a:xfrm>
          <a:prstGeom prst="rect">
            <a:avLst/>
          </a:prstGeom>
        </p:spPr>
        <p:txBody>
          <a:bodyPr>
            <a:norm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600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4.2 </a:t>
            </a:r>
            <a:r>
              <a:rPr lang="th-TH" sz="3600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ส่วนประกอบที่สำคัญบนเมนบอร์ด</a:t>
            </a:r>
            <a:endParaRPr lang="en-US" sz="3600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indent="0">
              <a:buNone/>
            </a:pP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	เมนบอร์ดประกอบไปด้วยส่วนต่าง ๆ มากมาย ไม่ว่าจะเป็น</a:t>
            </a:r>
            <a:r>
              <a:rPr lang="th-TH" sz="3200" dirty="0" err="1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ซ็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อกเกตติดตั้งซีพียู </a:t>
            </a:r>
            <a:r>
              <a:rPr lang="th-TH" sz="3200" dirty="0" err="1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ซ็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อกเกตติดตั้งแรม ช่องเพิ่มขยายการ์ด ช่องเชื่อมโยง</a:t>
            </a:r>
            <a:r>
              <a:rPr lang="th-TH" sz="3200" dirty="0" err="1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ไดร์ฟ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ฯลฯ</a:t>
            </a:r>
          </a:p>
        </p:txBody>
      </p:sp>
      <p:pic>
        <p:nvPicPr>
          <p:cNvPr id="3" name="Picture 1" descr="C:\Users\witsarut\Desktop\5974_big.jpg">
            <a:extLst>
              <a:ext uri="{FF2B5EF4-FFF2-40B4-BE49-F238E27FC236}">
                <a16:creationId xmlns:a16="http://schemas.microsoft.com/office/drawing/2014/main" id="{FCE6ACC7-DC67-4A45-8225-B94070DE0395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73170" y="2301240"/>
            <a:ext cx="4645660" cy="4556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777923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เนื้อหา 2">
            <a:extLst>
              <a:ext uri="{FF2B5EF4-FFF2-40B4-BE49-F238E27FC236}">
                <a16:creationId xmlns:a16="http://schemas.microsoft.com/office/drawing/2014/main" id="{8F3F7589-410F-4BB6-B3A3-C529B08FFC5F}"/>
              </a:ext>
            </a:extLst>
          </p:cNvPr>
          <p:cNvSpPr txBox="1">
            <a:spLocks/>
          </p:cNvSpPr>
          <p:nvPr/>
        </p:nvSpPr>
        <p:spPr>
          <a:xfrm>
            <a:off x="465993" y="660400"/>
            <a:ext cx="11289322" cy="5588000"/>
          </a:xfrm>
          <a:prstGeom prst="rect">
            <a:avLst/>
          </a:prstGeom>
        </p:spPr>
        <p:txBody>
          <a:bodyPr>
            <a:norm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600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4.2.1 </a:t>
            </a:r>
            <a:r>
              <a:rPr lang="th-TH" sz="3600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ชิปเซต (</a:t>
            </a:r>
            <a:r>
              <a:rPr lang="en-US" sz="3600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Chipset)	</a:t>
            </a:r>
          </a:p>
          <a:p>
            <a:pPr marL="0" indent="0">
              <a:buNone/>
            </a:pPr>
            <a:r>
              <a:rPr lang="en-US" sz="3600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	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ชิปเซต คือ กลุ่มของชิ้นส่วนอิเล็กทรอนิกส์ หรือ ชิป (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Chip) 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ที่ได้รับการออกแบบให้ทำงานเป็นหน่วย โดยที่ 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Chipset 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นี้จะถูกติดตั้งอยู่บนเมนบอร์ด เพื่อควบคุมการทำงานต่าง ๆ บนเมนบอร์ด โดยสามารถกล่าวได้ว่าชิปเซตเปรียบเสมือนหัวใจ หรือผู้จัดการควบคุมการทำงานของอุปกรณ์ทั้งหมดบนเมนบอร์ด ชิปเซตจึงเป็นตัวที่กำหนดคุณลักษณะที่สำคัญของเมนบอร์ดในแต่ละรุ่น แต่ละยี่ห้อว่าสามารถใช้งานกับซีพียู และอุปกรณ์ต่าง ๆ ประเภทใดได้บ้าง โดยชิปเซตก็มีอยู่หลายยี่ห้อด้วยกัน เช่น 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VIA ,Intel, </a:t>
            </a:r>
            <a:r>
              <a:rPr lang="en-US" sz="3200" dirty="0" err="1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SiS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, AMD, </a:t>
            </a:r>
            <a:r>
              <a:rPr lang="en-US" sz="3200" dirty="0" err="1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nVidia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เป็นต้น</a:t>
            </a:r>
          </a:p>
        </p:txBody>
      </p:sp>
    </p:spTree>
    <p:extLst>
      <p:ext uri="{BB962C8B-B14F-4D97-AF65-F5344CB8AC3E}">
        <p14:creationId xmlns:p14="http://schemas.microsoft.com/office/powerpoint/2010/main" val="36057722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witsarut\Desktop\sis963.jpg">
            <a:extLst>
              <a:ext uri="{FF2B5EF4-FFF2-40B4-BE49-F238E27FC236}">
                <a16:creationId xmlns:a16="http://schemas.microsoft.com/office/drawing/2014/main" id="{A06B2AF2-2D65-43E5-8A4D-B87F51ABF0DD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25521" y="1947332"/>
            <a:ext cx="3054985" cy="2878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 descr="C:\Users\witsarut\Desktop\220px-Intel_810_Chipset_Digon3.JPG">
            <a:extLst>
              <a:ext uri="{FF2B5EF4-FFF2-40B4-BE49-F238E27FC236}">
                <a16:creationId xmlns:a16="http://schemas.microsoft.com/office/drawing/2014/main" id="{D0EAAAC1-F6C2-4E2E-965F-81E5EBEBA609}"/>
              </a:ext>
            </a:extLst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73307" y="1989666"/>
            <a:ext cx="3054984" cy="28786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 descr="C:\Users\witsarut\Desktop\Southbridge_VIA_VT82C686A.jpg">
            <a:extLst>
              <a:ext uri="{FF2B5EF4-FFF2-40B4-BE49-F238E27FC236}">
                <a16:creationId xmlns:a16="http://schemas.microsoft.com/office/drawing/2014/main" id="{306F2555-EE38-4375-9B54-89ABA6DE1F22}"/>
              </a:ext>
            </a:extLst>
          </p:cNvPr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721092" y="1989666"/>
            <a:ext cx="3054984" cy="2878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สี่เหลี่ยมผืนผ้า 4">
            <a:extLst>
              <a:ext uri="{FF2B5EF4-FFF2-40B4-BE49-F238E27FC236}">
                <a16:creationId xmlns:a16="http://schemas.microsoft.com/office/drawing/2014/main" id="{F5D22529-4C1F-40F5-AA44-DE73B077B1CE}"/>
              </a:ext>
            </a:extLst>
          </p:cNvPr>
          <p:cNvSpPr/>
          <p:nvPr/>
        </p:nvSpPr>
        <p:spPr>
          <a:xfrm>
            <a:off x="5062704" y="965825"/>
            <a:ext cx="21723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3200" b="1" dirty="0">
                <a:latin typeface="TH Sarabun New" panose="020B0500040200020003" pitchFamily="34" charset="-34"/>
                <a:ea typeface="Times New Roman" panose="02020603050405020304" pitchFamily="18" charset="0"/>
                <a:cs typeface="TH Sarabun New" panose="020B0500040200020003" pitchFamily="34" charset="-34"/>
              </a:rPr>
              <a:t>ชิปเซตยี่ห้อต่าง ๆ</a:t>
            </a:r>
            <a:endParaRPr lang="th-TH" sz="3200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7496206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เนื้อหา 2">
            <a:extLst>
              <a:ext uri="{FF2B5EF4-FFF2-40B4-BE49-F238E27FC236}">
                <a16:creationId xmlns:a16="http://schemas.microsoft.com/office/drawing/2014/main" id="{811D26F3-AAE2-4E7D-ADAF-1922156580AF}"/>
              </a:ext>
            </a:extLst>
          </p:cNvPr>
          <p:cNvSpPr txBox="1">
            <a:spLocks/>
          </p:cNvSpPr>
          <p:nvPr/>
        </p:nvSpPr>
        <p:spPr>
          <a:xfrm>
            <a:off x="439615" y="660400"/>
            <a:ext cx="11262947" cy="5588000"/>
          </a:xfrm>
          <a:prstGeom prst="rect">
            <a:avLst/>
          </a:prstGeom>
        </p:spPr>
        <p:txBody>
          <a:bodyPr>
            <a:norm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600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4.2.1 </a:t>
            </a:r>
            <a:r>
              <a:rPr lang="th-TH" sz="3600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หน้าที่ของชิปเซตในส่วนของโครงสร้าง </a:t>
            </a:r>
            <a:r>
              <a:rPr lang="en-US" sz="3600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North Bridge</a:t>
            </a:r>
            <a:endParaRPr lang="en-US" sz="3600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indent="0">
              <a:buNone/>
            </a:pPr>
            <a:r>
              <a:rPr lang="en-US" sz="36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	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Chipset 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ที่ทำหน้าที่ในฝั่ง 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North Bridge 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คือ จะทำการควบคุมอุปกรณ์ 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RAM 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และ 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AGP 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ทำการเชื่อมต่อโดยตรงกับ 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CPU 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และ 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VGA Card 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หรือ 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AGP Card 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หน่วยความจำหลัก และหน่วยความจำแคช (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Static RAM) 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และ 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Slot 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สำหรับต่ออุปกรณ์ต่าง ๆ ที่ต่อผ่าน 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PCI Bus 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ทั้งหมด ซึ่งถูกควบคุมผ่านสะพานฝั่งเหนือ จะเห็นว่า 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Chipset 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ในฝั่ง 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North Bridge 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เป็นอุปกรณ์หลัก ที่ทำหน้าที่ควบคุมของคอมพิวเตอร์</a:t>
            </a:r>
            <a:endParaRPr lang="en-US" sz="3600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6371060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เนื้อหา 2">
            <a:extLst>
              <a:ext uri="{FF2B5EF4-FFF2-40B4-BE49-F238E27FC236}">
                <a16:creationId xmlns:a16="http://schemas.microsoft.com/office/drawing/2014/main" id="{8CBA5CF7-E450-4928-BAC4-52C1589F23BB}"/>
              </a:ext>
            </a:extLst>
          </p:cNvPr>
          <p:cNvSpPr txBox="1">
            <a:spLocks/>
          </p:cNvSpPr>
          <p:nvPr/>
        </p:nvSpPr>
        <p:spPr>
          <a:xfrm>
            <a:off x="430823" y="660400"/>
            <a:ext cx="11271739" cy="5588000"/>
          </a:xfrm>
          <a:prstGeom prst="rect">
            <a:avLst/>
          </a:prstGeom>
        </p:spPr>
        <p:txBody>
          <a:bodyPr>
            <a:norm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600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4.2.2 </a:t>
            </a:r>
            <a:r>
              <a:rPr lang="th-TH" sz="3600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หน้าที่ของชิปเซตส่วนของโครงสร้าง </a:t>
            </a:r>
            <a:r>
              <a:rPr lang="en-US" sz="3600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South Bridge</a:t>
            </a:r>
            <a:r>
              <a:rPr lang="th-TH" sz="36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	</a:t>
            </a:r>
            <a:endParaRPr lang="en-US" sz="3600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indent="0">
              <a:buNone/>
            </a:pPr>
            <a:r>
              <a:rPr lang="en-US" sz="36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	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หน้าที่อื่น ๆ ที่เหลือของ 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Chipset 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เป็นงานของ 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South Bridge 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ได้แก่ การควบคุมอุปกรณ์ต่อพ่วง (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Peripheral Devices) Hard disk, CD-ROM Drive , Slot IDE, USB, ACPI Controller 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และ 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Flash BIOS 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รวมทั้งควบคุมการทำงานของอุปกรณ์ที่ต่อเชื่อมกับ 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ISA Bus 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ด้วย หน้าที่เพิ่มอีกอย่างหนึ่งของ 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Southern Bridge 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คือเป็นตัวควบคุม 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Power Management Controllers</a:t>
            </a:r>
            <a:endParaRPr lang="en-US" sz="3600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641891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C:\Users\witsarut\Desktop\chipset_en.jpg">
            <a:extLst>
              <a:ext uri="{FF2B5EF4-FFF2-40B4-BE49-F238E27FC236}">
                <a16:creationId xmlns:a16="http://schemas.microsoft.com/office/drawing/2014/main" id="{F92880FD-B010-47BC-8209-75ABF383B65C}"/>
              </a:ext>
            </a:extLst>
          </p:cNvPr>
          <p:cNvPicPr/>
          <p:nvPr/>
        </p:nvPicPr>
        <p:blipFill>
          <a:blip r:embed="rId2" cstate="print"/>
          <a:srcRect t="6230"/>
          <a:stretch>
            <a:fillRect/>
          </a:stretch>
        </p:blipFill>
        <p:spPr bwMode="auto">
          <a:xfrm>
            <a:off x="2975451" y="1851179"/>
            <a:ext cx="6241097" cy="4437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สี่เหลี่ยมผืนผ้า 2">
            <a:extLst>
              <a:ext uri="{FF2B5EF4-FFF2-40B4-BE49-F238E27FC236}">
                <a16:creationId xmlns:a16="http://schemas.microsoft.com/office/drawing/2014/main" id="{D909F83B-974E-44EE-A156-D869ED743279}"/>
              </a:ext>
            </a:extLst>
          </p:cNvPr>
          <p:cNvSpPr/>
          <p:nvPr/>
        </p:nvSpPr>
        <p:spPr>
          <a:xfrm>
            <a:off x="4266010" y="1029011"/>
            <a:ext cx="365997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  <a:tabLst>
                <a:tab pos="628650" algn="l"/>
                <a:tab pos="1257300" algn="l"/>
                <a:tab pos="1885950" algn="l"/>
                <a:tab pos="2514600" algn="l"/>
              </a:tabLst>
            </a:pPr>
            <a:r>
              <a:rPr lang="th-TH" sz="3200" b="1" dirty="0">
                <a:latin typeface="TH Sarabun New" panose="020B0500040200020003" pitchFamily="34" charset="-34"/>
                <a:ea typeface="Times New Roman" panose="02020603050405020304" pitchFamily="18" charset="0"/>
                <a:cs typeface="TH Sarabun New" panose="020B0500040200020003" pitchFamily="34" charset="-34"/>
              </a:rPr>
              <a:t>อุปกรณ์ต่าง ๆ ที่ชิปเซตควบคุม</a:t>
            </a:r>
            <a:endParaRPr lang="en-US" sz="3200" b="1" dirty="0">
              <a:effectLst/>
              <a:latin typeface="TH Sarabun New" panose="020B0500040200020003" pitchFamily="34" charset="-34"/>
              <a:ea typeface="Times New Roman" panose="02020603050405020304" pitchFamily="18" charset="0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3977143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เนื้อหา 2">
            <a:extLst>
              <a:ext uri="{FF2B5EF4-FFF2-40B4-BE49-F238E27FC236}">
                <a16:creationId xmlns:a16="http://schemas.microsoft.com/office/drawing/2014/main" id="{34176330-B268-4D2A-8C85-F55F03CA0062}"/>
              </a:ext>
            </a:extLst>
          </p:cNvPr>
          <p:cNvSpPr txBox="1">
            <a:spLocks/>
          </p:cNvSpPr>
          <p:nvPr/>
        </p:nvSpPr>
        <p:spPr>
          <a:xfrm>
            <a:off x="448408" y="660400"/>
            <a:ext cx="11271737" cy="5588000"/>
          </a:xfrm>
          <a:prstGeom prst="rect">
            <a:avLst/>
          </a:prstGeom>
        </p:spPr>
        <p:txBody>
          <a:bodyPr>
            <a:no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600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4.2.3  </a:t>
            </a:r>
            <a:r>
              <a:rPr lang="th-TH" sz="3600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หน้าที่ของชิปเซตในส่วนของโครงสร้าง </a:t>
            </a:r>
            <a:r>
              <a:rPr lang="en-US" sz="3600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Accelerated Hub Architecture</a:t>
            </a:r>
            <a:endParaRPr lang="en-US" sz="3600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indent="0">
              <a:buNone/>
            </a:pPr>
            <a:r>
              <a:rPr lang="th-TH" sz="36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	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หน้าที่ของชิปเซตแบบ 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Accelerated Hub Architecture (AHA)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คือเป็นสถาปัตยกรรมที่ผนวกตัวประมวลผลภาพและเสียงเข้าด้วยกัน รวมทั้งการแบ่งหน่วยความจำของระบบแบ่งปันไปให้ชิปประมวลผลกราฟิกใช้ ซึ่งจะมีโครงสร้างที่ คล้ายกับแบบ 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North Bridge , South Bridge 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แต่จะมี 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Firmware Hub 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ที่เป็นส่วน ที่ใช้เป็นระบบรักษาความปลอดภัย (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Security) 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ให้แก่เครื่องคอมพิวเตอร์เพิ่มเข้ามาด้วย</a:t>
            </a:r>
            <a:endParaRPr lang="en-US" sz="3600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7573217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เนื้อหา 2">
            <a:extLst>
              <a:ext uri="{FF2B5EF4-FFF2-40B4-BE49-F238E27FC236}">
                <a16:creationId xmlns:a16="http://schemas.microsoft.com/office/drawing/2014/main" id="{AD314CDF-DE7D-46E2-A1F0-A1B022C082B2}"/>
              </a:ext>
            </a:extLst>
          </p:cNvPr>
          <p:cNvSpPr txBox="1">
            <a:spLocks/>
          </p:cNvSpPr>
          <p:nvPr/>
        </p:nvSpPr>
        <p:spPr>
          <a:xfrm>
            <a:off x="448408" y="660400"/>
            <a:ext cx="11280529" cy="5588000"/>
          </a:xfrm>
          <a:prstGeom prst="rect">
            <a:avLst/>
          </a:prstGeom>
        </p:spPr>
        <p:txBody>
          <a:bodyPr>
            <a:no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4.3 </a:t>
            </a:r>
            <a:r>
              <a:rPr lang="th-TH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วงจรกำเนิดสัญญาณนาฬิกา (</a:t>
            </a:r>
            <a:r>
              <a:rPr lang="en-US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Clock Generator)</a:t>
            </a:r>
            <a:r>
              <a:rPr lang="th-TH" sz="36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	</a:t>
            </a:r>
            <a:endParaRPr lang="en-US" sz="36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indent="0">
              <a:buNone/>
            </a:pP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	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โดยปกติอุปกรณ์ต่าง ๆ และส่วนประกอบของเมนบอร์ดจะทำงานร่วมกันในลักษณะที่เรียกว่า ประสานจังหวะการทำงานไปด้วยกัน (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Synchronous) 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โดยใช้ความถี่สัญญาณนาฬิกาเป็นหลักในการให้จังหวะการทำงาน และบนเมนบอร์ดจะมีอุปกรณ์อิเล็กทรอนิกส์ส่วนหนึ่งที่คอยทำหน้าที่ให้กำเนิดสัญญาณนาฬิกาที่ว่านี้ในเมนบอร์ดยุคแรก ๆ ก็จะมีเพียงชุดเดียว และวงจรควบคุมไม่ซับซ้อนมากนัก ซึ่งสัญญาณนาฬิกาหรือความถี่ที่วงจรในส่วนนี้ผลิตออกมาจะมีหน่วยเป็นเมกะเฮิรตซ์ (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MHz) 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หรือจำนวนรอบ/วินาที โดยสัญญาณนาฬิกานี้จะคอยให้จังหวะในการอ่านคำสั่งและประมวลผลคำสั่งที่อ่านมาได้ในตัวซีพียู รวมทั้งจังหวะการส่งข้อมูลระหว่างอุปกรณ์ต่าง </a:t>
            </a:r>
            <a:endParaRPr lang="en-US" sz="3200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1561191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C:\Users\witsarut\Desktop\10299.jpg">
            <a:extLst>
              <a:ext uri="{FF2B5EF4-FFF2-40B4-BE49-F238E27FC236}">
                <a16:creationId xmlns:a16="http://schemas.microsoft.com/office/drawing/2014/main" id="{6BE87BFE-C222-4C93-926E-F1C7D2D15192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23455" y="1713459"/>
            <a:ext cx="5145087" cy="3782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สี่เหลี่ยมผืนผ้า 2">
            <a:extLst>
              <a:ext uri="{FF2B5EF4-FFF2-40B4-BE49-F238E27FC236}">
                <a16:creationId xmlns:a16="http://schemas.microsoft.com/office/drawing/2014/main" id="{08502E20-F2BA-4842-ABE7-E13F50EECABE}"/>
              </a:ext>
            </a:extLst>
          </p:cNvPr>
          <p:cNvSpPr/>
          <p:nvPr/>
        </p:nvSpPr>
        <p:spPr>
          <a:xfrm>
            <a:off x="3241691" y="777706"/>
            <a:ext cx="570861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3200" b="1" dirty="0">
                <a:latin typeface="TH Sarabun New" panose="020B0500040200020003" pitchFamily="34" charset="-34"/>
                <a:ea typeface="Times New Roman" panose="02020603050405020304" pitchFamily="18" charset="0"/>
                <a:cs typeface="TH Sarabun New" panose="020B0500040200020003" pitchFamily="34" charset="-34"/>
              </a:rPr>
              <a:t>วงจรกำเนิดสัญญาณนาฬิกา (</a:t>
            </a:r>
            <a:r>
              <a:rPr lang="en-US" sz="3200" b="1" dirty="0">
                <a:latin typeface="TH Sarabun New" panose="020B0500040200020003" pitchFamily="34" charset="-34"/>
                <a:ea typeface="Times New Roman" panose="02020603050405020304" pitchFamily="18" charset="0"/>
                <a:cs typeface="TH Sarabun New" panose="020B0500040200020003" pitchFamily="34" charset="-34"/>
              </a:rPr>
              <a:t>Clock Generator)</a:t>
            </a:r>
            <a:endParaRPr lang="th-TH" sz="3200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2409930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เนื้อหา 2">
            <a:extLst>
              <a:ext uri="{FF2B5EF4-FFF2-40B4-BE49-F238E27FC236}">
                <a16:creationId xmlns:a16="http://schemas.microsoft.com/office/drawing/2014/main" id="{23E5A379-7A1F-4931-AE62-9FF0BC2478A4}"/>
              </a:ext>
            </a:extLst>
          </p:cNvPr>
          <p:cNvSpPr txBox="1">
            <a:spLocks/>
          </p:cNvSpPr>
          <p:nvPr/>
        </p:nvSpPr>
        <p:spPr>
          <a:xfrm>
            <a:off x="462224" y="660400"/>
            <a:ext cx="11254153" cy="5588000"/>
          </a:xfrm>
          <a:prstGeom prst="rect">
            <a:avLst/>
          </a:prstGeom>
        </p:spPr>
        <p:txBody>
          <a:bodyPr>
            <a:no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4.4 </a:t>
            </a:r>
            <a:r>
              <a:rPr lang="th-TH" sz="3200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ชิปรอมไบออส (</a:t>
            </a:r>
            <a:r>
              <a:rPr lang="en-US" sz="3200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ROM BIOS)</a:t>
            </a:r>
            <a:endParaRPr lang="en-US" sz="3200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indent="0">
              <a:buNone/>
            </a:pP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	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รอมไบออส (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BIOS : Basic Input /Output System) 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เป็นส่วนที่บรรจุคำสั่งควบคุมการบู๊ตเครื่องในช่วงเปิดเครื่องครั้งแรก และควบคุมการรับส่งข้อมูลของอุปกรณ์ฮาร์ดแวร์</a:t>
            </a:r>
            <a:r>
              <a:rPr lang="th-TH" sz="3200" dirty="0" err="1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ต่างๆ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ที่ต่ออยู่กับเครื่องพีซี ให้สามารถทำงานได้โดยปกติไม่ติดขัด ซึ่งคำสั่งของการควบคุมและตรวจสอบอุปกรณ์เหล่านี้ ได้ถูกบรรจุอยู่ในหน่วยความจำประเภทหนึ่งซึ่งเรียกว่า 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“Flash Memory”</a:t>
            </a:r>
          </a:p>
        </p:txBody>
      </p:sp>
      <p:pic>
        <p:nvPicPr>
          <p:cNvPr id="3" name="Picture 5" descr="C:\Users\witsarut\Desktop\ami_bios.jpg">
            <a:extLst>
              <a:ext uri="{FF2B5EF4-FFF2-40B4-BE49-F238E27FC236}">
                <a16:creationId xmlns:a16="http://schemas.microsoft.com/office/drawing/2014/main" id="{2F86F3D8-73E6-4366-B592-42F1A6702B70}"/>
              </a:ext>
            </a:extLst>
          </p:cNvPr>
          <p:cNvPicPr/>
          <p:nvPr/>
        </p:nvPicPr>
        <p:blipFill>
          <a:blip r:embed="rId2" cstate="print"/>
          <a:srcRect t="4523" b="3518"/>
          <a:stretch>
            <a:fillRect/>
          </a:stretch>
        </p:blipFill>
        <p:spPr bwMode="auto">
          <a:xfrm>
            <a:off x="2773346" y="3454400"/>
            <a:ext cx="2679560" cy="2418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6" descr="C:\Users\witsarut\Desktop\bios.jpg">
            <a:extLst>
              <a:ext uri="{FF2B5EF4-FFF2-40B4-BE49-F238E27FC236}">
                <a16:creationId xmlns:a16="http://schemas.microsoft.com/office/drawing/2014/main" id="{0258F5FB-A5F7-4FC1-B3BA-6DAB22036E03}"/>
              </a:ext>
            </a:extLst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51076" y="3454400"/>
            <a:ext cx="2679560" cy="2418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5968305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เนื้อหา 2">
            <a:extLst>
              <a:ext uri="{FF2B5EF4-FFF2-40B4-BE49-F238E27FC236}">
                <a16:creationId xmlns:a16="http://schemas.microsoft.com/office/drawing/2014/main" id="{E4A31A2C-DA70-4519-8B22-65DE9C079E41}"/>
              </a:ext>
            </a:extLst>
          </p:cNvPr>
          <p:cNvSpPr txBox="1">
            <a:spLocks/>
          </p:cNvSpPr>
          <p:nvPr/>
        </p:nvSpPr>
        <p:spPr>
          <a:xfrm>
            <a:off x="465991" y="635000"/>
            <a:ext cx="11218985" cy="5588000"/>
          </a:xfrm>
          <a:prstGeom prst="rect">
            <a:avLst/>
          </a:prstGeom>
        </p:spPr>
        <p:txBody>
          <a:bodyPr>
            <a:no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600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4.5 </a:t>
            </a:r>
            <a:r>
              <a:rPr lang="th-TH" sz="3600" b="1" dirty="0" err="1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สล็อต</a:t>
            </a:r>
            <a:r>
              <a:rPr lang="th-TH" sz="3600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/</a:t>
            </a:r>
            <a:r>
              <a:rPr lang="th-TH" sz="3600" b="1" dirty="0" err="1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ซ็</a:t>
            </a:r>
            <a:r>
              <a:rPr lang="th-TH" sz="3600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อกเกตติดตั้งซีพียู (</a:t>
            </a:r>
            <a:r>
              <a:rPr lang="en-US" sz="3600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Slot/Socket CPU)</a:t>
            </a:r>
            <a:endParaRPr lang="en-US" sz="3600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indent="0">
              <a:buNone/>
            </a:pP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	</a:t>
            </a:r>
            <a:r>
              <a:rPr lang="th-TH" sz="3200" dirty="0" err="1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ซ็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อกเก</a:t>
            </a:r>
            <a:r>
              <a:rPr lang="th-TH" sz="3200" dirty="0" err="1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ตแ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ละ</a:t>
            </a:r>
            <a:r>
              <a:rPr lang="th-TH" sz="3200" dirty="0" err="1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สล็อต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เป็นชนิดของฐานที่อยู่บนเมนบอร์ด มีไว้สำหรับติดตั้งซีพียู ซึ่งลักษณะของ</a:t>
            </a:r>
            <a:r>
              <a:rPr lang="th-TH" sz="3200" dirty="0" err="1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ซ็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อกเกตบนเมนบอร์ด จะเป็นฐานราบ ๆ และรอบ ๆ ฐานนั้นจะมีรูมากมายตามจำนวนขาของซีพียูที่จะนำมาใส่นั้น ส่วนลักษณะของ</a:t>
            </a:r>
            <a:r>
              <a:rPr lang="th-TH" sz="3200" dirty="0" err="1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สล็อต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ซีพียูบนเมนบอร์ด จะมีลักษณะคล้ายกับ</a:t>
            </a:r>
            <a:r>
              <a:rPr lang="th-TH" sz="3200" dirty="0" err="1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สล็อต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เพิ่มขยายของเมนบอร์ด แต่มักจะทำให้สีดูต่างกัน และวางตำแหน่งแยกโดดเดี่ยวออกมาบนเมนบอร์ด ดังรูป</a:t>
            </a:r>
            <a:endParaRPr lang="en-US" sz="3200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indent="0">
              <a:buNone/>
            </a:pPr>
            <a:endParaRPr lang="en-US" sz="36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3" name="Picture 9" descr="C:\Users\witsarut\Desktop\k7tsocket440.jpg">
            <a:extLst>
              <a:ext uri="{FF2B5EF4-FFF2-40B4-BE49-F238E27FC236}">
                <a16:creationId xmlns:a16="http://schemas.microsoft.com/office/drawing/2014/main" id="{19BA37AF-A579-4977-8285-B64991822606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44543" y="3867165"/>
            <a:ext cx="2292885" cy="18941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10" descr="C:\Users\witsarut\Desktop\intel-cpu-socket-feat.jpg">
            <a:extLst>
              <a:ext uri="{FF2B5EF4-FFF2-40B4-BE49-F238E27FC236}">
                <a16:creationId xmlns:a16="http://schemas.microsoft.com/office/drawing/2014/main" id="{4EE8BEA2-6504-4793-BF33-8CED984AC6E3}"/>
              </a:ext>
            </a:extLst>
          </p:cNvPr>
          <p:cNvPicPr/>
          <p:nvPr/>
        </p:nvPicPr>
        <p:blipFill>
          <a:blip r:embed="rId3" cstate="print"/>
          <a:srcRect l="11665" r="7142"/>
          <a:stretch>
            <a:fillRect/>
          </a:stretch>
        </p:blipFill>
        <p:spPr bwMode="auto">
          <a:xfrm>
            <a:off x="3237428" y="3867164"/>
            <a:ext cx="2292884" cy="18941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 descr="C:\Users\witsarut\Desktop\Slot_A.jpg">
            <a:extLst>
              <a:ext uri="{FF2B5EF4-FFF2-40B4-BE49-F238E27FC236}">
                <a16:creationId xmlns:a16="http://schemas.microsoft.com/office/drawing/2014/main" id="{33049D32-7A73-4EBE-B5E7-A51E382A2337}"/>
              </a:ext>
            </a:extLst>
          </p:cNvPr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17882" y="3867164"/>
            <a:ext cx="3472611" cy="18941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สี่เหลี่ยมผืนผ้า 5">
            <a:extLst>
              <a:ext uri="{FF2B5EF4-FFF2-40B4-BE49-F238E27FC236}">
                <a16:creationId xmlns:a16="http://schemas.microsoft.com/office/drawing/2014/main" id="{049C0FC7-1651-476D-8474-072B16E5FF3D}"/>
              </a:ext>
            </a:extLst>
          </p:cNvPr>
          <p:cNvSpPr/>
          <p:nvPr/>
        </p:nvSpPr>
        <p:spPr>
          <a:xfrm>
            <a:off x="2246611" y="5957051"/>
            <a:ext cx="198163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2400" dirty="0" err="1">
                <a:latin typeface="TH Sarabun New" panose="020B0500040200020003" pitchFamily="34" charset="-34"/>
                <a:ea typeface="Times New Roman" panose="02020603050405020304" pitchFamily="18" charset="0"/>
                <a:cs typeface="TH Sarabun New" panose="020B0500040200020003" pitchFamily="34" charset="-34"/>
              </a:rPr>
              <a:t>ซ็</a:t>
            </a:r>
            <a:r>
              <a:rPr lang="th-TH" sz="2400" dirty="0">
                <a:latin typeface="TH Sarabun New" panose="020B0500040200020003" pitchFamily="34" charset="-34"/>
                <a:ea typeface="Times New Roman" panose="02020603050405020304" pitchFamily="18" charset="0"/>
                <a:cs typeface="TH Sarabun New" panose="020B0500040200020003" pitchFamily="34" charset="-34"/>
              </a:rPr>
              <a:t>อกเกตสำหรับใส่ซีพียู</a:t>
            </a:r>
            <a:endParaRPr lang="en-US" sz="24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7" name="สี่เหลี่ยมผืนผ้า 6">
            <a:extLst>
              <a:ext uri="{FF2B5EF4-FFF2-40B4-BE49-F238E27FC236}">
                <a16:creationId xmlns:a16="http://schemas.microsoft.com/office/drawing/2014/main" id="{381B9E05-AF0A-43EC-95EA-EE059D436006}"/>
              </a:ext>
            </a:extLst>
          </p:cNvPr>
          <p:cNvSpPr/>
          <p:nvPr/>
        </p:nvSpPr>
        <p:spPr>
          <a:xfrm>
            <a:off x="7555543" y="5957051"/>
            <a:ext cx="179728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  <a:tabLst>
                <a:tab pos="628650" algn="l"/>
                <a:tab pos="1257300" algn="l"/>
                <a:tab pos="1885950" algn="l"/>
                <a:tab pos="2514600" algn="l"/>
              </a:tabLst>
            </a:pPr>
            <a:r>
              <a:rPr lang="th-TH" sz="2400" dirty="0" err="1">
                <a:latin typeface="TH Sarabun New" panose="020B0500040200020003" pitchFamily="34" charset="-34"/>
                <a:ea typeface="Times New Roman" panose="02020603050405020304" pitchFamily="18" charset="0"/>
                <a:cs typeface="TH Sarabun New" panose="020B0500040200020003" pitchFamily="34" charset="-34"/>
              </a:rPr>
              <a:t>สล็อต</a:t>
            </a:r>
            <a:r>
              <a:rPr lang="th-TH" sz="2400" dirty="0">
                <a:latin typeface="TH Sarabun New" panose="020B0500040200020003" pitchFamily="34" charset="-34"/>
                <a:ea typeface="Times New Roman" panose="02020603050405020304" pitchFamily="18" charset="0"/>
                <a:cs typeface="TH Sarabun New" panose="020B0500040200020003" pitchFamily="34" charset="-34"/>
              </a:rPr>
              <a:t>สำหรับใส่ซีพียู</a:t>
            </a:r>
            <a:endParaRPr lang="en-US" sz="2400" dirty="0">
              <a:effectLst/>
              <a:latin typeface="TH Sarabun New" panose="020B0500040200020003" pitchFamily="34" charset="-34"/>
              <a:ea typeface="Times New Roman" panose="02020603050405020304" pitchFamily="18" charset="0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5958430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เนื้อหา 2">
            <a:extLst>
              <a:ext uri="{FF2B5EF4-FFF2-40B4-BE49-F238E27FC236}">
                <a16:creationId xmlns:a16="http://schemas.microsoft.com/office/drawing/2014/main" id="{869EE330-498A-465E-9597-FD9D8C3D21A3}"/>
              </a:ext>
            </a:extLst>
          </p:cNvPr>
          <p:cNvSpPr txBox="1">
            <a:spLocks/>
          </p:cNvSpPr>
          <p:nvPr/>
        </p:nvSpPr>
        <p:spPr>
          <a:xfrm>
            <a:off x="380673" y="704361"/>
            <a:ext cx="11365850" cy="5588000"/>
          </a:xfrm>
          <a:prstGeom prst="rect">
            <a:avLst/>
          </a:prstGeom>
        </p:spPr>
        <p:txBody>
          <a:bodyPr>
            <a:no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600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4.6 </a:t>
            </a:r>
            <a:r>
              <a:rPr lang="th-TH" sz="3600" b="1" dirty="0" err="1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สล็อต</a:t>
            </a:r>
            <a:r>
              <a:rPr lang="th-TH" sz="3600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ติดตั้งแรม (</a:t>
            </a:r>
            <a:r>
              <a:rPr lang="en-US" sz="3600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RAM Slot)</a:t>
            </a:r>
            <a:endParaRPr lang="en-US" sz="3600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indent="0">
              <a:buNone/>
            </a:pPr>
            <a:r>
              <a:rPr lang="th-TH" sz="36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	</a:t>
            </a:r>
            <a:r>
              <a:rPr lang="th-TH" sz="3200" dirty="0" err="1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สล็อต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หรือช่องสำหรับติดตั้งแรมหรือหน่วยความจำนั้น จะมีหลายแบบขึ้นอยู่กับว่าเมนบอร์ดแต่ละตัวใช้ชิปเซตที่สนับสนุนแรมชนิดใด ซึ่งในปัจจุบันนี้จะมีทั้ง 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SDRAM , DDR-SDRAM 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และ 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RDRAM 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หรือ 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Rambus 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โดยแรมแต่ละแบบจะมีลักษณะของ</a:t>
            </a:r>
            <a:r>
              <a:rPr lang="th-TH" sz="3200" dirty="0" err="1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สล็อต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หรือช่องเสียบที่ต่างกัน ช่องเสียบแรมอยู่ 3 รูปแบบคือ</a:t>
            </a:r>
            <a:endParaRPr lang="en-US" sz="3200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indent="0">
              <a:buNone/>
            </a:pPr>
            <a:r>
              <a:rPr lang="en-US" sz="3200" b="1" dirty="0">
                <a:solidFill>
                  <a:schemeClr val="tx1"/>
                </a:solidFill>
                <a:latin typeface="TH Sarabun New" panose="020B0500040200020003" pitchFamily="34" charset="-34"/>
                <a:ea typeface="Times New Roman" panose="02020603050405020304" pitchFamily="18" charset="0"/>
                <a:cs typeface="TH Sarabun New" panose="020B0500040200020003" pitchFamily="34" charset="-34"/>
              </a:rPr>
              <a:t>1. </a:t>
            </a:r>
            <a:r>
              <a:rPr lang="th-TH" sz="3200" b="1" dirty="0">
                <a:solidFill>
                  <a:schemeClr val="tx1"/>
                </a:solidFill>
                <a:latin typeface="TH Sarabun New" panose="020B0500040200020003" pitchFamily="34" charset="-34"/>
                <a:ea typeface="Times New Roman" panose="02020603050405020304" pitchFamily="18" charset="0"/>
                <a:cs typeface="TH Sarabun New" panose="020B0500040200020003" pitchFamily="34" charset="-34"/>
              </a:rPr>
              <a:t>ช่องเสียบแรมแบบ</a:t>
            </a:r>
            <a:r>
              <a:rPr lang="th-TH" sz="3200" b="1" dirty="0" err="1">
                <a:solidFill>
                  <a:schemeClr val="tx1"/>
                </a:solidFill>
                <a:latin typeface="TH Sarabun New" panose="020B0500040200020003" pitchFamily="34" charset="-34"/>
                <a:ea typeface="Times New Roman" panose="02020603050405020304" pitchFamily="18" charset="0"/>
                <a:cs typeface="TH Sarabun New" panose="020B0500040200020003" pitchFamily="34" charset="-34"/>
              </a:rPr>
              <a:t>ซิมม์</a:t>
            </a:r>
            <a:r>
              <a:rPr lang="th-TH" sz="3200" b="1" dirty="0">
                <a:solidFill>
                  <a:schemeClr val="tx1"/>
                </a:solidFill>
                <a:latin typeface="TH Sarabun New" panose="020B0500040200020003" pitchFamily="34" charset="-34"/>
                <a:ea typeface="Times New Roman" panose="02020603050405020304" pitchFamily="18" charset="0"/>
                <a:cs typeface="TH Sarabun New" panose="020B0500040200020003" pitchFamily="34" charset="-34"/>
              </a:rPr>
              <a:t> (</a:t>
            </a:r>
            <a:r>
              <a:rPr lang="en-US" sz="3200" b="1" dirty="0">
                <a:solidFill>
                  <a:schemeClr val="tx1"/>
                </a:solidFill>
                <a:latin typeface="TH Sarabun New" panose="020B0500040200020003" pitchFamily="34" charset="-34"/>
                <a:ea typeface="Times New Roman" panose="02020603050405020304" pitchFamily="18" charset="0"/>
                <a:cs typeface="TH Sarabun New" panose="020B0500040200020003" pitchFamily="34" charset="-34"/>
              </a:rPr>
              <a:t>SIMM</a:t>
            </a:r>
            <a:r>
              <a:rPr lang="th-TH" sz="3200" b="1" dirty="0">
                <a:solidFill>
                  <a:schemeClr val="tx1"/>
                </a:solidFill>
                <a:latin typeface="TH Sarabun New" panose="020B0500040200020003" pitchFamily="34" charset="-34"/>
                <a:ea typeface="Times New Roman" panose="02020603050405020304" pitchFamily="18" charset="0"/>
                <a:cs typeface="TH Sarabun New" panose="020B0500040200020003" pitchFamily="34" charset="-34"/>
              </a:rPr>
              <a:t>) ย่อมาจาก </a:t>
            </a:r>
            <a:r>
              <a:rPr lang="en-US" sz="3200" b="1" dirty="0">
                <a:solidFill>
                  <a:schemeClr val="tx1"/>
                </a:solidFill>
                <a:latin typeface="TH Sarabun New" panose="020B0500040200020003" pitchFamily="34" charset="-34"/>
                <a:ea typeface="Times New Roman" panose="02020603050405020304" pitchFamily="18" charset="0"/>
                <a:cs typeface="TH Sarabun New" panose="020B0500040200020003" pitchFamily="34" charset="-34"/>
              </a:rPr>
              <a:t>Single In-line Memory Module</a:t>
            </a:r>
            <a:r>
              <a:rPr lang="th-TH" sz="3200" b="1" dirty="0">
                <a:solidFill>
                  <a:schemeClr val="tx1"/>
                </a:solidFill>
                <a:latin typeface="TH Sarabun New" panose="020B0500040200020003" pitchFamily="34" charset="-34"/>
                <a:ea typeface="Times New Roman" panose="02020603050405020304" pitchFamily="18" charset="0"/>
                <a:cs typeface="TH Sarabun New" panose="020B0500040200020003" pitchFamily="34" charset="-34"/>
              </a:rPr>
              <a:t> </a:t>
            </a:r>
            <a:endParaRPr lang="th-TH" sz="3200" b="1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indent="0">
              <a:buNone/>
            </a:pPr>
            <a:endParaRPr lang="en-US" sz="3600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graphicFrame>
        <p:nvGraphicFramePr>
          <p:cNvPr id="4" name="วัตถุ 3">
            <a:extLst>
              <a:ext uri="{FF2B5EF4-FFF2-40B4-BE49-F238E27FC236}">
                <a16:creationId xmlns:a16="http://schemas.microsoft.com/office/drawing/2014/main" id="{A374822E-FB93-461D-AAC3-30DAB974670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81608392"/>
              </p:ext>
            </p:extLst>
          </p:nvPr>
        </p:nvGraphicFramePr>
        <p:xfrm>
          <a:off x="3335406" y="3877406"/>
          <a:ext cx="5456383" cy="21072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2" r:id="rId3" imgW="13716000" imgH="4572000" progId="Unknown">
                  <p:embed/>
                </p:oleObj>
              </mc:Choice>
              <mc:Fallback>
                <p:oleObj r:id="rId3" imgW="13716000" imgH="4572000" progId="Unknown">
                  <p:embed/>
                  <p:pic>
                    <p:nvPicPr>
                      <p:cNvPr id="5" name="วัตถุ 4">
                        <a:extLst>
                          <a:ext uri="{FF2B5EF4-FFF2-40B4-BE49-F238E27FC236}">
                            <a16:creationId xmlns:a16="http://schemas.microsoft.com/office/drawing/2014/main" id="{863D203E-5602-46C5-86C7-B9B0339401B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35406" y="3877406"/>
                        <a:ext cx="5456383" cy="210722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020283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 1">
            <a:extLst>
              <a:ext uri="{FF2B5EF4-FFF2-40B4-BE49-F238E27FC236}">
                <a16:creationId xmlns:a16="http://schemas.microsoft.com/office/drawing/2014/main" id="{946D87BB-09AB-4D74-9168-E16324979BF2}"/>
              </a:ext>
            </a:extLst>
          </p:cNvPr>
          <p:cNvSpPr/>
          <p:nvPr/>
        </p:nvSpPr>
        <p:spPr>
          <a:xfrm>
            <a:off x="419139" y="584147"/>
            <a:ext cx="951734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32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2. ช่องเสียบแรมแบบริม</a:t>
            </a:r>
            <a:r>
              <a:rPr lang="th-TH" sz="3200" b="1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ม์</a:t>
            </a:r>
            <a:r>
              <a:rPr lang="th-TH" sz="32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(</a:t>
            </a:r>
            <a:r>
              <a:rPr lang="en-US" sz="32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RIMM</a:t>
            </a:r>
            <a:r>
              <a:rPr lang="th-TH" sz="32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) ย่อมาจาก </a:t>
            </a:r>
            <a:r>
              <a:rPr lang="en-US" sz="32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Rambus In-line Memory Module</a:t>
            </a:r>
            <a:endParaRPr lang="th-TH" sz="3200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3" name="Picture 11" descr="à¸£à¸¹à¸à¸ à¸²à¸à¸à¸µà¹à¹à¸à¸µà¹à¸¢à¸§à¸à¹à¸­à¸">
            <a:extLst>
              <a:ext uri="{FF2B5EF4-FFF2-40B4-BE49-F238E27FC236}">
                <a16:creationId xmlns:a16="http://schemas.microsoft.com/office/drawing/2014/main" id="{BB7DD2D5-9CEE-422E-B664-FDA1EB4FD9A5}"/>
              </a:ext>
            </a:extLst>
          </p:cNvPr>
          <p:cNvPicPr/>
          <p:nvPr/>
        </p:nvPicPr>
        <p:blipFill>
          <a:blip r:embed="rId2" cstate="print"/>
          <a:srcRect l="1724" t="23492" r="4689" b="10476"/>
          <a:stretch>
            <a:fillRect/>
          </a:stretch>
        </p:blipFill>
        <p:spPr bwMode="auto">
          <a:xfrm>
            <a:off x="2975733" y="1453532"/>
            <a:ext cx="5163012" cy="15358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สี่เหลี่ยมผืนผ้า 3">
            <a:extLst>
              <a:ext uri="{FF2B5EF4-FFF2-40B4-BE49-F238E27FC236}">
                <a16:creationId xmlns:a16="http://schemas.microsoft.com/office/drawing/2014/main" id="{96C77705-BE67-4986-B871-44464E6FD5CE}"/>
              </a:ext>
            </a:extLst>
          </p:cNvPr>
          <p:cNvSpPr/>
          <p:nvPr/>
        </p:nvSpPr>
        <p:spPr>
          <a:xfrm>
            <a:off x="419139" y="3429000"/>
            <a:ext cx="922400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32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3</a:t>
            </a:r>
            <a:r>
              <a:rPr lang="en-US" sz="32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. </a:t>
            </a:r>
            <a:r>
              <a:rPr lang="th-TH" sz="32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ช่องเสียบแรมแบบด</a:t>
            </a:r>
            <a:r>
              <a:rPr lang="th-TH" sz="3200" b="1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ิมม์</a:t>
            </a:r>
            <a:r>
              <a:rPr lang="th-TH" sz="32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(</a:t>
            </a:r>
            <a:r>
              <a:rPr lang="en-US" sz="32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DIMM</a:t>
            </a:r>
            <a:r>
              <a:rPr lang="th-TH" sz="32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) ย่อมาจาก </a:t>
            </a:r>
            <a:r>
              <a:rPr lang="en-US" sz="32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Dual In-line Memory Module</a:t>
            </a:r>
            <a:r>
              <a:rPr lang="th-TH" sz="32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</a:p>
        </p:txBody>
      </p:sp>
      <p:pic>
        <p:nvPicPr>
          <p:cNvPr id="5" name="Picture 16" descr="http://hardwarelogic.com/articles/reviews/motherboards/Biostar_P35/DIMM.jpg">
            <a:extLst>
              <a:ext uri="{FF2B5EF4-FFF2-40B4-BE49-F238E27FC236}">
                <a16:creationId xmlns:a16="http://schemas.microsoft.com/office/drawing/2014/main" id="{C6F00C53-3940-4105-999E-4A6B3D191E78}"/>
              </a:ext>
            </a:extLst>
          </p:cNvPr>
          <p:cNvPicPr/>
          <p:nvPr/>
        </p:nvPicPr>
        <p:blipFill>
          <a:blip r:embed="rId3" cstate="print"/>
          <a:srcRect t="10233" b="26255"/>
          <a:stretch>
            <a:fillRect/>
          </a:stretch>
        </p:blipFill>
        <p:spPr bwMode="auto">
          <a:xfrm>
            <a:off x="2975733" y="4420973"/>
            <a:ext cx="5163012" cy="149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453167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9EF5E130-FE91-49BB-8301-45B20496CA29}"/>
              </a:ext>
            </a:extLst>
          </p:cNvPr>
          <p:cNvSpPr txBox="1">
            <a:spLocks/>
          </p:cNvSpPr>
          <p:nvPr/>
        </p:nvSpPr>
        <p:spPr>
          <a:xfrm>
            <a:off x="448408" y="660400"/>
            <a:ext cx="11280530" cy="5588000"/>
          </a:xfrm>
          <a:prstGeom prst="rect">
            <a:avLst/>
          </a:prstGeom>
        </p:spPr>
        <p:txBody>
          <a:bodyPr>
            <a:no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600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4.7 </a:t>
            </a:r>
            <a:r>
              <a:rPr lang="th-TH" sz="3600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แบตเตอร์รี่ซีมอส (</a:t>
            </a:r>
            <a:r>
              <a:rPr lang="en-US" sz="3600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CMOS Battery)</a:t>
            </a:r>
            <a:r>
              <a:rPr lang="th-TH" sz="36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	</a:t>
            </a:r>
            <a:endParaRPr lang="en-US" sz="3600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indent="0">
              <a:buNone/>
            </a:pP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	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แบตเตอร์รี่หรือถ่านสำหรับสำรองข้อมูลของซีมอส (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CMOS : Complementary Metal Oxide Semiconductor) 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ในขณะที่เครื่องคอมพิวเตอร์ถูกปิดอยู่ โดยในส่วนของซีมอสนี้จะใช้เก็บข้อมูลของการตั้งค่าต่าง ๆ ของอุปกรณ์ที่นำมาต่อกับเมนบอร์ด เช่น ข้อมูลของฮาร์ดดิสก์ จำนวนแรมที่ติดตั้งลงไปบนเมนบอร์ด หรือแม้แต่นาฬิกาของระบบ</a:t>
            </a:r>
            <a:endParaRPr lang="en-US" sz="3200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4" name="Picture 18" descr="C:\Users\witsarut\Desktop\CMOS.PNG">
            <a:extLst>
              <a:ext uri="{FF2B5EF4-FFF2-40B4-BE49-F238E27FC236}">
                <a16:creationId xmlns:a16="http://schemas.microsoft.com/office/drawing/2014/main" id="{753760E0-E127-43ED-9B52-E09DE6CB43A7}"/>
              </a:ext>
            </a:extLst>
          </p:cNvPr>
          <p:cNvPicPr/>
          <p:nvPr/>
        </p:nvPicPr>
        <p:blipFill>
          <a:blip r:embed="rId2" cstate="print"/>
          <a:srcRect l="17799"/>
          <a:stretch>
            <a:fillRect/>
          </a:stretch>
        </p:blipFill>
        <p:spPr bwMode="auto">
          <a:xfrm>
            <a:off x="2143796" y="3877310"/>
            <a:ext cx="1664335" cy="14401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9" descr="C:\Users\witsarut\Desktop\csm_wartung_battery_wlan_8a3ba3e530.jpg">
            <a:extLst>
              <a:ext uri="{FF2B5EF4-FFF2-40B4-BE49-F238E27FC236}">
                <a16:creationId xmlns:a16="http://schemas.microsoft.com/office/drawing/2014/main" id="{3C0F4977-4EE1-4278-B070-55EAD3D3BAB5}"/>
              </a:ext>
            </a:extLst>
          </p:cNvPr>
          <p:cNvPicPr/>
          <p:nvPr/>
        </p:nvPicPr>
        <p:blipFill>
          <a:blip r:embed="rId3" cstate="print"/>
          <a:srcRect r="17819" b="4965"/>
          <a:stretch>
            <a:fillRect/>
          </a:stretch>
        </p:blipFill>
        <p:spPr bwMode="auto">
          <a:xfrm>
            <a:off x="5289700" y="3877310"/>
            <a:ext cx="1663065" cy="14401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0" descr="C:\Users\witsarut\Desktop\M50D_BIOSBatterie.jpg">
            <a:extLst>
              <a:ext uri="{FF2B5EF4-FFF2-40B4-BE49-F238E27FC236}">
                <a16:creationId xmlns:a16="http://schemas.microsoft.com/office/drawing/2014/main" id="{C7BD658F-FEAB-4460-A993-943D3BC4DF02}"/>
              </a:ext>
            </a:extLst>
          </p:cNvPr>
          <p:cNvPicPr/>
          <p:nvPr/>
        </p:nvPicPr>
        <p:blipFill>
          <a:blip r:embed="rId4" cstate="print"/>
          <a:srcRect t="15777" b="19026"/>
          <a:stretch>
            <a:fillRect/>
          </a:stretch>
        </p:blipFill>
        <p:spPr bwMode="auto">
          <a:xfrm>
            <a:off x="8434334" y="3877310"/>
            <a:ext cx="1471930" cy="14401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6690068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เนื้อหา 2">
            <a:extLst>
              <a:ext uri="{FF2B5EF4-FFF2-40B4-BE49-F238E27FC236}">
                <a16:creationId xmlns:a16="http://schemas.microsoft.com/office/drawing/2014/main" id="{601BCE85-5447-4E24-BF7B-E49D4CCCBF64}"/>
              </a:ext>
            </a:extLst>
          </p:cNvPr>
          <p:cNvSpPr txBox="1">
            <a:spLocks/>
          </p:cNvSpPr>
          <p:nvPr/>
        </p:nvSpPr>
        <p:spPr>
          <a:xfrm>
            <a:off x="448409" y="660400"/>
            <a:ext cx="11289322" cy="5588000"/>
          </a:xfrm>
          <a:prstGeom prst="rect">
            <a:avLst/>
          </a:prstGeom>
        </p:spPr>
        <p:txBody>
          <a:bodyPr>
            <a:no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600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4.8 </a:t>
            </a:r>
            <a:r>
              <a:rPr lang="th-TH" sz="3600" b="1" dirty="0" err="1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สล็อต</a:t>
            </a:r>
            <a:r>
              <a:rPr lang="th-TH" sz="3600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ติดตั้งการ์ด ( </a:t>
            </a:r>
            <a:r>
              <a:rPr lang="en-US" sz="3600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Expansion Slot)</a:t>
            </a:r>
            <a:r>
              <a:rPr lang="th-TH" sz="36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	</a:t>
            </a:r>
            <a:endParaRPr lang="en-US" sz="3600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indent="0">
              <a:buNone/>
            </a:pP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	</a:t>
            </a:r>
            <a:r>
              <a:rPr lang="th-TH" sz="3200" dirty="0" err="1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สล็อต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ติดตั้งการ์ด หรือเอ</a:t>
            </a:r>
            <a:r>
              <a:rPr lang="th-TH" sz="3200" dirty="0" err="1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็กแ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พน</a:t>
            </a:r>
            <a:r>
              <a:rPr lang="th-TH" sz="3200" dirty="0" err="1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ชั่นส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ล็อต (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Expansion Slot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) เป็น</a:t>
            </a:r>
            <a:r>
              <a:rPr lang="th-TH" sz="3200" dirty="0" err="1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สล็อต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หรือช่องเสริมบนเมนบอร์ดที่ออกแบบมาเพื่อให้เสียงการ์ดเพิ่มเติมลงไปในเครื่องคอมพิวเตอร์ เช่น การ์ดประมวลผลเสียง เพื่อเสริมประสิทธิภาพในการประมวลผลเสียงของเครื่องคอมพิวเตอร์ โดยทั่วไปบนเมนบอร์ดจะมี</a:t>
            </a:r>
            <a:r>
              <a:rPr lang="th-TH" sz="3200" dirty="0" err="1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สล็อต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ติดตั้งการ์ด</a:t>
            </a:r>
            <a:endParaRPr lang="en-US" sz="3200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indent="0">
              <a:buNone/>
            </a:pPr>
            <a:r>
              <a:rPr lang="th-TH" sz="3200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1. </a:t>
            </a:r>
            <a:r>
              <a:rPr lang="th-TH" sz="3200" b="1" dirty="0" err="1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สล็อต</a:t>
            </a:r>
            <a:r>
              <a:rPr lang="th-TH" sz="3200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ไอเอสเอ หรือ ไอซ่า (</a:t>
            </a:r>
            <a:r>
              <a:rPr lang="en-US" sz="3200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ISA)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endParaRPr lang="th-TH" sz="3200" b="1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indent="0">
              <a:buNone/>
            </a:pPr>
            <a:endParaRPr lang="en-US" sz="3200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3" name="Picture 22" descr="C:\Users\witsarut\Desktop\Isa1.jpg">
            <a:extLst>
              <a:ext uri="{FF2B5EF4-FFF2-40B4-BE49-F238E27FC236}">
                <a16:creationId xmlns:a16="http://schemas.microsoft.com/office/drawing/2014/main" id="{CA76AFF2-D44B-4826-82C7-27E5A6323135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19034" y="3910406"/>
            <a:ext cx="3948071" cy="17937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28840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สี่เหลี่ยมผืนผ้า 2">
            <a:extLst>
              <a:ext uri="{FF2B5EF4-FFF2-40B4-BE49-F238E27FC236}">
                <a16:creationId xmlns:a16="http://schemas.microsoft.com/office/drawing/2014/main" id="{116A00B1-548D-44E5-A953-BDA2AEBAB738}"/>
              </a:ext>
            </a:extLst>
          </p:cNvPr>
          <p:cNvSpPr/>
          <p:nvPr/>
        </p:nvSpPr>
        <p:spPr>
          <a:xfrm>
            <a:off x="469381" y="605918"/>
            <a:ext cx="25635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2. </a:t>
            </a:r>
            <a:r>
              <a:rPr lang="th-TH" sz="3200" b="1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สล็อต</a:t>
            </a:r>
            <a:r>
              <a:rPr lang="th-TH" sz="32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พีซีไอ (</a:t>
            </a:r>
            <a:r>
              <a:rPr lang="en-US" sz="32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PCI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) </a:t>
            </a:r>
            <a:endParaRPr lang="th-TH" sz="3200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4" name="Picture 7" descr=" 32-bit PCI expansion slots on a  motherboard">
            <a:extLst>
              <a:ext uri="{FF2B5EF4-FFF2-40B4-BE49-F238E27FC236}">
                <a16:creationId xmlns:a16="http://schemas.microsoft.com/office/drawing/2014/main" id="{532909CF-B169-4AAC-8906-62808516A4C3}"/>
              </a:ext>
            </a:extLst>
          </p:cNvPr>
          <p:cNvPicPr/>
          <p:nvPr/>
        </p:nvPicPr>
        <p:blipFill>
          <a:blip r:embed="rId2" cstate="print"/>
          <a:srcRect t="26185"/>
          <a:stretch>
            <a:fillRect/>
          </a:stretch>
        </p:blipFill>
        <p:spPr bwMode="auto">
          <a:xfrm>
            <a:off x="4343400" y="1190693"/>
            <a:ext cx="3854022" cy="18723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สี่เหลี่ยมผืนผ้า 5">
            <a:extLst>
              <a:ext uri="{FF2B5EF4-FFF2-40B4-BE49-F238E27FC236}">
                <a16:creationId xmlns:a16="http://schemas.microsoft.com/office/drawing/2014/main" id="{651379BD-FBB2-4839-878A-3A5A9ECD6AD9}"/>
              </a:ext>
            </a:extLst>
          </p:cNvPr>
          <p:cNvSpPr/>
          <p:nvPr/>
        </p:nvSpPr>
        <p:spPr>
          <a:xfrm>
            <a:off x="469381" y="3429000"/>
            <a:ext cx="267893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3. </a:t>
            </a:r>
            <a:r>
              <a:rPr lang="th-TH" sz="3200" b="1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สล็อต</a:t>
            </a:r>
            <a:r>
              <a:rPr lang="th-TH" sz="32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เอ</a:t>
            </a:r>
            <a:r>
              <a:rPr lang="th-TH" sz="3200" b="1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จีพี</a:t>
            </a:r>
            <a:r>
              <a:rPr lang="th-TH" sz="32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(</a:t>
            </a:r>
            <a:r>
              <a:rPr lang="en-US" sz="32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AGP</a:t>
            </a:r>
            <a:r>
              <a:rPr lang="th-TH" sz="32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) </a:t>
            </a:r>
          </a:p>
        </p:txBody>
      </p:sp>
      <p:pic>
        <p:nvPicPr>
          <p:cNvPr id="2" name="รูปภาพ 1">
            <a:extLst>
              <a:ext uri="{FF2B5EF4-FFF2-40B4-BE49-F238E27FC236}">
                <a16:creationId xmlns:a16="http://schemas.microsoft.com/office/drawing/2014/main" id="{E62505D0-4657-460B-8964-07E9509F5E7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4464" t="38730" r="26607" b="31111"/>
          <a:stretch/>
        </p:blipFill>
        <p:spPr>
          <a:xfrm>
            <a:off x="4264309" y="4013775"/>
            <a:ext cx="3933113" cy="2107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900682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 1">
            <a:extLst>
              <a:ext uri="{FF2B5EF4-FFF2-40B4-BE49-F238E27FC236}">
                <a16:creationId xmlns:a16="http://schemas.microsoft.com/office/drawing/2014/main" id="{04C76965-8C0E-449F-95F1-A29F692DCC9E}"/>
              </a:ext>
            </a:extLst>
          </p:cNvPr>
          <p:cNvSpPr/>
          <p:nvPr/>
        </p:nvSpPr>
        <p:spPr>
          <a:xfrm>
            <a:off x="458494" y="606820"/>
            <a:ext cx="313258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4. </a:t>
            </a:r>
            <a:r>
              <a:rPr lang="th-TH" sz="3200" b="1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สล็อต</a:t>
            </a:r>
            <a:r>
              <a:rPr lang="th-TH" sz="32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เอเอ็มอาร์ (</a:t>
            </a:r>
            <a:r>
              <a:rPr lang="en-US" sz="32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AMR)</a:t>
            </a:r>
            <a:endParaRPr lang="th-TH" sz="3200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3" name="Picture 25" descr="C:\Users\witsarut\Desktop\4-AMR-slot.jpg">
            <a:extLst>
              <a:ext uri="{FF2B5EF4-FFF2-40B4-BE49-F238E27FC236}">
                <a16:creationId xmlns:a16="http://schemas.microsoft.com/office/drawing/2014/main" id="{FE9284C1-BB9B-4DEA-AD99-1E24678B613D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22172" y="1611086"/>
            <a:ext cx="5780314" cy="3559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" name="Group 2">
            <a:extLst>
              <a:ext uri="{FF2B5EF4-FFF2-40B4-BE49-F238E27FC236}">
                <a16:creationId xmlns:a16="http://schemas.microsoft.com/office/drawing/2014/main" id="{4232625F-C0AF-487A-83D8-E02472083C56}"/>
              </a:ext>
            </a:extLst>
          </p:cNvPr>
          <p:cNvGrpSpPr>
            <a:grpSpLocks/>
          </p:cNvGrpSpPr>
          <p:nvPr/>
        </p:nvGrpSpPr>
        <p:grpSpPr bwMode="auto">
          <a:xfrm>
            <a:off x="5029200" y="2489200"/>
            <a:ext cx="1693333" cy="2472267"/>
            <a:chOff x="5384" y="6901"/>
            <a:chExt cx="1482" cy="2374"/>
          </a:xfrm>
        </p:grpSpPr>
        <p:cxnSp>
          <p:nvCxnSpPr>
            <p:cNvPr id="2051" name="AutoShape 3">
              <a:extLst>
                <a:ext uri="{FF2B5EF4-FFF2-40B4-BE49-F238E27FC236}">
                  <a16:creationId xmlns:a16="http://schemas.microsoft.com/office/drawing/2014/main" id="{F261C4E1-4448-4FA7-9F5A-BCC483346F17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5384" y="6902"/>
              <a:ext cx="795" cy="1688"/>
            </a:xfrm>
            <a:prstGeom prst="straightConnector1">
              <a:avLst/>
            </a:prstGeom>
            <a:noFill/>
            <a:ln w="127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052" name="AutoShape 4">
              <a:extLst>
                <a:ext uri="{FF2B5EF4-FFF2-40B4-BE49-F238E27FC236}">
                  <a16:creationId xmlns:a16="http://schemas.microsoft.com/office/drawing/2014/main" id="{DD001BC9-B3F9-48A4-8C6B-46F87A9847C1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6179" y="6901"/>
              <a:ext cx="530" cy="1"/>
            </a:xfrm>
            <a:prstGeom prst="straightConnector1">
              <a:avLst/>
            </a:prstGeom>
            <a:noFill/>
            <a:ln w="127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053" name="AutoShape 5">
              <a:extLst>
                <a:ext uri="{FF2B5EF4-FFF2-40B4-BE49-F238E27FC236}">
                  <a16:creationId xmlns:a16="http://schemas.microsoft.com/office/drawing/2014/main" id="{CB89939F-FF69-4B6D-9B9B-8AAAB3D23F6F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H="1" flipV="1">
              <a:off x="5384" y="8590"/>
              <a:ext cx="240" cy="576"/>
            </a:xfrm>
            <a:prstGeom prst="straightConnector1">
              <a:avLst/>
            </a:prstGeom>
            <a:noFill/>
            <a:ln w="127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054" name="AutoShape 6">
              <a:extLst>
                <a:ext uri="{FF2B5EF4-FFF2-40B4-BE49-F238E27FC236}">
                  <a16:creationId xmlns:a16="http://schemas.microsoft.com/office/drawing/2014/main" id="{B924187D-AF67-48A6-A3C5-448853574327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H="1" flipV="1">
              <a:off x="6709" y="6902"/>
              <a:ext cx="157" cy="653"/>
            </a:xfrm>
            <a:prstGeom prst="straightConnector1">
              <a:avLst/>
            </a:prstGeom>
            <a:noFill/>
            <a:ln w="127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055" name="AutoShape 7">
              <a:extLst>
                <a:ext uri="{FF2B5EF4-FFF2-40B4-BE49-F238E27FC236}">
                  <a16:creationId xmlns:a16="http://schemas.microsoft.com/office/drawing/2014/main" id="{E667BBCB-95EF-47A4-A4D2-653D6A4E879F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H="1" flipV="1">
              <a:off x="5624" y="9166"/>
              <a:ext cx="600" cy="109"/>
            </a:xfrm>
            <a:prstGeom prst="straightConnector1">
              <a:avLst/>
            </a:prstGeom>
            <a:noFill/>
            <a:ln w="127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056" name="AutoShape 8">
              <a:extLst>
                <a:ext uri="{FF2B5EF4-FFF2-40B4-BE49-F238E27FC236}">
                  <a16:creationId xmlns:a16="http://schemas.microsoft.com/office/drawing/2014/main" id="{21AC363A-A4C9-4EBD-84A5-88B272490D44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6224" y="7555"/>
              <a:ext cx="642" cy="1720"/>
            </a:xfrm>
            <a:prstGeom prst="straightConnector1">
              <a:avLst/>
            </a:prstGeom>
            <a:noFill/>
            <a:ln w="127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429311241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 1">
            <a:extLst>
              <a:ext uri="{FF2B5EF4-FFF2-40B4-BE49-F238E27FC236}">
                <a16:creationId xmlns:a16="http://schemas.microsoft.com/office/drawing/2014/main" id="{6A819375-8239-4F24-9E5A-82B5F6AF5482}"/>
              </a:ext>
            </a:extLst>
          </p:cNvPr>
          <p:cNvSpPr/>
          <p:nvPr/>
        </p:nvSpPr>
        <p:spPr>
          <a:xfrm>
            <a:off x="425837" y="638575"/>
            <a:ext cx="310854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5. </a:t>
            </a:r>
            <a:r>
              <a:rPr lang="th-TH" sz="32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สล็อตซีเอ็นอาร์ (</a:t>
            </a:r>
            <a:r>
              <a:rPr lang="en-US" sz="32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CNR</a:t>
            </a:r>
            <a:r>
              <a:rPr lang="th-TH" sz="32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)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endParaRPr lang="th-TH" sz="3200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3" name="Picture 26" descr="C:\Users\witsarut\Desktop\cnr slot.jpg">
            <a:extLst>
              <a:ext uri="{FF2B5EF4-FFF2-40B4-BE49-F238E27FC236}">
                <a16:creationId xmlns:a16="http://schemas.microsoft.com/office/drawing/2014/main" id="{03371E1C-676E-4B23-903B-394F0ACD14A9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56666" y="1702224"/>
            <a:ext cx="6278668" cy="3208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7891469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 1">
            <a:extLst>
              <a:ext uri="{FF2B5EF4-FFF2-40B4-BE49-F238E27FC236}">
                <a16:creationId xmlns:a16="http://schemas.microsoft.com/office/drawing/2014/main" id="{5D6724CA-C640-42DD-8F81-CA25463376D3}"/>
              </a:ext>
            </a:extLst>
          </p:cNvPr>
          <p:cNvSpPr/>
          <p:nvPr/>
        </p:nvSpPr>
        <p:spPr>
          <a:xfrm>
            <a:off x="393180" y="541275"/>
            <a:ext cx="5328703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6. </a:t>
            </a:r>
            <a:r>
              <a:rPr lang="th-TH" sz="3200" b="1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สล็อต</a:t>
            </a:r>
            <a:r>
              <a:rPr lang="th-TH" sz="32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พีซีไอเอ็กซ์เพรส (</a:t>
            </a:r>
            <a:r>
              <a:rPr lang="en-US" sz="32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PCI Express Slot)</a:t>
            </a:r>
            <a:endParaRPr lang="en-US" sz="32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endParaRPr lang="th-TH" sz="3200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3" name="Picture 27" descr="C:\Users\witsarut\Desktop\pcie.jpg">
            <a:extLst>
              <a:ext uri="{FF2B5EF4-FFF2-40B4-BE49-F238E27FC236}">
                <a16:creationId xmlns:a16="http://schemas.microsoft.com/office/drawing/2014/main" id="{CADB96AB-8351-49B5-8B70-2991BA8E17CF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14372" y="1618493"/>
            <a:ext cx="6563255" cy="36785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46918211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เนื้อหา 2">
            <a:extLst>
              <a:ext uri="{FF2B5EF4-FFF2-40B4-BE49-F238E27FC236}">
                <a16:creationId xmlns:a16="http://schemas.microsoft.com/office/drawing/2014/main" id="{DD890493-1C7B-42DB-B6F8-531FFBA0B5C4}"/>
              </a:ext>
            </a:extLst>
          </p:cNvPr>
          <p:cNvSpPr txBox="1">
            <a:spLocks/>
          </p:cNvSpPr>
          <p:nvPr/>
        </p:nvSpPr>
        <p:spPr>
          <a:xfrm>
            <a:off x="457200" y="660400"/>
            <a:ext cx="11277599" cy="5588000"/>
          </a:xfrm>
          <a:prstGeom prst="rect">
            <a:avLst/>
          </a:prstGeom>
        </p:spPr>
        <p:txBody>
          <a:bodyPr>
            <a:no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600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4.8.6 </a:t>
            </a:r>
            <a:r>
              <a:rPr lang="th-TH" sz="3600" b="1" dirty="0" err="1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สล็อต</a:t>
            </a:r>
            <a:r>
              <a:rPr lang="th-TH" sz="3600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พีซีไอเอ็กซ์เพรส (</a:t>
            </a:r>
            <a:r>
              <a:rPr lang="en-US" sz="3600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PCI Express Slot)</a:t>
            </a:r>
            <a:r>
              <a:rPr lang="th-TH" sz="36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	</a:t>
            </a:r>
            <a:endParaRPr lang="en-US" sz="3600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indent="0">
              <a:buNone/>
            </a:pP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	IDE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ย่อมาจาก 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Integrated Drive Electronics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หมายถึงประเภทของฮาร์ด</a:t>
            </a:r>
            <a:r>
              <a:rPr lang="th-TH" sz="3200" dirty="0" err="1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ไดร์ฟ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ที่รวมวงจรควบคุมไว้บนตัวของ</a:t>
            </a:r>
            <a:r>
              <a:rPr lang="th-TH" sz="3200" dirty="0" err="1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ไดร์ฟ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โดยหมายถึงฮาร์ดดิสก์และออปติคอล</a:t>
            </a:r>
            <a:r>
              <a:rPr lang="th-TH" sz="3200" dirty="0" err="1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ไดร์ฟ</a:t>
            </a:r>
            <a:r>
              <a:rPr lang="th-TH" sz="3200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ที่เราใช้อยู่ ซึ่งชื่อเรียกที่ถูกต้องของจุดเชื่อมต่อระหว่างฮาร์ดดิสก์กับเมนบอร์ดซึ่งเป็นข้อกำหนดมาตรฐานนี้ว่าเอทีเอ (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ATA 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ย่อมาจาก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Attachment/IDE) 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คิดค้นขึ้นมาโดยบริษัทไอบีเอ็ม </a:t>
            </a:r>
            <a:endParaRPr lang="en-US" sz="3200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3" name="Picture 5" descr="C:\Users\witsarut\Desktop\ide.jpg">
            <a:extLst>
              <a:ext uri="{FF2B5EF4-FFF2-40B4-BE49-F238E27FC236}">
                <a16:creationId xmlns:a16="http://schemas.microsoft.com/office/drawing/2014/main" id="{977D3971-9E91-496A-90F8-1997B80CD30C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99135" y="3688927"/>
            <a:ext cx="4193728" cy="25594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60503304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เนื้อหา 2">
            <a:extLst>
              <a:ext uri="{FF2B5EF4-FFF2-40B4-BE49-F238E27FC236}">
                <a16:creationId xmlns:a16="http://schemas.microsoft.com/office/drawing/2014/main" id="{5F23549E-B5F4-4664-A797-355927334A7E}"/>
              </a:ext>
            </a:extLst>
          </p:cNvPr>
          <p:cNvSpPr txBox="1">
            <a:spLocks/>
          </p:cNvSpPr>
          <p:nvPr/>
        </p:nvSpPr>
        <p:spPr>
          <a:xfrm>
            <a:off x="370112" y="635000"/>
            <a:ext cx="11364688" cy="5588000"/>
          </a:xfrm>
          <a:prstGeom prst="rect">
            <a:avLst/>
          </a:prstGeom>
        </p:spPr>
        <p:txBody>
          <a:bodyPr>
            <a:no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600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4.10 </a:t>
            </a:r>
            <a:r>
              <a:rPr lang="th-TH" sz="3600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ขั้วต่ออุปกรณ์ซาต้า (</a:t>
            </a:r>
            <a:r>
              <a:rPr lang="en-US" sz="3600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SATA)</a:t>
            </a:r>
            <a:endParaRPr lang="en-US" sz="3600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indent="0">
              <a:buNone/>
            </a:pPr>
            <a:r>
              <a:rPr lang="en-US" sz="36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	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SATA 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ย่อมาจาก 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Serial Advanced Technology Attachment 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คือระบบการรับส่งข้อมูลแบบอนุกรม โดยจะส่งข้อมูลทีละบิตเรียงกัน ทำให้ 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SATA 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สามารถรับส่งข้อมูลได้เร็วกว่า และมีประสิทธิภาพมากกว่าเทคโนโลยีแบบขนาน (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IDE) 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ความเร็วที่เพิ่มขึ้นของ 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SATA 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นี้ยังช่วยให้การเรียกใช้โปรแกรมและข้อมูลต่าง ๆ ทำได้รวดเร็วยิ่งขึ้นอีกด้วย โดยตามท้องตลาดมี 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Hard disk 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อยู่สองรูปแบบ คือ รุ่นใหม่เรียกว่า 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Serial ATA 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หรือ 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SATA 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และอีกแบบคือ แบบ 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IDE</a:t>
            </a:r>
            <a:endParaRPr lang="en-US" sz="3600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43684628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ATA-Anschluesse auf Mainboard - (Foto: Markus Schraudolph)">
            <a:extLst>
              <a:ext uri="{FF2B5EF4-FFF2-40B4-BE49-F238E27FC236}">
                <a16:creationId xmlns:a16="http://schemas.microsoft.com/office/drawing/2014/main" id="{A8F9A6A2-FEA4-41A4-B2B8-64282EC097C6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30997" y="1968499"/>
            <a:ext cx="4465002" cy="30347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2" descr="C:\Users\witsarut\Desktop\SATAXLA1.Main.jpg">
            <a:extLst>
              <a:ext uri="{FF2B5EF4-FFF2-40B4-BE49-F238E27FC236}">
                <a16:creationId xmlns:a16="http://schemas.microsoft.com/office/drawing/2014/main" id="{AE8C4B14-0485-4DAC-9573-BEB9EE5ACB0C}"/>
              </a:ext>
            </a:extLst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34148" y="1968499"/>
            <a:ext cx="4465001" cy="30347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สี่เหลี่ยมผืนผ้า 3">
            <a:extLst>
              <a:ext uri="{FF2B5EF4-FFF2-40B4-BE49-F238E27FC236}">
                <a16:creationId xmlns:a16="http://schemas.microsoft.com/office/drawing/2014/main" id="{FDD41C27-D1FC-4B43-B94B-8A763D191311}"/>
              </a:ext>
            </a:extLst>
          </p:cNvPr>
          <p:cNvSpPr/>
          <p:nvPr/>
        </p:nvSpPr>
        <p:spPr>
          <a:xfrm>
            <a:off x="4454748" y="929307"/>
            <a:ext cx="328250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  <a:tabLst>
                <a:tab pos="628650" algn="l"/>
                <a:tab pos="1257300" algn="l"/>
                <a:tab pos="1885950" algn="l"/>
                <a:tab pos="2514600" algn="l"/>
              </a:tabLst>
            </a:pPr>
            <a:r>
              <a:rPr lang="th-TH" sz="3200" b="1" dirty="0">
                <a:latin typeface="TH Sarabun New" panose="020B0500040200020003" pitchFamily="34" charset="-34"/>
                <a:ea typeface="Times New Roman" panose="02020603050405020304" pitchFamily="18" charset="0"/>
                <a:cs typeface="TH Sarabun New" panose="020B0500040200020003" pitchFamily="34" charset="-34"/>
              </a:rPr>
              <a:t>ขั้วต่ออุปกรณ์ซาต้า (</a:t>
            </a:r>
            <a:r>
              <a:rPr lang="en-US" sz="3200" b="1" dirty="0">
                <a:latin typeface="TH Sarabun New" panose="020B0500040200020003" pitchFamily="34" charset="-34"/>
                <a:ea typeface="Times New Roman" panose="02020603050405020304" pitchFamily="18" charset="0"/>
                <a:cs typeface="TH Sarabun New" panose="020B0500040200020003" pitchFamily="34" charset="-34"/>
              </a:rPr>
              <a:t>SATA)</a:t>
            </a:r>
            <a:endParaRPr lang="en-US" sz="3200" b="1" dirty="0">
              <a:effectLst/>
              <a:latin typeface="TH Sarabun New" panose="020B0500040200020003" pitchFamily="34" charset="-34"/>
              <a:ea typeface="Times New Roman" panose="02020603050405020304" pitchFamily="18" charset="0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00075117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เนื้อหา 2">
            <a:extLst>
              <a:ext uri="{FF2B5EF4-FFF2-40B4-BE49-F238E27FC236}">
                <a16:creationId xmlns:a16="http://schemas.microsoft.com/office/drawing/2014/main" id="{D5B1231F-2B15-4C91-9937-FE13F2443C37}"/>
              </a:ext>
            </a:extLst>
          </p:cNvPr>
          <p:cNvSpPr txBox="1">
            <a:spLocks/>
          </p:cNvSpPr>
          <p:nvPr/>
        </p:nvSpPr>
        <p:spPr>
          <a:xfrm>
            <a:off x="446315" y="660400"/>
            <a:ext cx="11244942" cy="5588000"/>
          </a:xfrm>
          <a:prstGeom prst="rect">
            <a:avLst/>
          </a:prstGeom>
        </p:spPr>
        <p:txBody>
          <a:bodyPr>
            <a:no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600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4.11 </a:t>
            </a:r>
            <a:r>
              <a:rPr lang="th-TH" sz="3600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พอร์ตสำหรับควบคุม</a:t>
            </a:r>
            <a:r>
              <a:rPr lang="th-TH" sz="3600" b="1" dirty="0" err="1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ฟล็</a:t>
            </a:r>
            <a:r>
              <a:rPr lang="th-TH" sz="3600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อปปี้</a:t>
            </a:r>
            <a:r>
              <a:rPr lang="th-TH" sz="3600" b="1" dirty="0" err="1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ไดร์ฟ</a:t>
            </a:r>
            <a:r>
              <a:rPr lang="en-US" sz="3600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(Floppy Drive Controller Port)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	</a:t>
            </a:r>
          </a:p>
          <a:p>
            <a:pPr marL="0" indent="0">
              <a:buNone/>
            </a:pP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	เป็นพอร์ตมาตรฐานที่มีมาให้บนเมนบอร์ด ใช้สำหรับต่อเข้ากับเครื่องอ่าน-เขียน </a:t>
            </a:r>
            <a:r>
              <a:rPr lang="th-TH" sz="3200" dirty="0" err="1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ฟล็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อปปี้ดิสก์ ซึ่งตำแหน่งมักจะอยู่ใกล้ๆ กับพอร์ตที่เชื่อมต่อกับฮาร์ดดิสก์แบบ 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IDE 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เสมอ โดยพอร์ตสำหรับต่อกับ </a:t>
            </a:r>
            <a:r>
              <a:rPr lang="th-TH" sz="3200" dirty="0" err="1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ฟล็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อปปี้</a:t>
            </a:r>
            <a:r>
              <a:rPr lang="th-TH" sz="3200" dirty="0" err="1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ไดร์ฟ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นี้จะมีขนาดเล็กกว่าพอร์ตแบบ 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IDE 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เพราะว่ามีจำนวนขาหรือเข็มในช่องเพียง 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34 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ขาเท่านั้น ในขณะที่พอร์ต 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IDE 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ที่ไว้ต่อกับฮาร์ดดิสก์หรือซีดีรอมมี 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40 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ขา ฉะนั้นสายแพที่จะนำมาต่อจึงมีขนาดเล็กตามลงไปด้วย </a:t>
            </a:r>
            <a:endParaRPr lang="en-US" sz="3200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66179052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://www.pcstats.com/articleimages/200702/ABITAW9DMax_d.jpg">
            <a:extLst>
              <a:ext uri="{FF2B5EF4-FFF2-40B4-BE49-F238E27FC236}">
                <a16:creationId xmlns:a16="http://schemas.microsoft.com/office/drawing/2014/main" id="{8A50D539-C2C8-4CE4-B1D6-0D800695A309}"/>
              </a:ext>
            </a:extLst>
          </p:cNvPr>
          <p:cNvPicPr/>
          <p:nvPr/>
        </p:nvPicPr>
        <p:blipFill>
          <a:blip r:embed="rId2" cstate="print"/>
          <a:srcRect t="34286"/>
          <a:stretch>
            <a:fillRect/>
          </a:stretch>
        </p:blipFill>
        <p:spPr bwMode="auto">
          <a:xfrm>
            <a:off x="2605667" y="2046167"/>
            <a:ext cx="6980661" cy="36881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สี่เหลี่ยมผืนผ้า 2">
            <a:extLst>
              <a:ext uri="{FF2B5EF4-FFF2-40B4-BE49-F238E27FC236}">
                <a16:creationId xmlns:a16="http://schemas.microsoft.com/office/drawing/2014/main" id="{FC2ED1BA-9C94-4378-B706-2891234B1EF3}"/>
              </a:ext>
            </a:extLst>
          </p:cNvPr>
          <p:cNvSpPr/>
          <p:nvPr/>
        </p:nvSpPr>
        <p:spPr>
          <a:xfrm>
            <a:off x="2105162" y="798602"/>
            <a:ext cx="798167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  <a:tabLst>
                <a:tab pos="628650" algn="l"/>
                <a:tab pos="1257300" algn="l"/>
                <a:tab pos="1885950" algn="l"/>
                <a:tab pos="2514600" algn="l"/>
              </a:tabLst>
            </a:pPr>
            <a:r>
              <a:rPr lang="th-TH" sz="3200" b="1" dirty="0">
                <a:latin typeface="TH Sarabun New" panose="020B0500040200020003" pitchFamily="34" charset="-34"/>
                <a:ea typeface="Times New Roman" panose="02020603050405020304" pitchFamily="18" charset="0"/>
                <a:cs typeface="TH Sarabun New" panose="020B0500040200020003" pitchFamily="34" charset="-34"/>
              </a:rPr>
              <a:t>พอร์ตสำหรับควบคุม</a:t>
            </a:r>
            <a:r>
              <a:rPr lang="th-TH" sz="3200" b="1" dirty="0" err="1">
                <a:latin typeface="TH Sarabun New" panose="020B0500040200020003" pitchFamily="34" charset="-34"/>
                <a:ea typeface="Times New Roman" panose="02020603050405020304" pitchFamily="18" charset="0"/>
                <a:cs typeface="TH Sarabun New" panose="020B0500040200020003" pitchFamily="34" charset="-34"/>
              </a:rPr>
              <a:t>ฟล็</a:t>
            </a:r>
            <a:r>
              <a:rPr lang="th-TH" sz="3200" b="1" dirty="0">
                <a:latin typeface="TH Sarabun New" panose="020B0500040200020003" pitchFamily="34" charset="-34"/>
                <a:ea typeface="Times New Roman" panose="02020603050405020304" pitchFamily="18" charset="0"/>
                <a:cs typeface="TH Sarabun New" panose="020B0500040200020003" pitchFamily="34" charset="-34"/>
              </a:rPr>
              <a:t>อปปี้</a:t>
            </a:r>
            <a:r>
              <a:rPr lang="th-TH" sz="3200" b="1" dirty="0" err="1">
                <a:latin typeface="TH Sarabun New" panose="020B0500040200020003" pitchFamily="34" charset="-34"/>
                <a:ea typeface="Times New Roman" panose="02020603050405020304" pitchFamily="18" charset="0"/>
                <a:cs typeface="TH Sarabun New" panose="020B0500040200020003" pitchFamily="34" charset="-34"/>
              </a:rPr>
              <a:t>ไดร์ฟ</a:t>
            </a:r>
            <a:r>
              <a:rPr lang="en-US" sz="3200" b="1" dirty="0">
                <a:latin typeface="TH Sarabun New" panose="020B0500040200020003" pitchFamily="34" charset="-34"/>
                <a:ea typeface="Times New Roman" panose="02020603050405020304" pitchFamily="18" charset="0"/>
                <a:cs typeface="TH Sarabun New" panose="020B0500040200020003" pitchFamily="34" charset="-34"/>
              </a:rPr>
              <a:t> (Floppy Drive Controller Port)</a:t>
            </a:r>
            <a:endParaRPr lang="en-US" sz="3200" b="1" dirty="0">
              <a:effectLst/>
              <a:latin typeface="TH Sarabun New" panose="020B0500040200020003" pitchFamily="34" charset="-34"/>
              <a:ea typeface="Times New Roman" panose="02020603050405020304" pitchFamily="18" charset="0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08035080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เนื้อหา 2">
            <a:extLst>
              <a:ext uri="{FF2B5EF4-FFF2-40B4-BE49-F238E27FC236}">
                <a16:creationId xmlns:a16="http://schemas.microsoft.com/office/drawing/2014/main" id="{A0E2EE47-1634-4B18-ABFA-4CEBDD06298D}"/>
              </a:ext>
            </a:extLst>
          </p:cNvPr>
          <p:cNvSpPr txBox="1">
            <a:spLocks/>
          </p:cNvSpPr>
          <p:nvPr/>
        </p:nvSpPr>
        <p:spPr>
          <a:xfrm>
            <a:off x="489857" y="660400"/>
            <a:ext cx="11332029" cy="5588000"/>
          </a:xfrm>
          <a:prstGeom prst="rect">
            <a:avLst/>
          </a:prstGeom>
        </p:spPr>
        <p:txBody>
          <a:bodyPr>
            <a:no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600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4.12 </a:t>
            </a:r>
            <a:r>
              <a:rPr lang="th-TH" sz="3600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พอร์ตเชื่อมต่ออุปกรณ์ต่อพ่วง</a:t>
            </a:r>
            <a:endParaRPr lang="th-TH" sz="3600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indent="0">
              <a:buNone/>
            </a:pP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	พอร์ตเชื่อมต่ออุปกรณ์ต่อพ่วง (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Peripheral Ports) 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เป็นส่วนที่ใช้เชื่อมต่อกับอุปกรณ์ภายนอก เพื่อนำข้อมูลหรือส่งข้อมูลออกจากเครื่อง ซึ่งพอร์ตต่าง ๆ ที่ควรรู้จักมีดังนี้</a:t>
            </a:r>
            <a:endParaRPr lang="en-US" sz="3200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indent="0">
              <a:buNone/>
            </a:pP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	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- 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พอร์ตพีเอส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/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ทู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(PS/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2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Port)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เป็นช่องที่ใช้ต่อกับคีย์บอร์ดและเมาส์ พอร์ต 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PS/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2 เป็นพอร์ตสำหรับต่อเมาส์บนเมนบอร์ดแบบ 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ATX, AT 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มีขาจำนวน 6 ขา</a:t>
            </a:r>
            <a:endParaRPr lang="en-US" sz="3200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indent="0">
              <a:buNone/>
            </a:pP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	- 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พอร์ตยูเอสบี (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USB Port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) เป็นช่องที่ใช้ต่ออุปกรณ์ที่สนับสนุนการเชื่อมโยงแบบ 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USB 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เช่น กล้องดิจิตอล กล้องถ่ายวิดีโอระบบดิจิตอล เครื่องสแกนเนอร์ เป็นต้น</a:t>
            </a:r>
            <a:endParaRPr lang="en-US" sz="3200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indent="0">
              <a:buNone/>
            </a:pP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	- RJ-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45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LAN Port 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ช่องนี้พบได้บนเมนบอร์ดที่สนับสนุนการเชื่อมต่อเครือข่าย ซึ่งเมนบอร์ดที่มีช่องต่อนี้ก็ไม่จำเป็นต้องซื้อการ์ดแลนมาติดตั้งเพิ่ม</a:t>
            </a:r>
            <a:endParaRPr lang="en-US" sz="3200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357065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เนื้อหา 2">
            <a:extLst>
              <a:ext uri="{FF2B5EF4-FFF2-40B4-BE49-F238E27FC236}">
                <a16:creationId xmlns:a16="http://schemas.microsoft.com/office/drawing/2014/main" id="{E190CE25-A5D6-45CE-AE89-45FDA3C54929}"/>
              </a:ext>
            </a:extLst>
          </p:cNvPr>
          <p:cNvSpPr txBox="1">
            <a:spLocks/>
          </p:cNvSpPr>
          <p:nvPr/>
        </p:nvSpPr>
        <p:spPr>
          <a:xfrm>
            <a:off x="440871" y="660400"/>
            <a:ext cx="11310257" cy="6197600"/>
          </a:xfrm>
          <a:prstGeom prst="rect">
            <a:avLst/>
          </a:prstGeom>
        </p:spPr>
        <p:txBody>
          <a:bodyPr>
            <a:no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	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- Parallel Port 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หรือ 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LPT Port 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ในอดีตเป็นช่องต่อมาตรฐานเข้ากับเครื่องพิมพ์ (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Printer) 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จนถูกเรียกว่าพอร์ตปริ</a:t>
            </a:r>
            <a:r>
              <a:rPr lang="th-TH" sz="3200" dirty="0" err="1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้นเต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อร์ แต่ปัจจุบันเริ่มมีการใช้งานน้อยลง เนื่องจากเครื่องพิมพ์ส่วนใหญ่จะหันมาใช้พอร์ตยูเอสบี (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USB Port) 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ซึ่งมีความเร็วสูงกว่า</a:t>
            </a:r>
            <a:endParaRPr lang="en-US" sz="3200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indent="0">
              <a:buNone/>
            </a:pP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	- Serial Port 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เป็นช่องต่อที่ใช้สำหรับเชื่อมต่อกับอุปกรณ์ที่มีการรับส่งข้อมูลแบบอนุกรม เช่น โมเด็ม หรือใช้สื่อสารระหว่างเครื่องคอมพิวเตอร์ ในอดีตเคยใช้เป็นช่องเชื่อมต่อเมาส์แบบ 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Serial</a:t>
            </a:r>
          </a:p>
          <a:p>
            <a:pPr marL="0" indent="0">
              <a:buNone/>
            </a:pP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	-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การ์ดเสียง</a:t>
            </a:r>
            <a:r>
              <a:rPr lang="th-TH" sz="3200" dirty="0" err="1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ออน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บอร์ด (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MIDI/Game Port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Onboard) 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เป็นช่องที่จะพบได้เฉพาะเมนบอร์ดที่มีการ์ดเสียง</a:t>
            </a:r>
            <a:r>
              <a:rPr lang="th-TH" sz="3200" dirty="0" err="1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ออน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บอร์ด (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Sound on Board) 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ซึ่งเมนบอร์ดที่มีช่องต่อนี้ก็ไม่จำเป็นต้องซื้อการ์ดเสียงมาติดตั้งเพิ่ม ยกเว้นต้องการระบบเสียงที่มีความสามารถสูงขึ้น</a:t>
            </a:r>
            <a:endParaRPr lang="en-US" sz="3200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67638241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เนื้อหา 2">
            <a:extLst>
              <a:ext uri="{FF2B5EF4-FFF2-40B4-BE49-F238E27FC236}">
                <a16:creationId xmlns:a16="http://schemas.microsoft.com/office/drawing/2014/main" id="{6B4A210D-720A-4E29-8C72-8B5F51DF7AE9}"/>
              </a:ext>
            </a:extLst>
          </p:cNvPr>
          <p:cNvSpPr txBox="1">
            <a:spLocks/>
          </p:cNvSpPr>
          <p:nvPr/>
        </p:nvSpPr>
        <p:spPr>
          <a:xfrm>
            <a:off x="468086" y="768327"/>
            <a:ext cx="11266714" cy="5588000"/>
          </a:xfrm>
          <a:prstGeom prst="rect">
            <a:avLst/>
          </a:prstGeom>
        </p:spPr>
        <p:txBody>
          <a:bodyPr>
            <a:no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	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- 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การ์ดจอ</a:t>
            </a:r>
            <a:r>
              <a:rPr lang="th-TH" sz="3200" dirty="0" err="1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ออน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บอร์ด (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Display Card on Board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) มีอยู่ในเมนบอร์ดบางรุ่น โดยการ์ดจอที่ถูกติดตั้งมาบนเมนบอร์ด ซึ่งการ์ดจอ</a:t>
            </a:r>
            <a:r>
              <a:rPr lang="th-TH" sz="3200" dirty="0" err="1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ออน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บอร์ดจะไม่มีหน่วยความจำที่ใช้ในการแสดงผลข้อมูล จึงจำเป็นต้องไปแบ่งหน่วยความจำหลัก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(RAM) 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หรือเรียกกันว่าการแชร์แรม</a:t>
            </a:r>
            <a:endParaRPr lang="en-US" sz="3200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18" name="Picture 10" descr="https://image.freepik.com/free-photo/connectors-of-motherboard_1161-107.jpg">
            <a:extLst>
              <a:ext uri="{FF2B5EF4-FFF2-40B4-BE49-F238E27FC236}">
                <a16:creationId xmlns:a16="http://schemas.microsoft.com/office/drawing/2014/main" id="{D82F31F8-8DB6-4960-A70F-CF273406244C}"/>
              </a:ext>
            </a:extLst>
          </p:cNvPr>
          <p:cNvPicPr/>
          <p:nvPr/>
        </p:nvPicPr>
        <p:blipFill>
          <a:blip r:embed="rId2" cstate="print"/>
          <a:srcRect t="56936"/>
          <a:stretch>
            <a:fillRect/>
          </a:stretch>
        </p:blipFill>
        <p:spPr bwMode="auto">
          <a:xfrm>
            <a:off x="3794337" y="3562327"/>
            <a:ext cx="4902835" cy="1407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1" name="Group 17">
            <a:extLst>
              <a:ext uri="{FF2B5EF4-FFF2-40B4-BE49-F238E27FC236}">
                <a16:creationId xmlns:a16="http://schemas.microsoft.com/office/drawing/2014/main" id="{CFCA078D-F82E-4D41-9F87-5218A80F47A7}"/>
              </a:ext>
            </a:extLst>
          </p:cNvPr>
          <p:cNvGrpSpPr>
            <a:grpSpLocks/>
          </p:cNvGrpSpPr>
          <p:nvPr/>
        </p:nvGrpSpPr>
        <p:grpSpPr bwMode="auto">
          <a:xfrm>
            <a:off x="3794337" y="3562327"/>
            <a:ext cx="4905375" cy="1768475"/>
            <a:chOff x="2478" y="1795"/>
            <a:chExt cx="7724" cy="2787"/>
          </a:xfrm>
        </p:grpSpPr>
        <p:sp>
          <p:nvSpPr>
            <p:cNvPr id="12" name="Rectangle 18">
              <a:extLst>
                <a:ext uri="{FF2B5EF4-FFF2-40B4-BE49-F238E27FC236}">
                  <a16:creationId xmlns:a16="http://schemas.microsoft.com/office/drawing/2014/main" id="{BC743151-9BB7-4E82-83C6-C5D29BB766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78" y="2427"/>
              <a:ext cx="711" cy="1612"/>
            </a:xfrm>
            <a:prstGeom prst="rect">
              <a:avLst/>
            </a:prstGeom>
            <a:noFill/>
            <a:ln w="12700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3" name="Rectangle 19">
              <a:extLst>
                <a:ext uri="{FF2B5EF4-FFF2-40B4-BE49-F238E27FC236}">
                  <a16:creationId xmlns:a16="http://schemas.microsoft.com/office/drawing/2014/main" id="{7082B5C4-8ABA-498E-ABAE-57EB33660B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55" y="2192"/>
              <a:ext cx="3087" cy="763"/>
            </a:xfrm>
            <a:prstGeom prst="rect">
              <a:avLst/>
            </a:prstGeom>
            <a:noFill/>
            <a:ln w="12700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4" name="Rectangle 20">
              <a:extLst>
                <a:ext uri="{FF2B5EF4-FFF2-40B4-BE49-F238E27FC236}">
                  <a16:creationId xmlns:a16="http://schemas.microsoft.com/office/drawing/2014/main" id="{7DF38003-4F98-4C3A-9694-7AB9573013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01" y="3058"/>
              <a:ext cx="2085" cy="942"/>
            </a:xfrm>
            <a:prstGeom prst="rect">
              <a:avLst/>
            </a:prstGeom>
            <a:noFill/>
            <a:ln w="12700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5" name="Rectangle 21">
              <a:extLst>
                <a:ext uri="{FF2B5EF4-FFF2-40B4-BE49-F238E27FC236}">
                  <a16:creationId xmlns:a16="http://schemas.microsoft.com/office/drawing/2014/main" id="{78265D1D-96B8-4488-9DCE-954EBB49B5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82" y="3309"/>
              <a:ext cx="1767" cy="730"/>
            </a:xfrm>
            <a:prstGeom prst="rect">
              <a:avLst/>
            </a:prstGeom>
            <a:noFill/>
            <a:ln w="12700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6" name="Rectangle 22">
              <a:extLst>
                <a:ext uri="{FF2B5EF4-FFF2-40B4-BE49-F238E27FC236}">
                  <a16:creationId xmlns:a16="http://schemas.microsoft.com/office/drawing/2014/main" id="{1729DC67-E3BF-45FA-931C-F19A2BFAC5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28" y="3309"/>
              <a:ext cx="1788" cy="730"/>
            </a:xfrm>
            <a:prstGeom prst="rect">
              <a:avLst/>
            </a:prstGeom>
            <a:noFill/>
            <a:ln w="12700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7" name="Rectangle 23">
              <a:extLst>
                <a:ext uri="{FF2B5EF4-FFF2-40B4-BE49-F238E27FC236}">
                  <a16:creationId xmlns:a16="http://schemas.microsoft.com/office/drawing/2014/main" id="{93E4498A-4B13-464B-B741-E57512911C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21" y="2328"/>
              <a:ext cx="965" cy="641"/>
            </a:xfrm>
            <a:prstGeom prst="rect">
              <a:avLst/>
            </a:prstGeom>
            <a:noFill/>
            <a:ln w="12700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9" name="Rectangle 24">
              <a:extLst>
                <a:ext uri="{FF2B5EF4-FFF2-40B4-BE49-F238E27FC236}">
                  <a16:creationId xmlns:a16="http://schemas.microsoft.com/office/drawing/2014/main" id="{54318712-2C73-4E44-9D8A-AD37421992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36" y="1970"/>
              <a:ext cx="666" cy="2030"/>
            </a:xfrm>
            <a:prstGeom prst="rect">
              <a:avLst/>
            </a:prstGeom>
            <a:noFill/>
            <a:ln w="12700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cxnSp>
          <p:nvCxnSpPr>
            <p:cNvPr id="3097" name="AutoShape 25">
              <a:extLst>
                <a:ext uri="{FF2B5EF4-FFF2-40B4-BE49-F238E27FC236}">
                  <a16:creationId xmlns:a16="http://schemas.microsoft.com/office/drawing/2014/main" id="{6AC17B7E-F1C7-421D-91DB-2A113AD431B0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2834" y="4035"/>
              <a:ext cx="1" cy="547"/>
            </a:xfrm>
            <a:prstGeom prst="straightConnector1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098" name="AutoShape 26">
              <a:extLst>
                <a:ext uri="{FF2B5EF4-FFF2-40B4-BE49-F238E27FC236}">
                  <a16:creationId xmlns:a16="http://schemas.microsoft.com/office/drawing/2014/main" id="{ECF792EE-C81E-4A5D-8DF2-A00718624373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4163" y="4035"/>
              <a:ext cx="1" cy="547"/>
            </a:xfrm>
            <a:prstGeom prst="straightConnector1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099" name="AutoShape 27">
              <a:extLst>
                <a:ext uri="{FF2B5EF4-FFF2-40B4-BE49-F238E27FC236}">
                  <a16:creationId xmlns:a16="http://schemas.microsoft.com/office/drawing/2014/main" id="{9B13FE8A-87AA-47A2-BC16-74FB1C526AEB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6257" y="4035"/>
              <a:ext cx="1" cy="547"/>
            </a:xfrm>
            <a:prstGeom prst="straightConnector1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100" name="AutoShape 28">
              <a:extLst>
                <a:ext uri="{FF2B5EF4-FFF2-40B4-BE49-F238E27FC236}">
                  <a16:creationId xmlns:a16="http://schemas.microsoft.com/office/drawing/2014/main" id="{7AA535D3-E06C-4147-AB56-C5A5A32296D9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8277" y="4035"/>
              <a:ext cx="1" cy="547"/>
            </a:xfrm>
            <a:prstGeom prst="straightConnector1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101" name="AutoShape 29">
              <a:extLst>
                <a:ext uri="{FF2B5EF4-FFF2-40B4-BE49-F238E27FC236}">
                  <a16:creationId xmlns:a16="http://schemas.microsoft.com/office/drawing/2014/main" id="{29C08E45-4110-4B7E-A298-759A3186EB3C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9889" y="4035"/>
              <a:ext cx="1" cy="547"/>
            </a:xfrm>
            <a:prstGeom prst="straightConnector1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102" name="AutoShape 30">
              <a:extLst>
                <a:ext uri="{FF2B5EF4-FFF2-40B4-BE49-F238E27FC236}">
                  <a16:creationId xmlns:a16="http://schemas.microsoft.com/office/drawing/2014/main" id="{EFA39D92-A8D8-44FF-BE09-0B27DA76A924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238" y="1867"/>
              <a:ext cx="0" cy="560"/>
            </a:xfrm>
            <a:prstGeom prst="straightConnector1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103" name="AutoShape 31">
              <a:extLst>
                <a:ext uri="{FF2B5EF4-FFF2-40B4-BE49-F238E27FC236}">
                  <a16:creationId xmlns:a16="http://schemas.microsoft.com/office/drawing/2014/main" id="{69BCD71E-A5FD-471B-A853-7752A5AC904D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8908" y="1795"/>
              <a:ext cx="1" cy="533"/>
            </a:xfrm>
            <a:prstGeom prst="straightConnector1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20" name="สี่เหลี่ยมผืนผ้า 19">
            <a:extLst>
              <a:ext uri="{FF2B5EF4-FFF2-40B4-BE49-F238E27FC236}">
                <a16:creationId xmlns:a16="http://schemas.microsoft.com/office/drawing/2014/main" id="{19004576-7CD6-4A90-AF62-B475F27B7192}"/>
              </a:ext>
            </a:extLst>
          </p:cNvPr>
          <p:cNvSpPr/>
          <p:nvPr/>
        </p:nvSpPr>
        <p:spPr>
          <a:xfrm>
            <a:off x="5027630" y="3215839"/>
            <a:ext cx="10390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>
                <a:latin typeface="TH SarabunPSK" panose="020B0500040200020003" pitchFamily="34" charset="-34"/>
                <a:ea typeface="Times New Roman" panose="02020603050405020304" pitchFamily="18" charset="0"/>
              </a:rPr>
              <a:t>Parallel Port</a:t>
            </a:r>
            <a:endParaRPr lang="th-TH" dirty="0"/>
          </a:p>
        </p:txBody>
      </p:sp>
      <p:sp>
        <p:nvSpPr>
          <p:cNvPr id="21" name="สี่เหลี่ยมผืนผ้า 20">
            <a:extLst>
              <a:ext uri="{FF2B5EF4-FFF2-40B4-BE49-F238E27FC236}">
                <a16:creationId xmlns:a16="http://schemas.microsoft.com/office/drawing/2014/main" id="{E7E582C7-A1A3-464B-AF21-8195BBF56DFD}"/>
              </a:ext>
            </a:extLst>
          </p:cNvPr>
          <p:cNvSpPr/>
          <p:nvPr/>
        </p:nvSpPr>
        <p:spPr>
          <a:xfrm>
            <a:off x="7367652" y="3185005"/>
            <a:ext cx="12474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TH Sarabun New" panose="020B0500040200020003" pitchFamily="34" charset="-34"/>
                <a:ea typeface="Times New Roman" panose="02020603050405020304" pitchFamily="18" charset="0"/>
                <a:cs typeface="TH Sarabun New" panose="020B0500040200020003" pitchFamily="34" charset="-34"/>
              </a:rPr>
              <a:t>RJ-</a:t>
            </a:r>
            <a:r>
              <a:rPr lang="th-TH" dirty="0">
                <a:latin typeface="TH Sarabun New" panose="020B0500040200020003" pitchFamily="34" charset="-34"/>
                <a:ea typeface="Times New Roman" panose="02020603050405020304" pitchFamily="18" charset="0"/>
                <a:cs typeface="TH Sarabun New" panose="020B0500040200020003" pitchFamily="34" charset="-34"/>
              </a:rPr>
              <a:t>45</a:t>
            </a:r>
            <a:r>
              <a:rPr lang="en-US" dirty="0">
                <a:latin typeface="TH Sarabun New" panose="020B0500040200020003" pitchFamily="34" charset="-34"/>
                <a:ea typeface="Times New Roman" panose="02020603050405020304" pitchFamily="18" charset="0"/>
                <a:cs typeface="TH Sarabun New" panose="020B0500040200020003" pitchFamily="34" charset="-34"/>
              </a:rPr>
              <a:t> LAN Port</a:t>
            </a:r>
            <a:endParaRPr lang="th-TH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22" name="สี่เหลี่ยมผืนผ้า 21">
            <a:extLst>
              <a:ext uri="{FF2B5EF4-FFF2-40B4-BE49-F238E27FC236}">
                <a16:creationId xmlns:a16="http://schemas.microsoft.com/office/drawing/2014/main" id="{437265B3-EFAE-4441-8475-DBB6FA89C2C6}"/>
              </a:ext>
            </a:extLst>
          </p:cNvPr>
          <p:cNvSpPr/>
          <p:nvPr/>
        </p:nvSpPr>
        <p:spPr>
          <a:xfrm>
            <a:off x="3582220" y="5235500"/>
            <a:ext cx="8306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TH SarabunPSK" panose="020B0500040200020003" pitchFamily="34" charset="-34"/>
                <a:ea typeface="Times New Roman" panose="02020603050405020304" pitchFamily="18" charset="0"/>
              </a:rPr>
              <a:t>PS/2 Port</a:t>
            </a:r>
            <a:endParaRPr lang="th-TH" dirty="0"/>
          </a:p>
        </p:txBody>
      </p:sp>
      <p:sp>
        <p:nvSpPr>
          <p:cNvPr id="23" name="สี่เหลี่ยมผืนผ้า 22">
            <a:extLst>
              <a:ext uri="{FF2B5EF4-FFF2-40B4-BE49-F238E27FC236}">
                <a16:creationId xmlns:a16="http://schemas.microsoft.com/office/drawing/2014/main" id="{3CF39800-545C-4825-92E9-0757EC9F4C33}"/>
              </a:ext>
            </a:extLst>
          </p:cNvPr>
          <p:cNvSpPr/>
          <p:nvPr/>
        </p:nvSpPr>
        <p:spPr>
          <a:xfrm>
            <a:off x="4412897" y="5268074"/>
            <a:ext cx="8947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TH SarabunPSK" panose="020B0500040200020003" pitchFamily="34" charset="-34"/>
                <a:ea typeface="Times New Roman" panose="02020603050405020304" pitchFamily="18" charset="0"/>
              </a:rPr>
              <a:t>Serial Port</a:t>
            </a:r>
            <a:endParaRPr lang="th-TH" dirty="0"/>
          </a:p>
        </p:txBody>
      </p:sp>
      <p:sp>
        <p:nvSpPr>
          <p:cNvPr id="24" name="สี่เหลี่ยมผืนผ้า 23">
            <a:extLst>
              <a:ext uri="{FF2B5EF4-FFF2-40B4-BE49-F238E27FC236}">
                <a16:creationId xmlns:a16="http://schemas.microsoft.com/office/drawing/2014/main" id="{810DCF57-302D-41C3-839E-A970AAE93B07}"/>
              </a:ext>
            </a:extLst>
          </p:cNvPr>
          <p:cNvSpPr/>
          <p:nvPr/>
        </p:nvSpPr>
        <p:spPr>
          <a:xfrm>
            <a:off x="5551545" y="5268074"/>
            <a:ext cx="13147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dirty="0">
                <a:latin typeface="TH Sarabun New" panose="020B0500040200020003" pitchFamily="34" charset="-34"/>
                <a:ea typeface="Times New Roman" panose="02020603050405020304" pitchFamily="18" charset="0"/>
                <a:cs typeface="TH Sarabun New" panose="020B0500040200020003" pitchFamily="34" charset="-34"/>
              </a:rPr>
              <a:t>การ์ดจอ</a:t>
            </a:r>
            <a:r>
              <a:rPr lang="th-TH" dirty="0" err="1">
                <a:latin typeface="TH Sarabun New" panose="020B0500040200020003" pitchFamily="34" charset="-34"/>
                <a:ea typeface="Times New Roman" panose="02020603050405020304" pitchFamily="18" charset="0"/>
                <a:cs typeface="TH Sarabun New" panose="020B0500040200020003" pitchFamily="34" charset="-34"/>
              </a:rPr>
              <a:t>ออน</a:t>
            </a:r>
            <a:r>
              <a:rPr lang="th-TH" dirty="0">
                <a:latin typeface="TH Sarabun New" panose="020B0500040200020003" pitchFamily="34" charset="-34"/>
                <a:ea typeface="Times New Roman" panose="02020603050405020304" pitchFamily="18" charset="0"/>
                <a:cs typeface="TH Sarabun New" panose="020B0500040200020003" pitchFamily="34" charset="-34"/>
              </a:rPr>
              <a:t>บอร์ด</a:t>
            </a:r>
            <a:endParaRPr lang="th-TH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25" name="สี่เหลี่ยมผืนผ้า 24">
            <a:extLst>
              <a:ext uri="{FF2B5EF4-FFF2-40B4-BE49-F238E27FC236}">
                <a16:creationId xmlns:a16="http://schemas.microsoft.com/office/drawing/2014/main" id="{EE9396B3-CEE2-4D84-A617-94DA63A3D83E}"/>
              </a:ext>
            </a:extLst>
          </p:cNvPr>
          <p:cNvSpPr/>
          <p:nvPr/>
        </p:nvSpPr>
        <p:spPr>
          <a:xfrm>
            <a:off x="7056230" y="5268074"/>
            <a:ext cx="8418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>
                <a:latin typeface="TH SarabunPSK" panose="020B0500040200020003" pitchFamily="34" charset="-34"/>
                <a:ea typeface="Times New Roman" panose="02020603050405020304" pitchFamily="18" charset="0"/>
              </a:rPr>
              <a:t>USB Port </a:t>
            </a:r>
            <a:endParaRPr lang="th-TH" dirty="0"/>
          </a:p>
        </p:txBody>
      </p:sp>
      <p:sp>
        <p:nvSpPr>
          <p:cNvPr id="26" name="สี่เหลี่ยมผืนผ้า 25">
            <a:extLst>
              <a:ext uri="{FF2B5EF4-FFF2-40B4-BE49-F238E27FC236}">
                <a16:creationId xmlns:a16="http://schemas.microsoft.com/office/drawing/2014/main" id="{D8482526-1DB6-4AA0-AD55-2336081740FD}"/>
              </a:ext>
            </a:extLst>
          </p:cNvPr>
          <p:cNvSpPr/>
          <p:nvPr/>
        </p:nvSpPr>
        <p:spPr>
          <a:xfrm>
            <a:off x="7898127" y="5268074"/>
            <a:ext cx="14285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dirty="0">
                <a:latin typeface="TH Sarabun New" panose="020B0500040200020003" pitchFamily="34" charset="-34"/>
                <a:ea typeface="Times New Roman" panose="02020603050405020304" pitchFamily="18" charset="0"/>
                <a:cs typeface="TH Sarabun New" panose="020B0500040200020003" pitchFamily="34" charset="-34"/>
              </a:rPr>
              <a:t>การ์ดเสียง</a:t>
            </a:r>
            <a:r>
              <a:rPr lang="th-TH" dirty="0" err="1">
                <a:latin typeface="TH Sarabun New" panose="020B0500040200020003" pitchFamily="34" charset="-34"/>
                <a:ea typeface="Times New Roman" panose="02020603050405020304" pitchFamily="18" charset="0"/>
                <a:cs typeface="TH Sarabun New" panose="020B0500040200020003" pitchFamily="34" charset="-34"/>
              </a:rPr>
              <a:t>ออน</a:t>
            </a:r>
            <a:r>
              <a:rPr lang="th-TH" dirty="0">
                <a:latin typeface="TH Sarabun New" panose="020B0500040200020003" pitchFamily="34" charset="-34"/>
                <a:ea typeface="Times New Roman" panose="02020603050405020304" pitchFamily="18" charset="0"/>
                <a:cs typeface="TH Sarabun New" panose="020B0500040200020003" pitchFamily="34" charset="-34"/>
              </a:rPr>
              <a:t>บอร์ด</a:t>
            </a:r>
            <a:endParaRPr lang="th-TH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59967338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เนื้อหา 2">
            <a:extLst>
              <a:ext uri="{FF2B5EF4-FFF2-40B4-BE49-F238E27FC236}">
                <a16:creationId xmlns:a16="http://schemas.microsoft.com/office/drawing/2014/main" id="{C8E4DCF3-FC98-411F-98DF-04CBEA0A082C}"/>
              </a:ext>
            </a:extLst>
          </p:cNvPr>
          <p:cNvSpPr txBox="1">
            <a:spLocks/>
          </p:cNvSpPr>
          <p:nvPr/>
        </p:nvSpPr>
        <p:spPr>
          <a:xfrm>
            <a:off x="413656" y="660400"/>
            <a:ext cx="11375573" cy="6197600"/>
          </a:xfrm>
          <a:prstGeom prst="rect">
            <a:avLst/>
          </a:prstGeom>
        </p:spPr>
        <p:txBody>
          <a:bodyPr>
            <a:no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4.13 </a:t>
            </a:r>
            <a:r>
              <a:rPr lang="th-TH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จุดต่อแหล่งจ่ายไฟ (</a:t>
            </a:r>
            <a:r>
              <a:rPr lang="en-US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Power Supply</a:t>
            </a:r>
            <a:r>
              <a:rPr lang="th-TH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en-US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Connector)</a:t>
            </a:r>
            <a:r>
              <a:rPr lang="en-US" sz="36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th-TH" sz="36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	</a:t>
            </a:r>
          </a:p>
          <a:p>
            <a:pPr marL="0" indent="0">
              <a:buNone/>
            </a:pP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	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แหล่งจ่ายไฟของคอมพิวเตอร์ในปัจจุบันจะเป็นแบบเอทีเอ็กซ์ (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ATX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) ซึ่งจุดต่อแหล่งจ่ายไฟในปัจจุบันจะมีรูปแบบแหล่งจ่ายไฟอยู่ทั้งหมด 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2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แบบ คือ</a:t>
            </a:r>
            <a:endParaRPr lang="en-US" sz="3200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indent="0">
              <a:buNone/>
            </a:pP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	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1. 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จุดต่อแบบเอทีเอ็กซ์ (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ATX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) เป็นจุดต่อหลักที่เมนบอร์ดทุกรุ่นนั้นต้องมี ในอดีตจุดต่อ เอทีเอ็กซ์  จะเป็นแบบ 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20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ช่อง (เวอร์ชั่น 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1.0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) ปัจจุบันจะเป็น 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24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ช่อง (เวอร์ชั่น 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2.0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) โดยเพิ่มตำแหน่งของการจ่ายไฟให้มากขึ้น</a:t>
            </a:r>
            <a:endParaRPr lang="en-US" sz="3200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76981738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2" descr="C:\Users\witsarut\Desktop\da87333a_atx24-1bcq.jpg">
            <a:extLst>
              <a:ext uri="{FF2B5EF4-FFF2-40B4-BE49-F238E27FC236}">
                <a16:creationId xmlns:a16="http://schemas.microsoft.com/office/drawing/2014/main" id="{602FD968-318E-4EE1-BB96-21FA476900AB}"/>
              </a:ext>
            </a:extLst>
          </p:cNvPr>
          <p:cNvPicPr/>
          <p:nvPr/>
        </p:nvPicPr>
        <p:blipFill>
          <a:blip r:embed="rId2" cstate="print"/>
          <a:srcRect l="9104" t="2918" r="11937"/>
          <a:stretch>
            <a:fillRect/>
          </a:stretch>
        </p:blipFill>
        <p:spPr bwMode="auto">
          <a:xfrm>
            <a:off x="3388228" y="859366"/>
            <a:ext cx="5415544" cy="43264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สี่เหลี่ยมผืนผ้า 2">
            <a:extLst>
              <a:ext uri="{FF2B5EF4-FFF2-40B4-BE49-F238E27FC236}">
                <a16:creationId xmlns:a16="http://schemas.microsoft.com/office/drawing/2014/main" id="{68494237-C2E8-438C-B198-0B08D653E0F5}"/>
              </a:ext>
            </a:extLst>
          </p:cNvPr>
          <p:cNvSpPr/>
          <p:nvPr/>
        </p:nvSpPr>
        <p:spPr>
          <a:xfrm>
            <a:off x="2545380" y="5413859"/>
            <a:ext cx="710123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3200" b="1" dirty="0">
                <a:latin typeface="TH Sarabun New" panose="020B0500040200020003" pitchFamily="34" charset="-34"/>
                <a:ea typeface="Times New Roman" panose="02020603050405020304" pitchFamily="18" charset="0"/>
                <a:cs typeface="TH Sarabun New" panose="020B0500040200020003" pitchFamily="34" charset="-34"/>
              </a:rPr>
              <a:t>ตำแหน่งขาต่าง ๆ ของจุดต่อแหล่งจ่ายไฟแบบเอทีเอ็กซ์ (</a:t>
            </a:r>
            <a:r>
              <a:rPr lang="en-US" sz="3200" b="1" dirty="0">
                <a:latin typeface="TH Sarabun New" panose="020B0500040200020003" pitchFamily="34" charset="-34"/>
                <a:ea typeface="Times New Roman" panose="02020603050405020304" pitchFamily="18" charset="0"/>
                <a:cs typeface="TH Sarabun New" panose="020B0500040200020003" pitchFamily="34" charset="-34"/>
              </a:rPr>
              <a:t>ATX)</a:t>
            </a:r>
            <a:endParaRPr lang="th-TH" sz="3200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23576383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3" descr="C:\Users\witsarut\Desktop\btx.jpg">
            <a:extLst>
              <a:ext uri="{FF2B5EF4-FFF2-40B4-BE49-F238E27FC236}">
                <a16:creationId xmlns:a16="http://schemas.microsoft.com/office/drawing/2014/main" id="{B7FEA77A-7616-4F83-8A21-F3C333F6BECB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6800" y="1996808"/>
            <a:ext cx="4367000" cy="286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14" descr="C:\Users\witsarut\Desktop\atx_onboard.jpg">
            <a:extLst>
              <a:ext uri="{FF2B5EF4-FFF2-40B4-BE49-F238E27FC236}">
                <a16:creationId xmlns:a16="http://schemas.microsoft.com/office/drawing/2014/main" id="{CD99437B-E056-468D-9B80-1BBA20A24E2D}"/>
              </a:ext>
            </a:extLst>
          </p:cNvPr>
          <p:cNvPicPr/>
          <p:nvPr/>
        </p:nvPicPr>
        <p:blipFill>
          <a:blip r:embed="rId3" cstate="print"/>
          <a:srcRect t="17125"/>
          <a:stretch>
            <a:fillRect/>
          </a:stretch>
        </p:blipFill>
        <p:spPr bwMode="auto">
          <a:xfrm>
            <a:off x="6348200" y="1996809"/>
            <a:ext cx="4367000" cy="28643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สี่เหลี่ยมผืนผ้า 3">
            <a:extLst>
              <a:ext uri="{FF2B5EF4-FFF2-40B4-BE49-F238E27FC236}">
                <a16:creationId xmlns:a16="http://schemas.microsoft.com/office/drawing/2014/main" id="{93302093-70E0-419D-831E-B56A475C9564}"/>
              </a:ext>
            </a:extLst>
          </p:cNvPr>
          <p:cNvSpPr/>
          <p:nvPr/>
        </p:nvSpPr>
        <p:spPr>
          <a:xfrm>
            <a:off x="2475650" y="5394867"/>
            <a:ext cx="724070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3200" b="1" dirty="0">
                <a:latin typeface="TH Sarabun New" panose="020B0500040200020003" pitchFamily="34" charset="-34"/>
                <a:ea typeface="Times New Roman" panose="02020603050405020304" pitchFamily="18" charset="0"/>
                <a:cs typeface="TH Sarabun New" panose="020B0500040200020003" pitchFamily="34" charset="-34"/>
              </a:rPr>
              <a:t>หัวต่อแหล่งจ่ายไฟแบบเอทีเอ็กซ์ (</a:t>
            </a:r>
            <a:r>
              <a:rPr lang="en-US" sz="3200" b="1" dirty="0">
                <a:latin typeface="TH Sarabun New" panose="020B0500040200020003" pitchFamily="34" charset="-34"/>
                <a:ea typeface="Times New Roman" panose="02020603050405020304" pitchFamily="18" charset="0"/>
                <a:cs typeface="TH Sarabun New" panose="020B0500040200020003" pitchFamily="34" charset="-34"/>
              </a:rPr>
              <a:t>ATX) </a:t>
            </a:r>
            <a:r>
              <a:rPr lang="th-TH" sz="3200" b="1" dirty="0">
                <a:latin typeface="TH Sarabun New" panose="020B0500040200020003" pitchFamily="34" charset="-34"/>
                <a:ea typeface="Times New Roman" panose="02020603050405020304" pitchFamily="18" charset="0"/>
                <a:cs typeface="TH Sarabun New" panose="020B0500040200020003" pitchFamily="34" charset="-34"/>
              </a:rPr>
              <a:t>และจุดต่อบนเมนบอร์ด</a:t>
            </a:r>
            <a:endParaRPr lang="th-TH" sz="3200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71957135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เนื้อหา 2">
            <a:extLst>
              <a:ext uri="{FF2B5EF4-FFF2-40B4-BE49-F238E27FC236}">
                <a16:creationId xmlns:a16="http://schemas.microsoft.com/office/drawing/2014/main" id="{F0A56A1C-6351-4775-A767-28B002055E8B}"/>
              </a:ext>
            </a:extLst>
          </p:cNvPr>
          <p:cNvSpPr txBox="1">
            <a:spLocks/>
          </p:cNvSpPr>
          <p:nvPr/>
        </p:nvSpPr>
        <p:spPr>
          <a:xfrm>
            <a:off x="446314" y="761713"/>
            <a:ext cx="11299372" cy="6197600"/>
          </a:xfrm>
          <a:prstGeom prst="rect">
            <a:avLst/>
          </a:prstGeom>
        </p:spPr>
        <p:txBody>
          <a:bodyPr>
            <a:no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h-TH" sz="36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	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2. 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หัวต่อแบบเอทีเอ็กซ์ 12 โวลต์ (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ATX 12V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) หัวต่อชนิดนี้จะเพิ่มการจ่ายแรงดันไฟฟ้า 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12 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โวลต์ขึ้นมาซึ่งเมนบอร์ดทุกรุ่นในปัจจุบันจำเป็นต้องใช้หัวต่อชนิดนี้เพิ่มขึ้นมาจากหัวต่อเดิม และ แหล่งจ่ายไฟในปัจจุบันก็ทำหัวต่อชนิดนี้ไว้ให้อยู่แล้ว</a:t>
            </a:r>
            <a:endParaRPr lang="en-US" sz="3200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3" name="Picture 15" descr="C:\Users\witsarut\Desktop\atc12vpower.jpg">
            <a:extLst>
              <a:ext uri="{FF2B5EF4-FFF2-40B4-BE49-F238E27FC236}">
                <a16:creationId xmlns:a16="http://schemas.microsoft.com/office/drawing/2014/main" id="{72AA2DAF-BC2A-4E5E-9D3D-1B7A08BA7285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79599" y="2453322"/>
            <a:ext cx="3448262" cy="26266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16" descr="C:\Users\witsarut\Desktop\atx12vconnector.jpg">
            <a:extLst>
              <a:ext uri="{FF2B5EF4-FFF2-40B4-BE49-F238E27FC236}">
                <a16:creationId xmlns:a16="http://schemas.microsoft.com/office/drawing/2014/main" id="{26CD8D01-AC8E-4A44-82F4-24AC2E93C84B}"/>
              </a:ext>
            </a:extLst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9127" y="2453322"/>
            <a:ext cx="1748473" cy="26266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9" descr="C:\Users\witsarut\Desktop\atc12vmb.jpg">
            <a:extLst>
              <a:ext uri="{FF2B5EF4-FFF2-40B4-BE49-F238E27FC236}">
                <a16:creationId xmlns:a16="http://schemas.microsoft.com/office/drawing/2014/main" id="{B5666D2B-C891-4F88-A419-D62F03934461}"/>
              </a:ext>
            </a:extLst>
          </p:cNvPr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989570" y="2453322"/>
            <a:ext cx="2830831" cy="26266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สี่เหลี่ยมผืนผ้า 5">
            <a:extLst>
              <a:ext uri="{FF2B5EF4-FFF2-40B4-BE49-F238E27FC236}">
                <a16:creationId xmlns:a16="http://schemas.microsoft.com/office/drawing/2014/main" id="{2694C386-B8D0-4C28-8AD9-C9791F106EE1}"/>
              </a:ext>
            </a:extLst>
          </p:cNvPr>
          <p:cNvSpPr/>
          <p:nvPr/>
        </p:nvSpPr>
        <p:spPr>
          <a:xfrm>
            <a:off x="2922821" y="5511512"/>
            <a:ext cx="679756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</a:pPr>
            <a:r>
              <a:rPr lang="th-TH" sz="2400" b="1" dirty="0">
                <a:latin typeface="TH Sarabun New" panose="020B0500040200020003" pitchFamily="34" charset="-34"/>
                <a:ea typeface="Times New Roman" panose="02020603050405020304" pitchFamily="18" charset="0"/>
                <a:cs typeface="TH Sarabun New" panose="020B0500040200020003" pitchFamily="34" charset="-34"/>
              </a:rPr>
              <a:t>หัวต่อแหล่งจ่ายไฟแบบเอทีเอ็กซ์ 12 โวลต์ (</a:t>
            </a:r>
            <a:r>
              <a:rPr lang="en-US" sz="2400" b="1" dirty="0">
                <a:latin typeface="TH Sarabun New" panose="020B0500040200020003" pitchFamily="34" charset="-34"/>
                <a:ea typeface="Times New Roman" panose="02020603050405020304" pitchFamily="18" charset="0"/>
                <a:cs typeface="TH Sarabun New" panose="020B0500040200020003" pitchFamily="34" charset="-34"/>
              </a:rPr>
              <a:t>ATX</a:t>
            </a:r>
            <a:r>
              <a:rPr lang="th-TH" sz="2400" b="1" dirty="0">
                <a:latin typeface="TH Sarabun New" panose="020B0500040200020003" pitchFamily="34" charset="-34"/>
                <a:ea typeface="Times New Roman" panose="02020603050405020304" pitchFamily="18" charset="0"/>
                <a:cs typeface="TH Sarabun New" panose="020B0500040200020003" pitchFamily="34" charset="-34"/>
              </a:rPr>
              <a:t> 12 </a:t>
            </a:r>
            <a:r>
              <a:rPr lang="en-US" sz="2400" b="1" dirty="0">
                <a:latin typeface="TH Sarabun New" panose="020B0500040200020003" pitchFamily="34" charset="-34"/>
                <a:ea typeface="Times New Roman" panose="02020603050405020304" pitchFamily="18" charset="0"/>
                <a:cs typeface="TH Sarabun New" panose="020B0500040200020003" pitchFamily="34" charset="-34"/>
              </a:rPr>
              <a:t>V)</a:t>
            </a:r>
            <a:r>
              <a:rPr lang="th-TH" sz="2400" b="1" dirty="0">
                <a:latin typeface="TH Sarabun New" panose="020B0500040200020003" pitchFamily="34" charset="-34"/>
                <a:ea typeface="Times New Roman" panose="02020603050405020304" pitchFamily="18" charset="0"/>
                <a:cs typeface="TH Sarabun New" panose="020B0500040200020003" pitchFamily="34" charset="-34"/>
              </a:rPr>
              <a:t> และจุดต่อบนเมนบอร์ด</a:t>
            </a:r>
            <a:endParaRPr lang="en-US" sz="2400" b="1" dirty="0">
              <a:effectLst/>
              <a:latin typeface="TH Sarabun New" panose="020B0500040200020003" pitchFamily="34" charset="-34"/>
              <a:ea typeface="Times New Roman" panose="02020603050405020304" pitchFamily="18" charset="0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58057339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เนื้อหา 2">
            <a:extLst>
              <a:ext uri="{FF2B5EF4-FFF2-40B4-BE49-F238E27FC236}">
                <a16:creationId xmlns:a16="http://schemas.microsoft.com/office/drawing/2014/main" id="{612867F0-292D-4AB7-91D6-67556A2751F8}"/>
              </a:ext>
            </a:extLst>
          </p:cNvPr>
          <p:cNvSpPr txBox="1">
            <a:spLocks/>
          </p:cNvSpPr>
          <p:nvPr/>
        </p:nvSpPr>
        <p:spPr>
          <a:xfrm>
            <a:off x="457200" y="660400"/>
            <a:ext cx="11277599" cy="6197600"/>
          </a:xfrm>
          <a:prstGeom prst="rect">
            <a:avLst/>
          </a:prstGeom>
        </p:spPr>
        <p:txBody>
          <a:bodyPr>
            <a:no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4.14 </a:t>
            </a:r>
            <a:r>
              <a:rPr lang="th-TH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จุดต่อสวิตช์และไฟแสดงผล</a:t>
            </a:r>
            <a:r>
              <a:rPr lang="en-US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(Front Panel Connector</a:t>
            </a:r>
            <a:r>
              <a:rPr lang="th-TH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)</a:t>
            </a:r>
            <a:endParaRPr lang="en-US" sz="36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indent="0">
              <a:buNone/>
            </a:pP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	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จุดต่อสวิตช์และไฟแสดงผลจะอยู่บนเมนบอร์ด ซึ่งจะมีลักษณะเป็นแท่งยาว ๆ ขึ้นมาจากเมนบอร์ด เป็นจุดต่อที่ใช้เชื่อมต่อเข้ากับสายไฟต่าง ๆ ที่ถูกโยงมาจากปุ่ม</a:t>
            </a:r>
            <a:r>
              <a:rPr lang="th-TH" sz="3200" dirty="0" err="1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สวิตซ์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และไฟแสดงสถานะที่อยู่บริเวณหน้าเครื่องของตัวเครื่อง รวมทั้งลำโพงขนาดเล็กที่ถูกติดตั้งไว้อยู่ภายในตัวเครื่องอีกด้วย</a:t>
            </a:r>
            <a:endParaRPr lang="en-US" sz="3200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3" name="Picture 4" descr="jumpers Front Panel connector">
            <a:extLst>
              <a:ext uri="{FF2B5EF4-FFF2-40B4-BE49-F238E27FC236}">
                <a16:creationId xmlns:a16="http://schemas.microsoft.com/office/drawing/2014/main" id="{7ABD9B68-7B02-439D-ABFB-5A4128250D4E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05857" y="3170132"/>
            <a:ext cx="4301067" cy="30274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20" descr="C:\Users\witsarut\Desktop\FP_Wiring.jpg">
            <a:extLst>
              <a:ext uri="{FF2B5EF4-FFF2-40B4-BE49-F238E27FC236}">
                <a16:creationId xmlns:a16="http://schemas.microsoft.com/office/drawing/2014/main" id="{1764CE86-155E-4BBD-BDB2-513CCC92E837}"/>
              </a:ext>
            </a:extLst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50390" y="3170132"/>
            <a:ext cx="4301067" cy="30274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242232364"/>
      </p:ext>
    </p:extLst>
  </p:cSld>
  <p:clrMapOvr>
    <a:masterClrMapping/>
  </p:clrMapOvr>
</p:sld>
</file>

<file path=ppt/theme/theme1.xml><?xml version="1.0" encoding="utf-8"?>
<a:theme xmlns:a="http://schemas.openxmlformats.org/drawingml/2006/main" name="แบ่งครึ่ง">
  <a:themeElements>
    <a:clrScheme name="แบ่งครึ่ง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1A3260"/>
      </a:accent1>
      <a:accent2>
        <a:srgbClr val="4590B8"/>
      </a:accent2>
      <a:accent3>
        <a:srgbClr val="45CBE8"/>
      </a:accent3>
      <a:accent4>
        <a:srgbClr val="969FA7"/>
      </a:accent4>
      <a:accent5>
        <a:srgbClr val="A2C777"/>
      </a:accent5>
      <a:accent6>
        <a:srgbClr val="42955F"/>
      </a:accent6>
      <a:hlink>
        <a:srgbClr val="828282"/>
      </a:hlink>
      <a:folHlink>
        <a:srgbClr val="A5A5A5"/>
      </a:folHlink>
    </a:clrScheme>
    <a:fontScheme name="แบ่งครึ่ง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แบ่งครึ่ง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66F1C100-1D2B-4BEA-AD01-C4F230B3B96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แบ่งครึ่ง</Template>
  <TotalTime>119</TotalTime>
  <Words>376</Words>
  <Application>Microsoft Office PowerPoint</Application>
  <PresentationFormat>แบบจอกว้าง</PresentationFormat>
  <Paragraphs>82</Paragraphs>
  <Slides>37</Slides>
  <Notes>0</Notes>
  <HiddenSlides>0</HiddenSlides>
  <MMClips>0</MMClips>
  <ScaleCrop>false</ScaleCrop>
  <HeadingPairs>
    <vt:vector size="8" baseType="variant">
      <vt:variant>
        <vt:lpstr>ฟอนต์ที่ถูกใช้</vt:lpstr>
      </vt:variant>
      <vt:variant>
        <vt:i4>7</vt:i4>
      </vt:variant>
      <vt:variant>
        <vt:lpstr>ธีม</vt:lpstr>
      </vt:variant>
      <vt:variant>
        <vt:i4>1</vt:i4>
      </vt:variant>
      <vt:variant>
        <vt:lpstr>เซิร์ฟเวอร์ OLE ฝังตัว</vt:lpstr>
      </vt:variant>
      <vt:variant>
        <vt:i4>1</vt:i4>
      </vt:variant>
      <vt:variant>
        <vt:lpstr>ชื่อเรื่องสไลด์</vt:lpstr>
      </vt:variant>
      <vt:variant>
        <vt:i4>37</vt:i4>
      </vt:variant>
    </vt:vector>
  </HeadingPairs>
  <TitlesOfParts>
    <vt:vector size="46" baseType="lpstr">
      <vt:lpstr>Cordia New</vt:lpstr>
      <vt:lpstr>Franklin Gothic Book</vt:lpstr>
      <vt:lpstr>Gill Sans MT</vt:lpstr>
      <vt:lpstr>TH Sarabun New</vt:lpstr>
      <vt:lpstr>TH SarabunPSK</vt:lpstr>
      <vt:lpstr>Times New Roman</vt:lpstr>
      <vt:lpstr>Wingdings 2</vt:lpstr>
      <vt:lpstr>แบ่งครึ่ง</vt:lpstr>
      <vt:lpstr>Unknown</vt:lpstr>
      <vt:lpstr>หน่วยที่ 4 เมนบอร์ด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เมนบอร์ด</dc:title>
  <dc:creator>USER</dc:creator>
  <cp:lastModifiedBy>k.fluke วัฒนธรรม</cp:lastModifiedBy>
  <cp:revision>17</cp:revision>
  <dcterms:created xsi:type="dcterms:W3CDTF">2018-06-23T15:00:12Z</dcterms:created>
  <dcterms:modified xsi:type="dcterms:W3CDTF">2018-06-27T07:34:40Z</dcterms:modified>
</cp:coreProperties>
</file>