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2" r:id="rId1"/>
  </p:sldMasterIdLst>
  <p:sldIdLst>
    <p:sldId id="256" r:id="rId2"/>
    <p:sldId id="295" r:id="rId3"/>
    <p:sldId id="296" r:id="rId4"/>
    <p:sldId id="297" r:id="rId5"/>
    <p:sldId id="298" r:id="rId6"/>
    <p:sldId id="299" r:id="rId7"/>
    <p:sldId id="300" r:id="rId8"/>
    <p:sldId id="301" r:id="rId9"/>
    <p:sldId id="302" r:id="rId10"/>
    <p:sldId id="303" r:id="rId11"/>
    <p:sldId id="304" r:id="rId12"/>
    <p:sldId id="305" r:id="rId13"/>
    <p:sldId id="307" r:id="rId14"/>
    <p:sldId id="274" r:id="rId15"/>
    <p:sldId id="275" r:id="rId16"/>
    <p:sldId id="276" r:id="rId17"/>
    <p:sldId id="278" r:id="rId18"/>
    <p:sldId id="280" r:id="rId19"/>
    <p:sldId id="282" r:id="rId20"/>
    <p:sldId id="284" r:id="rId21"/>
    <p:sldId id="285" r:id="rId22"/>
    <p:sldId id="286" r:id="rId23"/>
    <p:sldId id="288" r:id="rId24"/>
    <p:sldId id="289" r:id="rId25"/>
    <p:sldId id="291" r:id="rId26"/>
    <p:sldId id="292" r:id="rId27"/>
    <p:sldId id="293" r:id="rId28"/>
    <p:sldId id="294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03" autoAdjust="0"/>
    <p:restoredTop sz="94660"/>
  </p:normalViewPr>
  <p:slideViewPr>
    <p:cSldViewPr snapToGrid="0">
      <p:cViewPr varScale="1">
        <p:scale>
          <a:sx n="87" d="100"/>
          <a:sy n="87" d="100"/>
        </p:scale>
        <p:origin x="34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805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2155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578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052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07926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487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3544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5570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7860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6470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7DE6118-2437-4B30-8E3C-4D2BE6020583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1688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49687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7.w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1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7BB38F7A-31F3-40BB-96A9-BEA1825FFA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4654" y="937949"/>
            <a:ext cx="11246700" cy="2098226"/>
          </a:xfrm>
        </p:spPr>
        <p:txBody>
          <a:bodyPr>
            <a:normAutofit/>
          </a:bodyPr>
          <a:lstStyle/>
          <a:p>
            <a:r>
              <a:rPr lang="th-TH" sz="5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หน่วยที่ 2 องค์ประกอบของระบบคอมพิวเตอร์</a:t>
            </a:r>
            <a:endParaRPr lang="th-TH" sz="54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596060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D07891B1-1ED9-4BDF-9310-D7A9274B2F29}"/>
              </a:ext>
            </a:extLst>
          </p:cNvPr>
          <p:cNvSpPr txBox="1">
            <a:spLocks/>
          </p:cNvSpPr>
          <p:nvPr/>
        </p:nvSpPr>
        <p:spPr>
          <a:xfrm>
            <a:off x="457200" y="891607"/>
            <a:ext cx="10058400" cy="5503333"/>
          </a:xfrm>
          <a:prstGeom prst="rect">
            <a:avLst/>
          </a:prstGeom>
        </p:spPr>
        <p:txBody>
          <a:bodyPr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th-TH" sz="3600">
                <a:latin typeface="TH Sarabun New" panose="020B0500040200020003" pitchFamily="34" charset="-34"/>
                <a:cs typeface="TH Sarabun New" panose="020B0500040200020003" pitchFamily="34" charset="-34"/>
              </a:rPr>
              <a:t>ระบบคอมพิวเตอร์ควรจะประกอบด้วยองค์ประกอบ </a:t>
            </a:r>
            <a:r>
              <a:rPr lang="en-US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5</a:t>
            </a: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ด้าน ที่ต้องทำงานประสานกัน คือ</a:t>
            </a:r>
            <a:endParaRPr lang="en-US" sz="3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Font typeface="Wingdings 2" panose="05020102010507070707" pitchFamily="18" charset="2"/>
              <a:buNone/>
            </a:pPr>
            <a:r>
              <a:rPr lang="en-US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1. </a:t>
            </a: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ฮาร์ดแวร์ (</a:t>
            </a:r>
            <a:r>
              <a:rPr lang="en-US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Hardware)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en-US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2. </a:t>
            </a: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ซอฟต์แวร์ (</a:t>
            </a:r>
            <a:r>
              <a:rPr lang="en-US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Software)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en-US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3. </a:t>
            </a: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บุคลากร (</a:t>
            </a:r>
            <a:r>
              <a:rPr lang="en-US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Peopleware)</a:t>
            </a: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en-US" sz="3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Font typeface="Wingdings 2" panose="05020102010507070707" pitchFamily="18" charset="2"/>
              <a:buNone/>
            </a:pPr>
            <a:r>
              <a:rPr lang="en-US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4. </a:t>
            </a: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ข้อมูล (</a:t>
            </a:r>
            <a:r>
              <a:rPr lang="en-US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Data)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en-US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5. </a:t>
            </a: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กระบวนการทำงาน (</a:t>
            </a:r>
            <a:r>
              <a:rPr lang="en-US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Procedure)</a:t>
            </a:r>
          </a:p>
          <a:p>
            <a:pPr marL="0" indent="0">
              <a:buFont typeface="Wingdings 2" panose="05020102010507070707" pitchFamily="18" charset="2"/>
              <a:buNone/>
            </a:pPr>
            <a:endParaRPr lang="th-TH" sz="3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3312168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D927BDDA-BDFA-42A2-A956-8BC1DED1AE72}"/>
              </a:ext>
            </a:extLst>
          </p:cNvPr>
          <p:cNvSpPr txBox="1">
            <a:spLocks/>
          </p:cNvSpPr>
          <p:nvPr/>
        </p:nvSpPr>
        <p:spPr>
          <a:xfrm>
            <a:off x="448408" y="592667"/>
            <a:ext cx="11280530" cy="5503333"/>
          </a:xfrm>
          <a:prstGeom prst="rect">
            <a:avLst/>
          </a:prstGeom>
        </p:spPr>
        <p:txBody>
          <a:bodyPr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1. ฮาร์ดแวร์ (</a:t>
            </a:r>
            <a: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Hardware)</a:t>
            </a:r>
            <a:endParaRPr lang="th-TH" sz="3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Font typeface="Wingdings 2" panose="05020102010507070707" pitchFamily="18" charset="2"/>
              <a:buNone/>
            </a:pP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เป็นองค์ประกอบของตัวเครื่องที่สามารถจับต้องได้ ได้แก่ วงจรไฟฟ้า ตัวเครื่อง จอภาพ เครื่องพิมพ์ คีย์บอร์ด เป็นต้น ซึ่งสามารถแบ่งส่วนพื้นฐานของฮาร์ดแวร์เป็น 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4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หน่วยสำคัญ ซึ่งมีรายละเอียดดังนี้</a:t>
            </a:r>
          </a:p>
        </p:txBody>
      </p:sp>
      <p:graphicFrame>
        <p:nvGraphicFramePr>
          <p:cNvPr id="3" name="วัตถุ 2">
            <a:extLst>
              <a:ext uri="{FF2B5EF4-FFF2-40B4-BE49-F238E27FC236}">
                <a16:creationId xmlns:a16="http://schemas.microsoft.com/office/drawing/2014/main" id="{7D399BB8-6E33-40BB-B2C6-5ABABEF6D55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497596"/>
              </p:ext>
            </p:extLst>
          </p:nvPr>
        </p:nvGraphicFramePr>
        <p:xfrm>
          <a:off x="3825156" y="2740120"/>
          <a:ext cx="4527033" cy="28903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" r:id="rId3" imgW="5392800" imgH="3740040" progId="">
                  <p:embed/>
                </p:oleObj>
              </mc:Choice>
              <mc:Fallback>
                <p:oleObj r:id="rId3" imgW="5392800" imgH="3740040" progId="">
                  <p:embed/>
                  <p:pic>
                    <p:nvPicPr>
                      <p:cNvPr id="4" name="วัตถุ 3">
                        <a:extLst>
                          <a:ext uri="{FF2B5EF4-FFF2-40B4-BE49-F238E27FC236}">
                            <a16:creationId xmlns:a16="http://schemas.microsoft.com/office/drawing/2014/main" id="{FF9AAC64-13B0-468C-A8C1-D10A676609C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25156" y="2740120"/>
                        <a:ext cx="4527033" cy="289036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61E53C33-1FC9-4EE7-B056-238083B68393}"/>
              </a:ext>
            </a:extLst>
          </p:cNvPr>
          <p:cNvSpPr/>
          <p:nvPr/>
        </p:nvSpPr>
        <p:spPr>
          <a:xfrm>
            <a:off x="4812521" y="5837467"/>
            <a:ext cx="2552301" cy="5170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  <a:tabLst>
                <a:tab pos="628650" algn="l"/>
                <a:tab pos="1257300" algn="l"/>
                <a:tab pos="1885950" algn="l"/>
                <a:tab pos="2514600" algn="l"/>
              </a:tabLst>
            </a:pPr>
            <a:r>
              <a:rPr lang="th-TH" sz="24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องค์ประกอบของคอมพิวเตอร์</a:t>
            </a:r>
            <a:endParaRPr lang="en-US" sz="2400" dirty="0"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8566457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3B5F78FB-B7F9-4402-AF2E-14011AA53358}"/>
              </a:ext>
            </a:extLst>
          </p:cNvPr>
          <p:cNvSpPr txBox="1">
            <a:spLocks/>
          </p:cNvSpPr>
          <p:nvPr/>
        </p:nvSpPr>
        <p:spPr>
          <a:xfrm>
            <a:off x="357448" y="677333"/>
            <a:ext cx="11346872" cy="5503333"/>
          </a:xfrm>
          <a:prstGeom prst="rect">
            <a:avLst/>
          </a:prstGeom>
        </p:spPr>
        <p:txBody>
          <a:bodyPr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1.1 หน่วยรับข้อมูลหรืออินพุต (</a:t>
            </a:r>
            <a: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Input Unit)</a:t>
            </a:r>
            <a:r>
              <a:rPr lang="en-US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th-TH" sz="3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Font typeface="Wingdings 2" panose="05020102010507070707" pitchFamily="18" charset="2"/>
              <a:buNone/>
            </a:pP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ทำหน้าที่รับข้อมูลและโปรแกรมสู่เครื่อง ได้แก่ คีย์บอร์ด เมาส์ เครื่องสแกน เครื่องรูดบัตร 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Digitizer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เป็นต้น</a:t>
            </a:r>
          </a:p>
        </p:txBody>
      </p:sp>
      <p:pic>
        <p:nvPicPr>
          <p:cNvPr id="3" name="irc_mi" descr="https://papitchayablog.files.wordpress.com/2014/08/10.jpg">
            <a:extLst>
              <a:ext uri="{FF2B5EF4-FFF2-40B4-BE49-F238E27FC236}">
                <a16:creationId xmlns:a16="http://schemas.microsoft.com/office/drawing/2014/main" id="{59F482F0-4996-4312-B310-0664D94C2B80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0324" y="2789072"/>
            <a:ext cx="4891347" cy="3025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31F05564-9316-461A-8530-7DF5FEEE0173}"/>
              </a:ext>
            </a:extLst>
          </p:cNvPr>
          <p:cNvSpPr/>
          <p:nvPr/>
        </p:nvSpPr>
        <p:spPr>
          <a:xfrm>
            <a:off x="4865532" y="5922133"/>
            <a:ext cx="2460930" cy="5170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  <a:tabLst>
                <a:tab pos="628650" algn="l"/>
                <a:tab pos="1257300" algn="l"/>
                <a:tab pos="1885950" algn="l"/>
                <a:tab pos="2514600" algn="l"/>
              </a:tabLst>
            </a:pPr>
            <a:r>
              <a:rPr lang="th-TH" sz="24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อุปกรณ์ที่ทำหน้าที่รับข้อมูล</a:t>
            </a:r>
            <a:endParaRPr lang="en-US" sz="2400" dirty="0"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9920343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86906E58-30A8-4E45-8328-D88255BE6BFF}"/>
              </a:ext>
            </a:extLst>
          </p:cNvPr>
          <p:cNvSpPr txBox="1">
            <a:spLocks/>
          </p:cNvSpPr>
          <p:nvPr/>
        </p:nvSpPr>
        <p:spPr>
          <a:xfrm>
            <a:off x="414251" y="704036"/>
            <a:ext cx="11363498" cy="5503333"/>
          </a:xfrm>
          <a:prstGeom prst="rect">
            <a:avLst/>
          </a:prstGeom>
        </p:spPr>
        <p:txBody>
          <a:bodyPr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1.2 หน่วยประมวลผลกลาง (</a:t>
            </a:r>
            <a: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CPU : Central Processing Unit)</a:t>
            </a:r>
            <a:r>
              <a:rPr lang="en-US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th-TH" sz="3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Font typeface="Wingdings 2" panose="05020102010507070707" pitchFamily="18" charset="2"/>
              <a:buNone/>
            </a:pP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ทำหน้าที่ในการทำงานตามคำสั่งที่ปรากฏอยู่ในโปรแกรม หน่วยนี้จะประกอบด้วยหน่วยย่อย 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3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หน่วย คือ หน่วยคำนวณทางคณิตศาสตร์ และตรรกะ (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ALU : Arithmetic and Logic Unit) ,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หน่วยควบคุม (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Control Unit)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และรีจิสเตอร์ (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Register) </a:t>
            </a:r>
            <a:r>
              <a:rPr lang="th-TH" sz="32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ไมโครโปรเซสเซอร์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(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Micro Processor)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หรือ 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Chip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เช่น ของบริษัท 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Intel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คือ 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Pentium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หรือ 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Celeron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ส่วนของบริษัท 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AMD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คือ 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K6 , K7(</a:t>
            </a:r>
            <a:r>
              <a:rPr lang="en-US" sz="32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Althlon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เป็นต้น</a:t>
            </a:r>
            <a:endParaRPr lang="en-US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3" name="Picture 11" descr="https://fi.lnwfile.com/_/fi/_raw/tg/uh/le.png">
            <a:extLst>
              <a:ext uri="{FF2B5EF4-FFF2-40B4-BE49-F238E27FC236}">
                <a16:creationId xmlns:a16="http://schemas.microsoft.com/office/drawing/2014/main" id="{50694BA0-BA94-4ED4-ACCE-48BC4D18405B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61267" y="4189633"/>
            <a:ext cx="3069465" cy="2017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287753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EDAC3A85-6B92-4C9E-BE80-D94315DCA316}"/>
              </a:ext>
            </a:extLst>
          </p:cNvPr>
          <p:cNvSpPr txBox="1">
            <a:spLocks/>
          </p:cNvSpPr>
          <p:nvPr/>
        </p:nvSpPr>
        <p:spPr>
          <a:xfrm>
            <a:off x="466968" y="677333"/>
            <a:ext cx="11244386" cy="5503333"/>
          </a:xfrm>
          <a:prstGeom prst="rect">
            <a:avLst/>
          </a:prstGeom>
        </p:spPr>
        <p:txBody>
          <a:bodyPr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1.3 หน่วยความจำ (</a:t>
            </a:r>
            <a: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Memory Unit)</a:t>
            </a:r>
            <a:r>
              <a:rPr lang="en-US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th-TH" sz="3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Font typeface="Wingdings 2" panose="05020102010507070707" pitchFamily="18" charset="2"/>
              <a:buNone/>
            </a:pP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เป็นอุปกรณ์ที่ใช้ในการจดจำข้อมูล และโปรแกรมต่าง ๆ ที่อยู่ระหว่างการประมวลผลของคอมพิวเตอร์ บางครั้งอาจเรียกว่า หน่วยเก็บข้อมูลหลัก (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Primary storage)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สามารถแบ่งออกได้เป็น 2 ประเภท คือ 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1.3.1) หน่วยความจำหลักแบบอ่านได้อย่างเดียว (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Read Only Memory - ROM)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en-US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Font typeface="Wingdings 2" panose="05020102010507070707" pitchFamily="18" charset="2"/>
              <a:buNone/>
            </a:pP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1.3.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2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 หน่วยความจำหลักแบบแก้ไขได้ (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Random Access Memory - RAM)</a:t>
            </a:r>
          </a:p>
        </p:txBody>
      </p:sp>
    </p:spTree>
    <p:extLst>
      <p:ext uri="{BB962C8B-B14F-4D97-AF65-F5344CB8AC3E}">
        <p14:creationId xmlns:p14="http://schemas.microsoft.com/office/powerpoint/2010/main" val="1461185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038CF5DA-77B6-497A-86A5-676F25907AD4}"/>
              </a:ext>
            </a:extLst>
          </p:cNvPr>
          <p:cNvSpPr txBox="1">
            <a:spLocks/>
          </p:cNvSpPr>
          <p:nvPr/>
        </p:nvSpPr>
        <p:spPr>
          <a:xfrm>
            <a:off x="475761" y="677333"/>
            <a:ext cx="11261970" cy="5503333"/>
          </a:xfrm>
          <a:prstGeom prst="rect">
            <a:avLst/>
          </a:prstGeom>
        </p:spPr>
        <p:txBody>
          <a:bodyPr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1.3.1 หน่วยความจำหลักแบบอ่านได้อย่างเดียว (</a:t>
            </a:r>
            <a: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Read Only Memory - ROM) </a:t>
            </a:r>
            <a:endParaRPr lang="th-TH" sz="36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Font typeface="Wingdings 2" panose="05020102010507070707" pitchFamily="18" charset="2"/>
              <a:buNone/>
            </a:pP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เป็นหน่วยความจำแบบสารกึ่งตัวนำชั่วคราวชนิดอ่านได้อย่างเดียว ใช้เป็นสื่อบันทึกในคอมพิวเตอร์ เพราะไม่สามารถบันทึกซ้ำได้ เป็นความจำที่ซอฟต์แวร์หรือข้อมูลอยู่แล้ว และพร้อมที่จะนำมาต่อกับ</a:t>
            </a:r>
            <a:r>
              <a:rPr lang="th-TH" sz="32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ไมโครโปรเซสเซอร์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ได้โดยตรงหน่วยความจำประเภทนี้แม้ไม่มีไฟเลี้ยงต่ออยู่ ข้อมูลก็จะไม่หายไปจากหน่วยความจำ (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nonvolatile)</a:t>
            </a:r>
          </a:p>
        </p:txBody>
      </p:sp>
      <p:pic>
        <p:nvPicPr>
          <p:cNvPr id="3" name="irc_mi" descr="http://122.155.162.144/nsm2009/it/images/stories/IT_glossary/03_Computer/bios_2.jpg">
            <a:extLst>
              <a:ext uri="{FF2B5EF4-FFF2-40B4-BE49-F238E27FC236}">
                <a16:creationId xmlns:a16="http://schemas.microsoft.com/office/drawing/2014/main" id="{5A46BEB6-4942-456B-9398-7B65A4B6F129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37917" y="3852286"/>
            <a:ext cx="2516166" cy="2106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758084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C95CBC02-ACBA-4DC0-ACD5-754195E5FF58}"/>
              </a:ext>
            </a:extLst>
          </p:cNvPr>
          <p:cNvSpPr txBox="1">
            <a:spLocks/>
          </p:cNvSpPr>
          <p:nvPr/>
        </p:nvSpPr>
        <p:spPr>
          <a:xfrm>
            <a:off x="465992" y="677333"/>
            <a:ext cx="11245362" cy="5503333"/>
          </a:xfrm>
          <a:prstGeom prst="rect">
            <a:avLst/>
          </a:prstGeom>
        </p:spPr>
        <p:txBody>
          <a:bodyPr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1.3.2</a:t>
            </a: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 หน่วยความจำหลักแบบแก้ไขได้ (</a:t>
            </a:r>
            <a: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Random Access Memory - RAM)</a:t>
            </a:r>
            <a:endParaRPr lang="th-TH" sz="36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Font typeface="Wingdings 2" panose="05020102010507070707" pitchFamily="18" charset="2"/>
              <a:buNone/>
            </a:pP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เป็นหน่วยความจำหลัก หน่วยความจำชนิดนี้ อนุญาตให้เขียนและอ่านข้อมูลได้ในตำแหน่งต่าง ๆ อย่างอิสระ และรวดเร็วพอสมควร ข้อมูลในแรม อาจเป็นโปรแกรมที่กำลังทำงาน หรือข้อมูลที่ใช้ในการประมวลผล ของโปรแกรมที่กำลังทำงานอยู่ ข้อมูลในแรมจะหายไปทันที เมื่อระบบคอมพิวเตอร์ถูกปิดลง เนื่องจากหน่วยความจำชนิดนี้ จะเก็บข้อมูลได้เฉพาะเวลาที่มีกระแสไฟฟ้าหล่อเลี้ยงเท่านั้น</a:t>
            </a:r>
            <a:endParaRPr lang="en-US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3" name="irc_mi" descr="http://www.businesssoft.com/blog/wp-content/uploads/2014/02/ram.jpg">
            <a:extLst>
              <a:ext uri="{FF2B5EF4-FFF2-40B4-BE49-F238E27FC236}">
                <a16:creationId xmlns:a16="http://schemas.microsoft.com/office/drawing/2014/main" id="{EED06C1F-0A07-4989-9D20-F509352A2D73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67648" y="3959050"/>
            <a:ext cx="4514501" cy="2302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549417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56514A60-E599-4AB0-9E29-1A7C38230B44}"/>
              </a:ext>
            </a:extLst>
          </p:cNvPr>
          <p:cNvSpPr txBox="1">
            <a:spLocks/>
          </p:cNvSpPr>
          <p:nvPr/>
        </p:nvSpPr>
        <p:spPr>
          <a:xfrm>
            <a:off x="466318" y="757805"/>
            <a:ext cx="11245035" cy="5503333"/>
          </a:xfrm>
          <a:prstGeom prst="rect">
            <a:avLst/>
          </a:prstGeom>
        </p:spPr>
        <p:txBody>
          <a:bodyPr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1.4 หน่วยแสดงผลข้อมูล (</a:t>
            </a:r>
            <a: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Output Unit)</a:t>
            </a:r>
            <a:r>
              <a:rPr lang="en-US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th-TH" sz="3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Font typeface="Wingdings 2" panose="05020102010507070707" pitchFamily="18" charset="2"/>
              <a:buNone/>
            </a:pP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ทำหน้าที่ในการแสดงผลลัพธ์ที่ได้จากการประมวลผล ได้แก่ จอภาพ และเครื่องพิมพ์ เป็นต้น และจะเชื่อมต่อกันด้วย 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Bus</a:t>
            </a:r>
          </a:p>
        </p:txBody>
      </p:sp>
      <p:pic>
        <p:nvPicPr>
          <p:cNvPr id="3" name="Picture 16" descr="https://papitchayablog.files.wordpress.com/2014/08/outputdevice.jpg">
            <a:extLst>
              <a:ext uri="{FF2B5EF4-FFF2-40B4-BE49-F238E27FC236}">
                <a16:creationId xmlns:a16="http://schemas.microsoft.com/office/drawing/2014/main" id="{D16BDC25-B3A2-455E-9734-264B90E7DC3B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07688" y="2904638"/>
            <a:ext cx="4976624" cy="3195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034803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วัตถุ 1">
            <a:extLst>
              <a:ext uri="{FF2B5EF4-FFF2-40B4-BE49-F238E27FC236}">
                <a16:creationId xmlns:a16="http://schemas.microsoft.com/office/drawing/2014/main" id="{7A8FA820-3FBD-4872-B5EC-632A41E8592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9883706"/>
              </p:ext>
            </p:extLst>
          </p:nvPr>
        </p:nvGraphicFramePr>
        <p:xfrm>
          <a:off x="2097406" y="1890345"/>
          <a:ext cx="7997187" cy="40073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1" r:id="rId3" imgW="6531840" imgH="3274200" progId="">
                  <p:embed/>
                </p:oleObj>
              </mc:Choice>
              <mc:Fallback>
                <p:oleObj r:id="rId3" imgW="6531840" imgH="3274200" progId="">
                  <p:embed/>
                  <p:pic>
                    <p:nvPicPr>
                      <p:cNvPr id="4" name="วัตถุ 3">
                        <a:extLst>
                          <a:ext uri="{FF2B5EF4-FFF2-40B4-BE49-F238E27FC236}">
                            <a16:creationId xmlns:a16="http://schemas.microsoft.com/office/drawing/2014/main" id="{D23CC49C-84A4-4B71-B129-D26B514E381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97406" y="1890345"/>
                        <a:ext cx="7997187" cy="40073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สี่เหลี่ยมผืนผ้า 2">
            <a:extLst>
              <a:ext uri="{FF2B5EF4-FFF2-40B4-BE49-F238E27FC236}">
                <a16:creationId xmlns:a16="http://schemas.microsoft.com/office/drawing/2014/main" id="{DE0449DF-F359-4066-A915-495501EB8610}"/>
              </a:ext>
            </a:extLst>
          </p:cNvPr>
          <p:cNvSpPr/>
          <p:nvPr/>
        </p:nvSpPr>
        <p:spPr>
          <a:xfrm>
            <a:off x="2915921" y="599831"/>
            <a:ext cx="6623929" cy="7294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  <a:tabLst>
                <a:tab pos="628650" algn="l"/>
                <a:tab pos="1257300" algn="l"/>
                <a:tab pos="1885950" algn="l"/>
                <a:tab pos="2514600" algn="l"/>
              </a:tabLst>
            </a:pPr>
            <a:r>
              <a:rPr lang="th-TH" sz="36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การเชื่อมต่อของอุปกรณ์คอมพิวเตอร์ผ่านบัส (</a:t>
            </a:r>
            <a:r>
              <a:rPr lang="en-US" sz="36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BUS)</a:t>
            </a:r>
          </a:p>
        </p:txBody>
      </p:sp>
    </p:spTree>
    <p:extLst>
      <p:ext uri="{BB962C8B-B14F-4D97-AF65-F5344CB8AC3E}">
        <p14:creationId xmlns:p14="http://schemas.microsoft.com/office/powerpoint/2010/main" val="35252504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20C6E220-B768-4BAC-AD08-09700150ADB8}"/>
              </a:ext>
            </a:extLst>
          </p:cNvPr>
          <p:cNvSpPr txBox="1">
            <a:spLocks/>
          </p:cNvSpPr>
          <p:nvPr/>
        </p:nvSpPr>
        <p:spPr>
          <a:xfrm>
            <a:off x="483577" y="677333"/>
            <a:ext cx="11254153" cy="5503333"/>
          </a:xfrm>
          <a:prstGeom prst="rect">
            <a:avLst/>
          </a:prstGeom>
        </p:spPr>
        <p:txBody>
          <a:bodyPr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2. ซอฟต์แวร์ (</a:t>
            </a:r>
            <a: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Software)</a:t>
            </a:r>
            <a:r>
              <a:rPr lang="en-US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 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หมายถึง โปรแกรม หรือชุดของคำสั่งที่ถูกเขียนขึ้น เพื่อให้คอมพิวเตอร์ทำงาน ถ้าไม่มีซอฟต์แวร์ เครื่องคอมพิวเตอร์ก็จะไม่สามารถทำงานได้เลย</a:t>
            </a:r>
            <a:endParaRPr lang="en-US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Font typeface="Wingdings 2" panose="05020102010507070707" pitchFamily="18" charset="2"/>
              <a:buNone/>
            </a:pP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ประเภทของซอฟต์แวร์สามารถแบ่งได้เป็น 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3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กลุ่มใหญ่ ๆ คือ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	2.1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.1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ซอฟต์แวร์ระบบ (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System Software) 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2.2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.2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ซอฟต์แวร์สำเร็จรูป (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Package)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2.3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.3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ซอฟต์แวร์ประยุกต์ (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Application Software)  </a:t>
            </a:r>
          </a:p>
        </p:txBody>
      </p:sp>
    </p:spTree>
    <p:extLst>
      <p:ext uri="{BB962C8B-B14F-4D97-AF65-F5344CB8AC3E}">
        <p14:creationId xmlns:p14="http://schemas.microsoft.com/office/powerpoint/2010/main" val="3305545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F37601F8-E09F-47C4-B0B2-AC47C0062813}"/>
              </a:ext>
            </a:extLst>
          </p:cNvPr>
          <p:cNvSpPr txBox="1">
            <a:spLocks/>
          </p:cNvSpPr>
          <p:nvPr/>
        </p:nvSpPr>
        <p:spPr>
          <a:xfrm>
            <a:off x="451338" y="777306"/>
            <a:ext cx="11268807" cy="5503333"/>
          </a:xfrm>
          <a:prstGeom prst="rect">
            <a:avLst/>
          </a:prstGeom>
        </p:spPr>
        <p:txBody>
          <a:bodyPr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2.1</a:t>
            </a:r>
            <a: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.1</a:t>
            </a: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ซอฟต์แวร์ระบบ (</a:t>
            </a:r>
            <a: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System Software)</a:t>
            </a:r>
            <a:r>
              <a:rPr lang="en-US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th-TH" sz="3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Font typeface="Wingdings 2" panose="05020102010507070707" pitchFamily="18" charset="2"/>
              <a:buNone/>
            </a:pP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หมายถึง ชุดคำสั่งที่เขียนไว้เป็นคำสั่งสำเร็จรูป เพื่อควบคุมการทำงานของฮาร์ดแวร์ทุกอย่าง และคอยอำนวยความสะดวกให้กับผู้ใช้ ซึ่งสามารถแบ่งเป็นส่วนย่อยได้ดังนี้</a:t>
            </a:r>
            <a:endParaRPr lang="en-US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Font typeface="Wingdings 2" panose="05020102010507070707" pitchFamily="18" charset="2"/>
              <a:buNone/>
            </a:pPr>
            <a:r>
              <a:rPr lang="en-US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1) โปรแกรมระบบปฏิบัติการ (</a:t>
            </a:r>
            <a:r>
              <a:rPr lang="en-US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OS : Operating System) </a:t>
            </a:r>
            <a:endParaRPr lang="th-TH" sz="32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Font typeface="Wingdings 2" panose="05020102010507070707" pitchFamily="18" charset="2"/>
              <a:buNone/>
            </a:pPr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เป็นโปรแกรมควบคุมการทำงานของคอมพิวเตอร์ทั้งระบบ ปัจจุบันระบบปฏิบัติการที่ใช้ในเครื่องพีซี คือ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DOS (Disk Operating System) ,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ระบบ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Window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รุ่น 3.11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,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95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,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98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, ME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หรือในเครื่องคอมพิวเตอร์ที่เป็นเน็ตเวิร์ค เช่น 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Window NT , Window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2000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, Window XP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และ 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UNIX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เป็นต้น</a:t>
            </a:r>
            <a:endParaRPr lang="en-US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Font typeface="Wingdings 2" panose="05020102010507070707" pitchFamily="18" charset="2"/>
              <a:buNone/>
            </a:pPr>
            <a:endParaRPr lang="en-US" sz="3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6834602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rc_mi" descr="http://pcsystemsupport.net/wp-content/uploads/2013/12/OperatingSystems.jpg">
            <a:extLst>
              <a:ext uri="{FF2B5EF4-FFF2-40B4-BE49-F238E27FC236}">
                <a16:creationId xmlns:a16="http://schemas.microsoft.com/office/drawing/2014/main" id="{7D93C13A-DA6B-4FDB-9C02-08852640CCE7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0015" y="1665004"/>
            <a:ext cx="5631970" cy="4776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สี่เหลี่ยมผืนผ้า 2">
            <a:extLst>
              <a:ext uri="{FF2B5EF4-FFF2-40B4-BE49-F238E27FC236}">
                <a16:creationId xmlns:a16="http://schemas.microsoft.com/office/drawing/2014/main" id="{B8876989-3572-4DA6-A007-805494C681D5}"/>
              </a:ext>
            </a:extLst>
          </p:cNvPr>
          <p:cNvSpPr/>
          <p:nvPr/>
        </p:nvSpPr>
        <p:spPr>
          <a:xfrm>
            <a:off x="3209267" y="601136"/>
            <a:ext cx="5456943" cy="7294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tabLst>
                <a:tab pos="628650" algn="l"/>
                <a:tab pos="1257300" algn="l"/>
                <a:tab pos="1885950" algn="l"/>
                <a:tab pos="2514600" algn="l"/>
              </a:tabLst>
            </a:pPr>
            <a:r>
              <a:rPr lang="th-TH" sz="36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สัญลักษณ์โปรแกรมระบบปฏิบัติการต่าง ๆ</a:t>
            </a:r>
            <a:endParaRPr lang="en-US" sz="3600" b="1" dirty="0"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2265030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FA7FD40B-557F-4D1F-830C-5AD28AEDDED5}"/>
              </a:ext>
            </a:extLst>
          </p:cNvPr>
          <p:cNvSpPr txBox="1">
            <a:spLocks/>
          </p:cNvSpPr>
          <p:nvPr/>
        </p:nvSpPr>
        <p:spPr>
          <a:xfrm>
            <a:off x="465992" y="592667"/>
            <a:ext cx="11245362" cy="5503333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2) โปรแกรมแปลภาษาคอมพิวเตอร์ (</a:t>
            </a:r>
            <a: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Translator Program)</a:t>
            </a:r>
          </a:p>
          <a:p>
            <a:pPr marL="0" indent="0">
              <a:buNone/>
            </a:pPr>
            <a: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เป็นโปรแกรมแปลคำสั่งที่เขียนในภาษาระดับสูง เช่น 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Pascal, C, Visual Basic, Visual C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เป็นต้น ซึ่งโปรแกรมจะแปลให้เป็นภาษาเครื่อง ลักษณะเช่นนี้เป็นตัวแปลภาษาที่แปลโปรแกรมทีละโปรแกรม ซึ่งเรียกว่า 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Compiler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แต่ในลักษณะดั้งเดิมที่แปลโปรแกรมทีละบรรทัด เช่น ภาษา 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Basic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จะเรียกว่า 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Interpreter</a:t>
            </a:r>
          </a:p>
          <a:p>
            <a:pPr marL="0" indent="0">
              <a:buNone/>
            </a:pPr>
            <a:endParaRPr lang="en-US" sz="3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7993372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rc_mi" descr="http://static.howstuffworks.com/gif/c-compile.gif">
            <a:extLst>
              <a:ext uri="{FF2B5EF4-FFF2-40B4-BE49-F238E27FC236}">
                <a16:creationId xmlns:a16="http://schemas.microsoft.com/office/drawing/2014/main" id="{37BA2E00-7867-47E2-92B5-4926A7D6187F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35997" y="1478051"/>
            <a:ext cx="5120005" cy="481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สี่เหลี่ยมผืนผ้า 2">
            <a:extLst>
              <a:ext uri="{FF2B5EF4-FFF2-40B4-BE49-F238E27FC236}">
                <a16:creationId xmlns:a16="http://schemas.microsoft.com/office/drawing/2014/main" id="{2577350B-FF78-47FA-B26F-B2CF093EB82E}"/>
              </a:ext>
            </a:extLst>
          </p:cNvPr>
          <p:cNvSpPr/>
          <p:nvPr/>
        </p:nvSpPr>
        <p:spPr>
          <a:xfrm>
            <a:off x="3790721" y="560299"/>
            <a:ext cx="4610558" cy="7294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  <a:tabLst>
                <a:tab pos="628650" algn="l"/>
                <a:tab pos="1257300" algn="l"/>
                <a:tab pos="1885950" algn="l"/>
                <a:tab pos="2514600" algn="l"/>
              </a:tabLst>
            </a:pPr>
            <a:r>
              <a:rPr lang="th-TH" sz="36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กระบวนการแปลภาษาคอมพิวเตอร์</a:t>
            </a:r>
            <a:endParaRPr lang="en-US" sz="3600" b="1" dirty="0"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0071968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3DC156A6-6702-407C-A56D-2D60DDB58B8D}"/>
              </a:ext>
            </a:extLst>
          </p:cNvPr>
          <p:cNvSpPr txBox="1">
            <a:spLocks/>
          </p:cNvSpPr>
          <p:nvPr/>
        </p:nvSpPr>
        <p:spPr>
          <a:xfrm>
            <a:off x="457200" y="677333"/>
            <a:ext cx="11262946" cy="5503333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3) โปรแกรมอรรถประโยชน์ (</a:t>
            </a:r>
            <a: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Utility Program)</a:t>
            </a:r>
            <a:r>
              <a:rPr lang="en-US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th-TH" sz="3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โปรแกรมที่ทำหน้าที่อำนวยความสะดวกให้แก่ผู้ใช้ในการติดต่อกับคอมพิวเตอร์โดยจะช่วยลดขั้นตอนในการเขียนโปรแกรมที่ยุ่งยาก เช่น การตรวจค้นหาแฟ้มข้อมูลที่ลบไปแล้ว ตัวอย่างเช่น 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Software Tools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และ 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Norton’s Utilities</a:t>
            </a: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EA7DBD0-818B-4869-9C01-F02C7D490A50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7664" y="3156437"/>
            <a:ext cx="4022018" cy="3150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139545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08CF77CB-3444-494C-813A-37E8C0D536DB}"/>
              </a:ext>
            </a:extLst>
          </p:cNvPr>
          <p:cNvSpPr txBox="1">
            <a:spLocks/>
          </p:cNvSpPr>
          <p:nvPr/>
        </p:nvSpPr>
        <p:spPr>
          <a:xfrm>
            <a:off x="439614" y="677333"/>
            <a:ext cx="11262947" cy="5503333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2.2</a:t>
            </a:r>
            <a: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.1</a:t>
            </a: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ซอฟต์แวร์สำเร็จรูป (</a:t>
            </a:r>
            <a: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Package)</a:t>
            </a:r>
            <a:r>
              <a:rPr lang="en-US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th-TH" sz="3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เป็นซอฟต์แวร์หรือโปรแกรมประยุกต์ที่มีผู้จัดทำไว้ เพื่อใช้ในการทำงานประเภทต่าง ๆ โดยที่ผู้ใช้คนอื่น ๆ สามารถนำโปรแกรมนี้ไปใช้กับข้อมูลของตนได้ ตัวอย่างเช่น ชุดโปรแกรม 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Microsoft Office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ซึ่งซอฟต์แวร์สำเร็จรูปนี้ประกอบด้วย ซอฟต์แวร์จัดพิมพ์รายงานหรือ</a:t>
            </a:r>
            <a:r>
              <a:rPr lang="th-TH" sz="32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เวิร์ดโปรเซส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ซิ่ง (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Word Processing),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ซอฟต์แวร์ตารางคำนวณหรือ</a:t>
            </a:r>
            <a:r>
              <a:rPr lang="th-TH" sz="32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สเป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รด</a:t>
            </a:r>
            <a:r>
              <a:rPr lang="th-TH" sz="32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ชีต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(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Spreadsheet Software)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เป็นต้น</a:t>
            </a:r>
            <a:endParaRPr lang="en-US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graphicFrame>
        <p:nvGraphicFramePr>
          <p:cNvPr id="3" name="วัตถุ 2">
            <a:extLst>
              <a:ext uri="{FF2B5EF4-FFF2-40B4-BE49-F238E27FC236}">
                <a16:creationId xmlns:a16="http://schemas.microsoft.com/office/drawing/2014/main" id="{B66321A5-F503-4A13-96AE-EBD9AE65D49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3824324"/>
              </p:ext>
            </p:extLst>
          </p:nvPr>
        </p:nvGraphicFramePr>
        <p:xfrm>
          <a:off x="4141911" y="3640016"/>
          <a:ext cx="3908178" cy="26054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5" r:id="rId3" imgW="5486400" imgH="3657600" progId="Unknown">
                  <p:embed/>
                </p:oleObj>
              </mc:Choice>
              <mc:Fallback>
                <p:oleObj r:id="rId3" imgW="5486400" imgH="3657600" progId="Unknown">
                  <p:embed/>
                  <p:pic>
                    <p:nvPicPr>
                      <p:cNvPr id="3" name="วัตถุ 2">
                        <a:extLst>
                          <a:ext uri="{FF2B5EF4-FFF2-40B4-BE49-F238E27FC236}">
                            <a16:creationId xmlns:a16="http://schemas.microsoft.com/office/drawing/2014/main" id="{1905F3E8-2A8E-487A-A691-73482254B03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41911" y="3640016"/>
                        <a:ext cx="3908178" cy="260545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321224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4441F25B-4F75-41ED-A4A0-77EE18234C93}"/>
              </a:ext>
            </a:extLst>
          </p:cNvPr>
          <p:cNvSpPr txBox="1">
            <a:spLocks/>
          </p:cNvSpPr>
          <p:nvPr/>
        </p:nvSpPr>
        <p:spPr>
          <a:xfrm>
            <a:off x="455735" y="677333"/>
            <a:ext cx="11280530" cy="5503333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2.3</a:t>
            </a:r>
            <a: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.1</a:t>
            </a: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ซอฟต์แวร์ประยุกต์ (</a:t>
            </a:r>
            <a: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Application Software) </a:t>
            </a:r>
            <a:endParaRPr lang="th-TH" sz="36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คือซอฟต์แวร์หรือโปรแกรม ที่เขียนขึ้นเพื่อการทำงานเฉพาะอย่างที่เราต้องการ เช่น โปรแกรมสินค้าคงคลังเฉพาะตามที่ต้องการ ซึ่งบางครั้งอาจจะไม่สามารถหาทั่วไปในลักษณะโปรแกรมสำเร็จรูปได้</a:t>
            </a:r>
            <a:endParaRPr lang="en-US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3" name="Picture 4" descr="à¸à¸¥à¸à¸²à¸£à¸à¹à¸à¸«à¸²à¸£à¸¹à¸à¸ à¸²à¸à¸ªà¸³à¸«à¸£à¸±à¸ à¹à¸à¸£à¹à¸à¸£à¸¡à¸ªà¸´à¸à¸à¹à¸²à¸à¸à¸à¸¥à¸±à¸">
            <a:extLst>
              <a:ext uri="{FF2B5EF4-FFF2-40B4-BE49-F238E27FC236}">
                <a16:creationId xmlns:a16="http://schemas.microsoft.com/office/drawing/2014/main" id="{0866A3B0-D199-4CB4-9F29-32626EDA126B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8792" y="2572378"/>
            <a:ext cx="4554415" cy="36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863044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67DDDA22-DD4E-463D-889F-286C5A72D660}"/>
              </a:ext>
            </a:extLst>
          </p:cNvPr>
          <p:cNvSpPr txBox="1">
            <a:spLocks/>
          </p:cNvSpPr>
          <p:nvPr/>
        </p:nvSpPr>
        <p:spPr>
          <a:xfrm>
            <a:off x="448408" y="592667"/>
            <a:ext cx="11254154" cy="5503333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2.</a:t>
            </a: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3 บุคลากร (</a:t>
            </a:r>
            <a: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Peopleware)</a:t>
            </a:r>
            <a:endParaRPr lang="en-US" sz="3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นักวิเคราะห์ระบบ (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System Analysis)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มีหน้าที่รวบรวมข้อเท็จจริงเกี่ยวกับภาพงานและความต้องการของผู้ใช้ เพื่อนำมาทำการวิเคราะห์และออกแบบภาพใหม่ หรือปรับปรุงคุณภาพงานเดิม เพื่อให้การทำงานมีประสิทธิภาพดีขึ้น</a:t>
            </a:r>
            <a:endParaRPr lang="en-US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3" name="Picture 4" descr="http://2.bp.blogspot.com/-FePj_GWZwbk/VH4DXeYUYkI/AAAAAAAAABA/2rd2RJicCls/s1600/123113375.jpg">
            <a:extLst>
              <a:ext uri="{FF2B5EF4-FFF2-40B4-BE49-F238E27FC236}">
                <a16:creationId xmlns:a16="http://schemas.microsoft.com/office/drawing/2014/main" id="{F1336999-3926-4D10-BEE7-91082673564C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18325" y="3219754"/>
            <a:ext cx="4155350" cy="2876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401887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82418C4F-CBDA-4EDD-945A-F052D741BE0C}"/>
              </a:ext>
            </a:extLst>
          </p:cNvPr>
          <p:cNvSpPr txBox="1">
            <a:spLocks/>
          </p:cNvSpPr>
          <p:nvPr/>
        </p:nvSpPr>
        <p:spPr>
          <a:xfrm>
            <a:off x="422031" y="592667"/>
            <a:ext cx="11304395" cy="5503333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2.</a:t>
            </a: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3.1 โปรแกรมเมอร์ (</a:t>
            </a:r>
            <a: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Programming)</a:t>
            </a:r>
            <a:r>
              <a:rPr lang="en-US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th-TH" sz="3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ได้แก่ บุคคลที่ทำหน้าที่เขียนโปรแกรมประยุกต์ (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Application Program)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ตามรายละเอียดและข้อกำหนดที่นักวิเคราะห์ระบบได้ออกแบบไว้</a:t>
            </a:r>
            <a:endParaRPr lang="en-US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endParaRPr lang="en-US" sz="3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4" name="irc_mi" descr="http://www.crazyengineers.com/wp-content/uploads/2012/06/facebook-folly-c++-software-library.jpeg">
            <a:extLst>
              <a:ext uri="{FF2B5EF4-FFF2-40B4-BE49-F238E27FC236}">
                <a16:creationId xmlns:a16="http://schemas.microsoft.com/office/drawing/2014/main" id="{7D17164F-48DE-433B-AFA4-52D2648FD673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8379" y="3138854"/>
            <a:ext cx="4475242" cy="2957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530649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C80322B4-828B-4A9F-9556-34D5AFB004C8}"/>
              </a:ext>
            </a:extLst>
          </p:cNvPr>
          <p:cNvSpPr txBox="1">
            <a:spLocks/>
          </p:cNvSpPr>
          <p:nvPr/>
        </p:nvSpPr>
        <p:spPr>
          <a:xfrm>
            <a:off x="439615" y="592667"/>
            <a:ext cx="11280531" cy="5503333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2.</a:t>
            </a: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3.2 ผู้บริหารฐานข้อมูล (</a:t>
            </a:r>
            <a: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Database Administrator : DBA)</a:t>
            </a:r>
            <a:r>
              <a:rPr lang="en-US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th-TH" sz="3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สำหรับระบบหรือองค์กรขนาดใหญ่ ซึ่งมีการจัดการฐานข้อมูลที่สลับซับซ้อนจะต้องมี 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DBA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ผู้บริหารในการจัดการควบคุมจริงแก้ไขเปลี่ยนแปลงฐานข้อมูลและให้สิทธิในการใช้ฐานข้อมูลแก่ผู้ใช้ทั่วไป</a:t>
            </a:r>
            <a:endParaRPr lang="en-US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endParaRPr lang="en-US" sz="3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3" name="Picture 7" descr="http://www.affirmaconsulting.com/wp-content/uploads/2017/10/shutterstock_661113826.jpg">
            <a:extLst>
              <a:ext uri="{FF2B5EF4-FFF2-40B4-BE49-F238E27FC236}">
                <a16:creationId xmlns:a16="http://schemas.microsoft.com/office/drawing/2014/main" id="{191B9ED6-AA8D-4169-AE5C-D47E8E6922C4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75595" y="3259667"/>
            <a:ext cx="4240810" cy="2836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377350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5B36A243-58E8-4ADE-BCEA-B44ABBC53CA4}"/>
              </a:ext>
            </a:extLst>
          </p:cNvPr>
          <p:cNvSpPr txBox="1">
            <a:spLocks/>
          </p:cNvSpPr>
          <p:nvPr/>
        </p:nvSpPr>
        <p:spPr>
          <a:xfrm>
            <a:off x="457199" y="592667"/>
            <a:ext cx="11280531" cy="5503333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2.</a:t>
            </a: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3.3 ผู้ปฏิบัติการ (</a:t>
            </a:r>
            <a: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Operator)</a:t>
            </a:r>
            <a:r>
              <a:rPr lang="en-US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th-TH" sz="3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สำหรับระบบขนาดใหญ่ เช่น เมนเฟรม จะต้องมีเจ้าหน้าที่คอมพิวเตอร์ที่คอยปิดและเปิดเครื่อง และเฝ้าดูจอภาพเมื่อมีปัญหาซึ่งอาจเกิดขัดข้อง จะต้องแจ้ง 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System Programmer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ซึ่งเป็นผู้ดูแลตรวจสอบแก้ไขโปรแกรมระบบควบคุมเครื่อง (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System Software)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อีกทีหนึ่ง นอกจากนั้นยังต้องทำการสำรองข้อมูล (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Back up)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ไว้ในเทปหรือสิ่งอื่น ซึ่งหากเป็นเครื่องคอมพิวเตอร์พีซี ผู้ใช้ (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User)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จะเป็นผู้ปฏิบัติการไปในตัว</a:t>
            </a:r>
            <a:endParaRPr lang="en-US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B74DEE32-6085-4465-901A-AF9771A8EC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9887" y="4403035"/>
            <a:ext cx="1722942" cy="1692965"/>
          </a:xfrm>
          <a:prstGeom prst="rect">
            <a:avLst/>
          </a:prstGeom>
        </p:spPr>
      </p:pic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2B9FEAA1-1A54-4B35-8B34-66EB99048D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7384" y="4184215"/>
            <a:ext cx="2110376" cy="2081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4438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B1D9A4AB-90A9-4F57-84D3-8EA8EA871654}"/>
              </a:ext>
            </a:extLst>
          </p:cNvPr>
          <p:cNvSpPr txBox="1">
            <a:spLocks/>
          </p:cNvSpPr>
          <p:nvPr/>
        </p:nvSpPr>
        <p:spPr>
          <a:xfrm>
            <a:off x="461553" y="592667"/>
            <a:ext cx="11232215" cy="5503333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2.</a:t>
            </a: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3.4 ผู้ใช้ (</a:t>
            </a:r>
            <a: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User)</a:t>
            </a:r>
            <a:r>
              <a:rPr lang="en-US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th-TH" sz="3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เป็นผู้ใช้ระบบคอมพิวเตอร์</a:t>
            </a:r>
            <a:endParaRPr lang="en-US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endParaRPr lang="en-US" sz="3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3" name="Picture 16" descr="à¸à¸¥à¸à¸²à¸£à¸à¹à¸à¸«à¸²à¸£à¸¹à¸à¸ à¸²à¸à¸ªà¸³à¸«à¸£à¸±à¸ user computer">
            <a:extLst>
              <a:ext uri="{FF2B5EF4-FFF2-40B4-BE49-F238E27FC236}">
                <a16:creationId xmlns:a16="http://schemas.microsoft.com/office/drawing/2014/main" id="{C28687F9-C713-496F-9722-F710A973109F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2490" y="2256472"/>
            <a:ext cx="5367020" cy="3839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25794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146534B6-1C6B-4038-8AA4-DE0BA17BCF89}"/>
              </a:ext>
            </a:extLst>
          </p:cNvPr>
          <p:cNvSpPr txBox="1">
            <a:spLocks/>
          </p:cNvSpPr>
          <p:nvPr/>
        </p:nvSpPr>
        <p:spPr>
          <a:xfrm>
            <a:off x="457200" y="592667"/>
            <a:ext cx="11262946" cy="5503333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2.</a:t>
            </a: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3.5 ผู้บริหาร (</a:t>
            </a:r>
            <a: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Manager)</a:t>
            </a:r>
            <a:r>
              <a:rPr lang="en-US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th-TH" sz="3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เป็นผู้ที่มีความหมายต่อความสำเร็จหรือล้มเหลวของการนำระบบคอมพิวเตอร์เข้ามาใช้งานเป็นอย่างมาก โดยเฉพาะหากเป็นการนำระบบเข้ามาใช้ใหม่ เพื่อทดแทนระบบหรือการปฏิบัติงานแบบเดิม ซึ่งหากผู้บริหารไม่กำหนดทิศทางหรือกำกับดูแลที่ดีแล้วอาจทำให้การนำระบบคอมพิวเตอร์มาใช้งานไม่มีประสิทธิภาพหรือไม่คุ้มค่าต่อการใช้งานได้</a:t>
            </a:r>
            <a:endParaRPr lang="en-US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3" name="Picture 19" descr="http://www.northstarwm.com/files/39875/AdobeStock_104993233.jpeg">
            <a:extLst>
              <a:ext uri="{FF2B5EF4-FFF2-40B4-BE49-F238E27FC236}">
                <a16:creationId xmlns:a16="http://schemas.microsoft.com/office/drawing/2014/main" id="{B9573467-F7A6-41CB-9C78-31652C7D5953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49908" y="3429000"/>
            <a:ext cx="4292184" cy="2803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206335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8612F959-AEC9-416C-BFDC-B2B83188E2AA}"/>
              </a:ext>
            </a:extLst>
          </p:cNvPr>
          <p:cNvSpPr txBox="1">
            <a:spLocks/>
          </p:cNvSpPr>
          <p:nvPr/>
        </p:nvSpPr>
        <p:spPr>
          <a:xfrm>
            <a:off x="432079" y="592667"/>
            <a:ext cx="11294347" cy="5503333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2.4 ข้อมูล (</a:t>
            </a:r>
            <a: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Data)</a:t>
            </a:r>
            <a:endParaRPr lang="en-US" sz="3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ข้อมูล เป็นองค์ประกอบสำคัญอย่างหนึ่งในระบบคอมพิวเตอร์เพราะเป็นสิ่งที่ต้องบันทึกลงไปดังนั้นข้อมูลต้องมีความถูกต้อง ข้อมูลที่จะนำเข้ามาจะมีหน่วยที่เล็กที่สุดได้แก่ ตัวอักขระ (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Character)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เมื่อนำตัวอักขระเหล่านี้มาประกอบกัน จะทำให้ได้หน่วยข้อมูลที่ใหญ่ขึ้น คือ </a:t>
            </a:r>
            <a:r>
              <a:rPr lang="th-TH" sz="32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ฟิ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ลด์ (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Field)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และการนำ</a:t>
            </a:r>
            <a:r>
              <a:rPr lang="th-TH" sz="32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ฟิ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ลด</a:t>
            </a:r>
            <a:r>
              <a:rPr lang="th-TH" sz="32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์ห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ลาย</a:t>
            </a:r>
            <a:r>
              <a:rPr lang="th-TH" sz="32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ๆฟิ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ลด์มาประกอบกันจะเป็น </a:t>
            </a:r>
            <a:r>
              <a:rPr lang="th-TH" sz="32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เรคคอร์ด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(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Record)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และถ้านำหลาย ๆ </a:t>
            </a:r>
            <a:r>
              <a:rPr lang="th-TH" sz="32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เรคคอร์ด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มาประกอบกันจะเป็นไฟล์ (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Field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และ หากนำหลายๆ ไฟล์มารวมกัน ในลักษณะที่มีความสัมพันธ์กันในแต่ละไฟล์ด้วยจะกลายเป็นฐานข้อมูล (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Database)</a:t>
            </a:r>
          </a:p>
        </p:txBody>
      </p:sp>
    </p:spTree>
    <p:extLst>
      <p:ext uri="{BB962C8B-B14F-4D97-AF65-F5344CB8AC3E}">
        <p14:creationId xmlns:p14="http://schemas.microsoft.com/office/powerpoint/2010/main" val="28540319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rc_mi" descr="http://www.crnfe.ac.th/excel/tips/tips_images/pv_data.jpg">
            <a:extLst>
              <a:ext uri="{FF2B5EF4-FFF2-40B4-BE49-F238E27FC236}">
                <a16:creationId xmlns:a16="http://schemas.microsoft.com/office/drawing/2014/main" id="{C9C8721E-DD82-4EC4-B73E-F0BAEAF79194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65757" y="1640393"/>
            <a:ext cx="6260484" cy="4246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สี่เหลี่ยมผืนผ้า 2">
            <a:extLst>
              <a:ext uri="{FF2B5EF4-FFF2-40B4-BE49-F238E27FC236}">
                <a16:creationId xmlns:a16="http://schemas.microsoft.com/office/drawing/2014/main" id="{11389D8E-10E5-49CC-B847-5CC11996E207}"/>
              </a:ext>
            </a:extLst>
          </p:cNvPr>
          <p:cNvSpPr/>
          <p:nvPr/>
        </p:nvSpPr>
        <p:spPr>
          <a:xfrm>
            <a:off x="5129228" y="712608"/>
            <a:ext cx="19335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6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ข้อมูล</a:t>
            </a:r>
            <a:r>
              <a:rPr lang="en-US" sz="36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 (Data)</a:t>
            </a:r>
            <a:endParaRPr lang="th-TH" sz="36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8749711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2DCB8D2A-A8EF-468B-9F71-6890A55F579E}"/>
              </a:ext>
            </a:extLst>
          </p:cNvPr>
          <p:cNvSpPr txBox="1">
            <a:spLocks/>
          </p:cNvSpPr>
          <p:nvPr/>
        </p:nvSpPr>
        <p:spPr>
          <a:xfrm>
            <a:off x="429358" y="677333"/>
            <a:ext cx="11333284" cy="5503333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2.5 กระบวนการทำงาน (</a:t>
            </a:r>
            <a: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Procedure)</a:t>
            </a:r>
            <a:endParaRPr lang="en-US" sz="3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องค์ประกอบด้านนี้หมายถึงกระบวนการทำงานเพื่อให้ได้ผลลัพธ์ตามต้องการ ในการทำงานกับคอมพิวเตอร์ผู้ใช้จำเป็นต้องทราบขั้นตอนการทำงานเพื่อให้ได้งานที่ถูกต้อง และมีประสิทธิภาพ ซึ่งอาจจะมีขั้นตอนสลับซับซ้อนหลายขั้นตอน ดังนั้นจึงมีความจำเป็นต้องมีคู่มือปฏิบัติงาน เช่น คู่มือผู้ใช้ (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User manual)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หรือคู่มือผู้ดูแลระบบ (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Operation manual)</a:t>
            </a:r>
          </a:p>
        </p:txBody>
      </p:sp>
    </p:spTree>
    <p:extLst>
      <p:ext uri="{BB962C8B-B14F-4D97-AF65-F5344CB8AC3E}">
        <p14:creationId xmlns:p14="http://schemas.microsoft.com/office/powerpoint/2010/main" val="27519975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>
            <a:extLst>
              <a:ext uri="{FF2B5EF4-FFF2-40B4-BE49-F238E27FC236}">
                <a16:creationId xmlns:a16="http://schemas.microsoft.com/office/drawing/2014/main" id="{FCD05521-7FF6-4428-B107-5836669306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8034" y="1485900"/>
            <a:ext cx="6735927" cy="4742714"/>
          </a:xfrm>
          <a:prstGeom prst="rect">
            <a:avLst/>
          </a:prstGeom>
        </p:spPr>
      </p:pic>
      <p:sp>
        <p:nvSpPr>
          <p:cNvPr id="3" name="สี่เหลี่ยมผืนผ้า 2">
            <a:extLst>
              <a:ext uri="{FF2B5EF4-FFF2-40B4-BE49-F238E27FC236}">
                <a16:creationId xmlns:a16="http://schemas.microsoft.com/office/drawing/2014/main" id="{BA744A11-BC24-490F-8396-0A0922FC6F23}"/>
              </a:ext>
            </a:extLst>
          </p:cNvPr>
          <p:cNvSpPr/>
          <p:nvPr/>
        </p:nvSpPr>
        <p:spPr>
          <a:xfrm>
            <a:off x="2573239" y="488709"/>
            <a:ext cx="7045519" cy="7294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  <a:tabLst>
                <a:tab pos="628650" algn="l"/>
                <a:tab pos="1257300" algn="l"/>
                <a:tab pos="1885950" algn="l"/>
                <a:tab pos="2514600" algn="l"/>
              </a:tabLst>
            </a:pPr>
            <a:r>
              <a:rPr lang="th-TH" sz="36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กระบวนการทำงานในระบบสารสนเทศภูมิศาสตร์</a:t>
            </a:r>
            <a:r>
              <a:rPr lang="en-US" sz="36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 (GIS)</a:t>
            </a:r>
          </a:p>
        </p:txBody>
      </p:sp>
    </p:spTree>
    <p:extLst>
      <p:ext uri="{BB962C8B-B14F-4D97-AF65-F5344CB8AC3E}">
        <p14:creationId xmlns:p14="http://schemas.microsoft.com/office/powerpoint/2010/main" val="2031013083"/>
      </p:ext>
    </p:extLst>
  </p:cSld>
  <p:clrMapOvr>
    <a:masterClrMapping/>
  </p:clrMapOvr>
</p:sld>
</file>

<file path=ppt/theme/theme1.xml><?xml version="1.0" encoding="utf-8"?>
<a:theme xmlns:a="http://schemas.openxmlformats.org/drawingml/2006/main" name="แบ่งครึ่ง">
  <a:themeElements>
    <a:clrScheme name="แบ่งครึ่ง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แบ่งครึ่ง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แบ่งครึ่ง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แบ่งครึ่ง</Template>
  <TotalTime>120</TotalTime>
  <Words>228</Words>
  <Application>Microsoft Office PowerPoint</Application>
  <PresentationFormat>แบบจอกว้าง</PresentationFormat>
  <Paragraphs>65</Paragraphs>
  <Slides>28</Slides>
  <Notes>0</Notes>
  <HiddenSlides>0</HiddenSlides>
  <MMClips>0</MMClips>
  <ScaleCrop>false</ScaleCrop>
  <HeadingPairs>
    <vt:vector size="8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เซิร์ฟเวอร์ OLE ฝังตัว</vt:lpstr>
      </vt:variant>
      <vt:variant>
        <vt:i4>1</vt:i4>
      </vt:variant>
      <vt:variant>
        <vt:lpstr>ชื่อเรื่องสไลด์</vt:lpstr>
      </vt:variant>
      <vt:variant>
        <vt:i4>28</vt:i4>
      </vt:variant>
    </vt:vector>
  </HeadingPairs>
  <TitlesOfParts>
    <vt:vector size="36" baseType="lpstr">
      <vt:lpstr>Calibri</vt:lpstr>
      <vt:lpstr>Cordia New</vt:lpstr>
      <vt:lpstr>Franklin Gothic Book</vt:lpstr>
      <vt:lpstr>Gill Sans MT</vt:lpstr>
      <vt:lpstr>TH Sarabun New</vt:lpstr>
      <vt:lpstr>Wingdings 2</vt:lpstr>
      <vt:lpstr>แบ่งครึ่ง</vt:lpstr>
      <vt:lpstr>Unknown</vt:lpstr>
      <vt:lpstr>หน่วยที่ 2 องค์ประกอบของระบบคอมพิวเตอร์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องค์ประกอบของระบบคอมพิวเตอร์</dc:title>
  <dc:creator>USER</dc:creator>
  <cp:lastModifiedBy>k.fluke วัฒนธรรม</cp:lastModifiedBy>
  <cp:revision>14</cp:revision>
  <dcterms:created xsi:type="dcterms:W3CDTF">2018-06-23T13:39:50Z</dcterms:created>
  <dcterms:modified xsi:type="dcterms:W3CDTF">2018-06-27T04:02:35Z</dcterms:modified>
</cp:coreProperties>
</file>