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68" r:id="rId3"/>
    <p:sldId id="269" r:id="rId4"/>
    <p:sldId id="270" r:id="rId5"/>
    <p:sldId id="271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723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05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98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43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9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191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98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69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8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457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30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9510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7F012AB-7F63-459C-87B7-C3B54902A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500" y="1527508"/>
            <a:ext cx="10993549" cy="1475013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11 การจัดชุดคอมพิวเตอร์</a:t>
            </a: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0765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9D20889-19C1-498B-941D-70138714770B}"/>
              </a:ext>
            </a:extLst>
          </p:cNvPr>
          <p:cNvSpPr txBox="1">
            <a:spLocks/>
          </p:cNvSpPr>
          <p:nvPr/>
        </p:nvSpPr>
        <p:spPr>
          <a:xfrm>
            <a:off x="395449" y="757825"/>
            <a:ext cx="11315288" cy="6100175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 ขั้นตอนการจัดชุดคอมพิวเตอร์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กำหนดความต้องการในการใช้งานเครื่องคอมพิวเตอร์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กำหนดความต้องการในการใช้งานเครื่องคอมพิวเตอร์มีความสำคัญอย่างยิ่งเนื่องจากคุณสมบัติของเครื่องคอมพิวเตอร์จะเปลี่ยนแปลงตามระดับความสามารถในการทำงานของเครื่อง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9325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D3E7DB1-BFEE-4088-A90F-CC347635F223}"/>
              </a:ext>
            </a:extLst>
          </p:cNvPr>
          <p:cNvSpPr txBox="1">
            <a:spLocks/>
          </p:cNvSpPr>
          <p:nvPr/>
        </p:nvSpPr>
        <p:spPr>
          <a:xfrm>
            <a:off x="465221" y="605946"/>
            <a:ext cx="11213432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11.1.2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เลือกซีพียู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หลังจากกำหนดความต้องการในการใช้งานเครื่องคอมพิวเตอร์ เรียบร้อยแล้ว จะสามารถกำหนดหรือเลือกยี่ห้อ และรุ่นของซีพียูได้ตามลักษณะการใช้งาน ปัจจุบันซีพียูที่ได้รับความนิยมมีด้วยกัน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ยี่ห้อคืออิน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เทล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Intel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และเอเอ็มดี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AMD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และแต่ละยี่ห้อก็มีการพัฒนาซีพียูขึ้นมาหลายรุ่นเช่นเดียวกัน เพื่อรองรับการทำงานได้ทุกรูปแบบ หากประสิทธิดีเท่าใด ราคาก็สูงตามไปด้วย 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th-TH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 descr="Intel Vs. AMD">
            <a:extLst>
              <a:ext uri="{FF2B5EF4-FFF2-40B4-BE49-F238E27FC236}">
                <a16:creationId xmlns:a16="http://schemas.microsoft.com/office/drawing/2014/main" id="{1BE98ED3-6F96-4E68-979B-6D3355656FC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9819" y="3972370"/>
            <a:ext cx="3404235" cy="160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3554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7220E0AD-C9CF-46AA-B19D-0C8109ACCD18}"/>
              </a:ext>
            </a:extLst>
          </p:cNvPr>
          <p:cNvSpPr txBox="1">
            <a:spLocks/>
          </p:cNvSpPr>
          <p:nvPr/>
        </p:nvSpPr>
        <p:spPr>
          <a:xfrm>
            <a:off x="465221" y="605946"/>
            <a:ext cx="11261558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11.1.3 เลือกเมนบอร์ด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เมนบอร์ดเปรียบเสมือนกระดูกสันหลังของคอมพิวเตอร์ เพราะส่วนประกอบต่าง ๆ ของคอมพิวเตอร์จะต้องเชื่อมต่อหรือติดตั้งบนเมนบอร์ด ในการเลือกชิ้นส่วนต่าง ๆ ของคอมพิวเตอร์เพื่อ ประกอบเครื่องด้วยตนเองแล้ว การเลือกเมนบอร์ดเป็นเรื่องที่สร้างความหนักใจ ให้กับผู้ซื้อพอสมควรเพราะ เมนบอร์ดแต่ละตัวมีองค์ประกอบ ที่แตกต่างกันไป นับตั้งแต่ชิพเซต คุณสมบัติพื้นฐานที่รองรับ รูปแบบการต่อเชื่อม รวมไปถึงการคำนึงถึงการอัพเกรดในอนาคตอีกด้วย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006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หลักการระบบคอมพิวเตอร์\ส่วนประกอบของคอมพิวเตอร์\spec-mainboard.png">
            <a:extLst>
              <a:ext uri="{FF2B5EF4-FFF2-40B4-BE49-F238E27FC236}">
                <a16:creationId xmlns:a16="http://schemas.microsoft.com/office/drawing/2014/main" id="{28B0170D-2E3C-4340-8385-94C036A173F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0505" y="1491916"/>
            <a:ext cx="5699488" cy="487747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635A41A3-8E6A-4FEA-8DDB-E48D660636E5}"/>
              </a:ext>
            </a:extLst>
          </p:cNvPr>
          <p:cNvSpPr/>
          <p:nvPr/>
        </p:nvSpPr>
        <p:spPr>
          <a:xfrm>
            <a:off x="2908929" y="770109"/>
            <a:ext cx="6362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คุณสมบัติของเมนบอร์ดยี่ห้อ </a:t>
            </a:r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Gigabyte 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รุ่น </a:t>
            </a:r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H81M-DS2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45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F87865DE-7AA1-48D5-9796-0ED6AD554579}"/>
              </a:ext>
            </a:extLst>
          </p:cNvPr>
          <p:cNvSpPr txBox="1">
            <a:spLocks/>
          </p:cNvSpPr>
          <p:nvPr/>
        </p:nvSpPr>
        <p:spPr>
          <a:xfrm>
            <a:off x="481263" y="605946"/>
            <a:ext cx="11229474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11.1.4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เลือกแรม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สำหรับการเลือกแรมนั้นจะถูกกำหนดมาโดยตัวเมนบอร์ดสามารถใส่แรมได้สูงสุดขนาดเท่าใดเนื่องจากเมื่อเราเลือกเมนบอร์ดมาแล้ว เมนบอร์ดจะเป็นตัวกำหนดขนาดและชนิดของแรม โดยในส่วนนี้เราจะซื้อแรมมาใช้มากหรือน้อยอยู่ที่ความจำเป็นของเรา ซึ่งในเวลานี้แรมความจุขนาด 8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GB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สำหรับเครื่องคอมพิวเตอร์จะถือว่าเป็นมาตรฐานที่สามารถใช้งานได้ครบครันสำหรับการเล่นเกม ทำงานทั่ว ๆ ไป </a:t>
            </a:r>
          </a:p>
        </p:txBody>
      </p:sp>
      <p:pic>
        <p:nvPicPr>
          <p:cNvPr id="3" name="Picture 4" descr="D:\หลักการระบบคอมพิวเตอร์\ส่วนประกอบของคอมพิวเตอร์\mainboard ddr3.jpg">
            <a:extLst>
              <a:ext uri="{FF2B5EF4-FFF2-40B4-BE49-F238E27FC236}">
                <a16:creationId xmlns:a16="http://schemas.microsoft.com/office/drawing/2014/main" id="{E3021E34-2BD0-43AB-9122-63FAAB6702B2}"/>
              </a:ext>
            </a:extLst>
          </p:cNvPr>
          <p:cNvPicPr/>
          <p:nvPr/>
        </p:nvPicPr>
        <p:blipFill>
          <a:blip r:embed="rId2" cstate="print"/>
          <a:srcRect l="20892" t="56138" r="9122" b="11585"/>
          <a:stretch>
            <a:fillRect/>
          </a:stretch>
        </p:blipFill>
        <p:spPr bwMode="auto">
          <a:xfrm>
            <a:off x="3165695" y="3801978"/>
            <a:ext cx="5860609" cy="205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7296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6BD8D3A-F3D5-4191-8739-EF2191BFE2FC}"/>
              </a:ext>
            </a:extLst>
          </p:cNvPr>
          <p:cNvSpPr txBox="1">
            <a:spLocks/>
          </p:cNvSpPr>
          <p:nvPr/>
        </p:nvSpPr>
        <p:spPr>
          <a:xfrm>
            <a:off x="449179" y="605946"/>
            <a:ext cx="11277600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11.1.5 เลือกฮาร์ดดิสก์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ในการเลือกฮาร์ดดิสก์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Hard Disk)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นั้นก็ถูกกำหนดเกี่ยวกับอินเทอร์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เฟส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หรือจุดเชื่อมต่อโดยเมนบอร์ด เพราะเมนบอร์ดจะเป็นตัวกำหนดว่าสามารถเชื่อมต่อกับฮาร์ดดิสก์ลักษณะใดได้บ้าง ซึ่งฮาร์ดดิสก์ในปัจจุบันมีให้เลือกซื้อหลายยี่ห้อ </a:t>
            </a:r>
          </a:p>
        </p:txBody>
      </p:sp>
      <p:pic>
        <p:nvPicPr>
          <p:cNvPr id="3" name="Picture 17" descr="D:\หลักการระบบคอมพิวเตอร์\ส่วนประกอบของคอมพิวเตอร์\harddisk sata.jpg">
            <a:extLst>
              <a:ext uri="{FF2B5EF4-FFF2-40B4-BE49-F238E27FC236}">
                <a16:creationId xmlns:a16="http://schemas.microsoft.com/office/drawing/2014/main" id="{E22CB14D-447A-4B00-B41F-B35006102C54}"/>
              </a:ext>
            </a:extLst>
          </p:cNvPr>
          <p:cNvPicPr/>
          <p:nvPr/>
        </p:nvPicPr>
        <p:blipFill>
          <a:blip r:embed="rId2" cstate="print"/>
          <a:srcRect l="8932" t="3166" r="9475" b="6596"/>
          <a:stretch>
            <a:fillRect/>
          </a:stretch>
        </p:blipFill>
        <p:spPr bwMode="auto">
          <a:xfrm>
            <a:off x="2536321" y="3448444"/>
            <a:ext cx="3384884" cy="197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" name="Picture 5" descr="mainboard ddr3">
            <a:extLst>
              <a:ext uri="{FF2B5EF4-FFF2-40B4-BE49-F238E27FC236}">
                <a16:creationId xmlns:a16="http://schemas.microsoft.com/office/drawing/2014/main" id="{672D1F35-155A-4A2B-AF97-83D5F487B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72" r="67200"/>
          <a:stretch>
            <a:fillRect/>
          </a:stretch>
        </p:blipFill>
        <p:spPr bwMode="auto">
          <a:xfrm>
            <a:off x="6917993" y="3132220"/>
            <a:ext cx="2757654" cy="286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3FEFC7BB-73C4-4588-B4FC-09CD1070A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5501" y="5072707"/>
            <a:ext cx="1085850" cy="5857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E9ED449-E467-40F3-A02E-4AA292C75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9451" y="4191016"/>
            <a:ext cx="292100" cy="4873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208534-1A1B-4795-8FF3-A77ED1ACE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5314" y="29036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4D2649D-921C-4FA0-A77F-A114D25F9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5314" y="336082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0711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D19DE0E0-2294-496D-BDC9-742F56ED29EE}"/>
              </a:ext>
            </a:extLst>
          </p:cNvPr>
          <p:cNvSpPr txBox="1">
            <a:spLocks/>
          </p:cNvSpPr>
          <p:nvPr/>
        </p:nvSpPr>
        <p:spPr>
          <a:xfrm>
            <a:off x="481263" y="605946"/>
            <a:ext cx="11197390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11.1.6 เลือกการ์ดแสดงผล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ในเมนบอร์ดที่มีลักษณะเป็น ออลอินวัน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All in One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 ไม่จำเป็นต้องซื้อการ์ดแสดงผลมาเสียบเพิ่มเติมก็ได้ สามารถใช้การ์ดแสดงผลที่อยู่บนเมนบอร์ดได้เลยเพื่อเป็นการลดค่าใช้จ่าย แต่คุณภาพของการ์ดแสดงผลลักษณะนี้สามารถใช้ได้กับโปรแกรมขั้นพื้นฐานทั่วไป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หากต้องการใช้ความสามารถในการแสดงผลขั้นสูง เช่น การเล่นเกม การสร้างภาพ 3 มิติ จำเป็นต้องเลือกซื้อการ์ดแสดงผลที่มีคุณสมบัติพิเศษเพิ่มเติม </a:t>
            </a:r>
            <a:endParaRPr lang="th-TH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6" descr="D:\หลักการระบบคอมพิวเตอร์\ส่วนประกอบของคอมพิวเตอร์\mainboard ddr3.jpg">
            <a:extLst>
              <a:ext uri="{FF2B5EF4-FFF2-40B4-BE49-F238E27FC236}">
                <a16:creationId xmlns:a16="http://schemas.microsoft.com/office/drawing/2014/main" id="{C8185F3F-D512-4982-9837-8DA6566A39EB}"/>
              </a:ext>
            </a:extLst>
          </p:cNvPr>
          <p:cNvPicPr/>
          <p:nvPr/>
        </p:nvPicPr>
        <p:blipFill>
          <a:blip r:embed="rId2" cstate="print"/>
          <a:srcRect l="11743" r="62974"/>
          <a:stretch>
            <a:fillRect/>
          </a:stretch>
        </p:blipFill>
        <p:spPr bwMode="auto">
          <a:xfrm rot="16200000">
            <a:off x="5251784" y="2318083"/>
            <a:ext cx="1656348" cy="522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318DA68E-7746-4F3C-96DC-9771FDC9A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9703" y="4718215"/>
            <a:ext cx="2571750" cy="4254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941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EE45E6E-6F01-435D-BF32-E350202CAE2F}"/>
              </a:ext>
            </a:extLst>
          </p:cNvPr>
          <p:cNvSpPr txBox="1">
            <a:spLocks/>
          </p:cNvSpPr>
          <p:nvPr/>
        </p:nvSpPr>
        <p:spPr>
          <a:xfrm>
            <a:off x="449179" y="605946"/>
            <a:ext cx="11277600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11.1.7 เลือกจอแสดงผล 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จอแสดงผลในปัจจุบันมีหลายแบบโดยแยกตามคุณภาพของวัสดุภายนอก ภายใน และการเชื่อมต่อ โดยการเลือกจอแสดงผลในปัจจุบันควรมีขนาด 20 นิ้วขึ้นไป และความละเอียดระดับ ฟู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ลเอช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ดี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Full HD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คือมีความละเอียดไม่ต่ำกว่า 1920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1080 พิกเซล เพื่อที่จะรองรับการใช้งานด้านมัลติมีเดียอย่างเต็มที่ </a:t>
            </a:r>
          </a:p>
        </p:txBody>
      </p:sp>
      <p:pic>
        <p:nvPicPr>
          <p:cNvPr id="3" name="Picture 16" descr="D:\หลักการระบบคอมพิวเตอร์\ส่วนประกอบของคอมพิวเตอร์\spec-monitor.png">
            <a:extLst>
              <a:ext uri="{FF2B5EF4-FFF2-40B4-BE49-F238E27FC236}">
                <a16:creationId xmlns:a16="http://schemas.microsoft.com/office/drawing/2014/main" id="{D45C09C3-62A1-41AF-B949-CECF751E8F7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2668" y="3685233"/>
            <a:ext cx="3726664" cy="213805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4503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EE45E6E-6F01-435D-BF32-E350202CAE2F}"/>
              </a:ext>
            </a:extLst>
          </p:cNvPr>
          <p:cNvSpPr txBox="1">
            <a:spLocks/>
          </p:cNvSpPr>
          <p:nvPr/>
        </p:nvSpPr>
        <p:spPr>
          <a:xfrm>
            <a:off x="481263" y="605946"/>
            <a:ext cx="11261558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11.1.8 เลือกการ์ดเสียง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สำหรับการ์ดเสียงนั้น เมนบอร์ดในปัจจุบันจะมีการ์ดเสียงติดตั้งไว้บนเมนบอร์ดแล้ว นิยมเรียกการ์ดเสียงชนิดนี้ว่าซาว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ด์ออน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บอร์ด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Sound On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Board)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ซึ่งเป็นการ์ดเสียงที่มีคุณภาพดีในระดับหนึ่ง หากไม่ได้ใช้งานด้านมัลติมีเดียขั้นสูง ก็ไม่จำเป็นต้องซื้อการ์ดเสียงเพิ่มเติม </a:t>
            </a:r>
          </a:p>
        </p:txBody>
      </p:sp>
    </p:spTree>
    <p:extLst>
      <p:ext uri="{BB962C8B-B14F-4D97-AF65-F5344CB8AC3E}">
        <p14:creationId xmlns:p14="http://schemas.microsoft.com/office/powerpoint/2010/main" val="1602545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198B8205-6DCA-4A8D-BC11-A6CFBEFC6673}"/>
              </a:ext>
            </a:extLst>
          </p:cNvPr>
          <p:cNvSpPr txBox="1">
            <a:spLocks/>
          </p:cNvSpPr>
          <p:nvPr/>
        </p:nvSpPr>
        <p:spPr>
          <a:xfrm>
            <a:off x="465221" y="605946"/>
            <a:ext cx="11245516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11.1.9 เลือก</a:t>
            </a:r>
            <a:r>
              <a:rPr lang="th-TH" sz="36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สำหรับการเลือกซื้อ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 แทบจะไม่มีข้อกังวลในการเลือกซื้อเลย เนื่องจาก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สราคาถูก ๆ ก็สามารถใช้งานได้ดีในระดับหนึ่ง เว้นแต่เราต้องการความสวยงาม ซึ่งปัจจุบัน มีผู้ผลิต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สได้พัฒนา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สที่มีรูปลักษณ์สวยงามมากขึ้น และที่สำคัญ มีราคาที่ไม่สูงมากนัก </a:t>
            </a:r>
          </a:p>
        </p:txBody>
      </p:sp>
      <p:pic>
        <p:nvPicPr>
          <p:cNvPr id="3" name="Picture 1" descr="D:\หลักการระบบคอมพิวเตอร์\ส่วนประกอบของคอมพิวเตอร์\low cost case.jpg">
            <a:extLst>
              <a:ext uri="{FF2B5EF4-FFF2-40B4-BE49-F238E27FC236}">
                <a16:creationId xmlns:a16="http://schemas.microsoft.com/office/drawing/2014/main" id="{3F5BC934-1841-444B-8534-B75D46B02DA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5796" y="3428999"/>
            <a:ext cx="2309361" cy="260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:\หลักการระบบคอมพิวเตอร์\ส่วนประกอบของคอมพิวเตอร์\expansive cost case.jpg">
            <a:extLst>
              <a:ext uri="{FF2B5EF4-FFF2-40B4-BE49-F238E27FC236}">
                <a16:creationId xmlns:a16="http://schemas.microsoft.com/office/drawing/2014/main" id="{E476B75B-C7A9-48C1-9979-FB5ADE3E019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3200" y="3429000"/>
            <a:ext cx="2959167" cy="260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7169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313BBFE9-9D02-4BF4-832B-E8DFF23C8661}"/>
              </a:ext>
            </a:extLst>
          </p:cNvPr>
          <p:cNvSpPr txBox="1">
            <a:spLocks/>
          </p:cNvSpPr>
          <p:nvPr/>
        </p:nvSpPr>
        <p:spPr>
          <a:xfrm>
            <a:off x="465221" y="605946"/>
            <a:ext cx="11261558" cy="5646107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11.1.9 เลือกแหล่งจ่ายไฟ </a:t>
            </a:r>
            <a:endParaRPr lang="en-US" sz="36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ส่วนสุดท้ายก็ต้องพิจารณาเลือกคือแหล่งจ่ายไฟ หรือเพาเวอร์</a:t>
            </a:r>
            <a:r>
              <a:rPr lang="th-TH" sz="36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ซัพพ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ลาย เนื่องจากเราจะต้องรู้ก่อนว่าคอมพิวเตอร์ที่จะประกอบขึ้นนั้น จะใช้กำลังไฟฟ้า</a:t>
            </a:r>
            <a:r>
              <a:rPr lang="th-TH" sz="360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เท่าใด หาก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เลือกซื้อ</a:t>
            </a:r>
            <a:r>
              <a:rPr lang="th-TH" sz="36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สที่ไม่มีแหล่งจ่ายไฟจะต้องเลือกซื้อแหล่งจ่ายไฟติดตั้งเพิ่มเติม สำหรับวิธีคำนวณว่าควรจะเลือกใช้แหล่งจ่ายไฟขนาดใดเบื้องต้นให้</a:t>
            </a:r>
            <a:r>
              <a:rPr lang="th-TH" sz="36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พิจาณา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ส่วนประกอบ </a:t>
            </a: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 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ส่วนใหญ่ ๆ คือ ซีพียู</a:t>
            </a: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การ์ดแสดงผล และฮาร์ดดิสก์ เนื่องจากอุปกรณ์เหล่านี้ใช้พลังงานไฟฟ้ามากเป็นลำดับต้น ๆ </a:t>
            </a:r>
          </a:p>
        </p:txBody>
      </p:sp>
    </p:spTree>
    <p:extLst>
      <p:ext uri="{BB962C8B-B14F-4D97-AF65-F5344CB8AC3E}">
        <p14:creationId xmlns:p14="http://schemas.microsoft.com/office/powerpoint/2010/main" val="3783245150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TM03457464[[fn=แบ่งครึ่ง]]</Template>
  <TotalTime>234</TotalTime>
  <Words>59</Words>
  <Application>Microsoft Office PowerPoint</Application>
  <PresentationFormat>แบบจอกว้าง</PresentationFormat>
  <Paragraphs>23</Paragraphs>
  <Slides>12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9" baseType="lpstr">
      <vt:lpstr>Calibri</vt:lpstr>
      <vt:lpstr>Cordia New</vt:lpstr>
      <vt:lpstr>Franklin Gothic Book</vt:lpstr>
      <vt:lpstr>Gill Sans MT</vt:lpstr>
      <vt:lpstr>TH Sarabun New</vt:lpstr>
      <vt:lpstr>Wingdings 2</vt:lpstr>
      <vt:lpstr>แบ่งครึ่ง</vt:lpstr>
      <vt:lpstr>หน่วยที่ 11 การจัดชุดคอมพิวเตอร์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การจัดชุดคอมพิวเตอร์</dc:title>
  <dc:creator>USER</dc:creator>
  <cp:lastModifiedBy>USER</cp:lastModifiedBy>
  <cp:revision>9</cp:revision>
  <dcterms:created xsi:type="dcterms:W3CDTF">2018-06-24T12:25:39Z</dcterms:created>
  <dcterms:modified xsi:type="dcterms:W3CDTF">2018-06-27T14:03:59Z</dcterms:modified>
</cp:coreProperties>
</file>