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72" r:id="rId3"/>
    <p:sldId id="273" r:id="rId4"/>
    <p:sldId id="259" r:id="rId5"/>
    <p:sldId id="260" r:id="rId6"/>
    <p:sldId id="261" r:id="rId7"/>
    <p:sldId id="263" r:id="rId8"/>
    <p:sldId id="264" r:id="rId9"/>
    <p:sldId id="262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13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05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5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89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719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6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89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946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7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72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125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360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FAD667D-4E79-41F2-BF2A-4F34C0C39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765" y="641684"/>
            <a:ext cx="11510469" cy="3376554"/>
          </a:xfrm>
        </p:spPr>
        <p:txBody>
          <a:bodyPr>
            <a:noAutofit/>
          </a:bodyPr>
          <a:lstStyle/>
          <a:p>
            <a:b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b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10 มาตรฐานผลิตภัณฑ์คอมพิวเตอร์และเทคโนโลยีสารสนเทศ</a:t>
            </a:r>
            <a:br>
              <a:rPr lang="en-US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47926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7071F52-1BDB-4C13-ABAD-868E82D1579E}"/>
              </a:ext>
            </a:extLst>
          </p:cNvPr>
          <p:cNvSpPr txBox="1">
            <a:spLocks/>
          </p:cNvSpPr>
          <p:nvPr/>
        </p:nvSpPr>
        <p:spPr>
          <a:xfrm>
            <a:off x="413239" y="636660"/>
            <a:ext cx="11368453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10.1 มาตรฐานความปลอดภัยผลิตภัณฑ์คอมพิวเตอร์และเทคโนโลยีสารสนเทศ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สำหรับมาตรฐานความปลอดภัยทางด้านคอมพิวเตอร์และเทคโนโลยีสารสนเทศที่พบเห็นบ่อยครั้ง มีทั้งหมด 3 มาตรฐาน คือ คอมมอน ไ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คร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ทีเรีย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Common Criteria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ไอซีเอสเอ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ICSA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และ เอฟไอพีเอส 140-2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FIPS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140-2) ซึ่งมีรายละเอียดดังต่อไปนี้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51629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CC652AA-1511-4007-AC5C-FC7C8977A8E3}"/>
              </a:ext>
            </a:extLst>
          </p:cNvPr>
          <p:cNvSpPr txBox="1">
            <a:spLocks/>
          </p:cNvSpPr>
          <p:nvPr/>
        </p:nvSpPr>
        <p:spPr>
          <a:xfrm>
            <a:off x="385396" y="636659"/>
            <a:ext cx="11421208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10.1.1 คอมมอน ไ</a:t>
            </a:r>
            <a:r>
              <a:rPr lang="th-TH" sz="32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ทีเรีย (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Common Criteria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คอมมอน ไ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ทีเรีย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Common Criteria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คือ ชุดของแนวทางและคุณสมบัติสากลที่ถูกพัฒนาขึ้นเพื่อประเมินผลิตภัณฑ์ทางด้านความปลอดภัยของข้อมูล โดยเน้นความปลอดภัยตามมาตรฐานของรัฐบาล แบ่งเป็น 2 องค์ประกอบหลัก คือ โปรไฟล์การป้องกัน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Protection Profile: PP)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และระดับความมั่นใจจากการทดสอบ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Evaluation Assurance Level: EAL)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พีพี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PP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อีเอแอล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EAL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</p:txBody>
      </p:sp>
      <p:pic>
        <p:nvPicPr>
          <p:cNvPr id="3" name="Picture 1" descr="cc_logo">
            <a:extLst>
              <a:ext uri="{FF2B5EF4-FFF2-40B4-BE49-F238E27FC236}">
                <a16:creationId xmlns:a16="http://schemas.microsoft.com/office/drawing/2014/main" id="{1B9405CC-6591-4DC7-9993-EA840F7BF07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8955" y="5194957"/>
            <a:ext cx="3514090" cy="732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3542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39F9AAB-9038-4A25-AD29-7B076E2E6AA2}"/>
              </a:ext>
            </a:extLst>
          </p:cNvPr>
          <p:cNvSpPr txBox="1">
            <a:spLocks/>
          </p:cNvSpPr>
          <p:nvPr/>
        </p:nvSpPr>
        <p:spPr>
          <a:xfrm>
            <a:off x="356821" y="646185"/>
            <a:ext cx="11239500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10.1.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ไอซีเอสเอ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ICSA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ไอซีเอสเอ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ICSA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ย่อมาจาก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International Computer Security Association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เป็นมาตรฐานที่ออกให้โดย ไอซีเอสเอ แลป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ICSA Labs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ซึ่งเป็นสถาบันวิจัยอิสระด้านความปลอดภัยด้านอินเทอร์เน็ต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Cyber Security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ในเครือของบริษัท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เวอร์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ไรซัน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Verizon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เพื่อให้การรับประกันเทคโนโลยีทางด้านความปลอดภัยและด้านสาธารณสุข แก่ผู้ใช้งานและองค์กรต่าง ๆ</a:t>
            </a:r>
          </a:p>
          <a:p>
            <a:pPr marL="0" indent="0">
              <a:buNone/>
            </a:pPr>
            <a:r>
              <a:rPr lang="th-TH" dirty="0">
                <a:solidFill>
                  <a:schemeClr val="tx1"/>
                </a:solidFill>
              </a:rPr>
              <a:t>	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4" descr="https://i0.wp.com/www.techtalkthai.com/wp-content/uploads/2014/04/icsa_logo.jpg">
            <a:extLst>
              <a:ext uri="{FF2B5EF4-FFF2-40B4-BE49-F238E27FC236}">
                <a16:creationId xmlns:a16="http://schemas.microsoft.com/office/drawing/2014/main" id="{B987AAAD-B3AE-4063-AE35-1BDBEDDA043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4466" y="3868737"/>
            <a:ext cx="422306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0093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B938A87-9293-4FCA-BC82-E5CA03C053EB}"/>
              </a:ext>
            </a:extLst>
          </p:cNvPr>
          <p:cNvSpPr txBox="1">
            <a:spLocks/>
          </p:cNvSpPr>
          <p:nvPr/>
        </p:nvSpPr>
        <p:spPr>
          <a:xfrm>
            <a:off x="369276" y="566321"/>
            <a:ext cx="11280529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10.1.3 เอฟไอพีเอส 140-2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FIPS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140-2)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เอฟไอพีเอส 140-2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FIPS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140-2) ย่อมาจาก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Federal Information Processing Standard Publication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140-2 เป็นมาตรฐานทางด้านความปลอดภัยระบบคอมพิวเตอร์สำหรับโมดูลของการเข้ารหัสของรัฐบาลสหรัฐอเมริกา </a:t>
            </a:r>
          </a:p>
        </p:txBody>
      </p:sp>
      <p:pic>
        <p:nvPicPr>
          <p:cNvPr id="3" name="Picture 7" descr="FIPS-140">
            <a:extLst>
              <a:ext uri="{FF2B5EF4-FFF2-40B4-BE49-F238E27FC236}">
                <a16:creationId xmlns:a16="http://schemas.microsoft.com/office/drawing/2014/main" id="{A34C8D1F-848E-41B5-B9E3-C8E64ECDDCC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7098" y="3094893"/>
            <a:ext cx="3157804" cy="267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137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D5615588-A857-4755-B89C-2CB5BA408E8C}"/>
              </a:ext>
            </a:extLst>
          </p:cNvPr>
          <p:cNvSpPr txBox="1">
            <a:spLocks/>
          </p:cNvSpPr>
          <p:nvPr/>
        </p:nvSpPr>
        <p:spPr>
          <a:xfrm>
            <a:off x="490537" y="663096"/>
            <a:ext cx="11210925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10.2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เครื่องหมายรับรองผลิตภัณฑ์และมาตรฐานทางด้านสิ่งแวดล้อมของผลิตภัณฑ์ด้านไอที</a:t>
            </a:r>
            <a:endParaRPr lang="en-US" sz="36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10.2.1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เครื่องหมาย </a:t>
            </a:r>
            <a:r>
              <a:rPr lang="th-TH" sz="32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ซีอี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CE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ซีอี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CE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มาจากคำในภาษาอังกฤษ คือ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“European Conformity”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เครื่องหมาย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ซีอี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CE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ที่ปรากฏอยู่บนสินค้า เป็นเครื่องหมายที่แสดงการรับรองจากผู้ผลิต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Manufacturer’s Declaration)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ว่าสินค้านั้น มีคุณสมบัติตามข้อกำหนดด้านสุขภาพ ความปลอดภัย และการคุ้มครองสิ่งแวดล้อม 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3" descr="ce_marking_1">
            <a:extLst>
              <a:ext uri="{FF2B5EF4-FFF2-40B4-BE49-F238E27FC236}">
                <a16:creationId xmlns:a16="http://schemas.microsoft.com/office/drawing/2014/main" id="{A5D3E71A-3261-48C2-BE1C-8395B00ACF1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1899" y="5086877"/>
            <a:ext cx="1054100" cy="760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3448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5F8137DA-20C8-4751-8C12-A7403185C389}"/>
              </a:ext>
            </a:extLst>
          </p:cNvPr>
          <p:cNvSpPr txBox="1">
            <a:spLocks/>
          </p:cNvSpPr>
          <p:nvPr/>
        </p:nvSpPr>
        <p:spPr>
          <a:xfrm>
            <a:off x="451338" y="658140"/>
            <a:ext cx="11289323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10.2.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เครื่องหมาย เอฟซีซี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FCC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เอฟซีซี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FCC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ย่อมาจาก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Federal Communications Commission (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คณะกรรมการกลางกำกับดูแลกิจการสื่อสาร) องค์กรนี้เป็นตัวแทนรัฐบาลสหรัฐอเมริกาฯ ที่วางระเบียบให้แก่อุปกรณ์ประเภทวิทยุ โทรทัศน์ ผู้ให้บริการการสื่อสารระหว่างรัฐ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6" descr="fcc_marking_1">
            <a:extLst>
              <a:ext uri="{FF2B5EF4-FFF2-40B4-BE49-F238E27FC236}">
                <a16:creationId xmlns:a16="http://schemas.microsoft.com/office/drawing/2014/main" id="{9B8AA6D4-6DA5-454D-AFF4-AE8A9DF59941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3293" y="3429000"/>
            <a:ext cx="1865412" cy="14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30F1BE7-8B0B-46F8-B5B3-F9181E555BD1}"/>
              </a:ext>
            </a:extLst>
          </p:cNvPr>
          <p:cNvSpPr/>
          <p:nvPr/>
        </p:nvSpPr>
        <p:spPr>
          <a:xfrm>
            <a:off x="4873549" y="5435947"/>
            <a:ext cx="2444900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เครื่องหมาย เอฟซีซี (</a:t>
            </a:r>
            <a:r>
              <a:rPr lang="en-US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FCC</a:t>
            </a: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</a:t>
            </a:r>
            <a:endParaRPr lang="en-US" sz="24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03111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B1885B73-5F0B-4F37-8F5E-141C3F9EA500}"/>
              </a:ext>
            </a:extLst>
          </p:cNvPr>
          <p:cNvSpPr txBox="1">
            <a:spLocks/>
          </p:cNvSpPr>
          <p:nvPr/>
        </p:nvSpPr>
        <p:spPr>
          <a:xfrm>
            <a:off x="420565" y="596898"/>
            <a:ext cx="11350869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10.2.3 เครื่องหมาย ยูแอล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UL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ยูแอล ย่อมาจาก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Underwriters Laboratories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ซึ่งเป็นองค์กรอิสระที่ไม่แสวงหาผลกำไร และรับรองความปลอดภัยของสินค้า ได้เริ่มทดสอบสินค้าและเขียนมาตรฐานความปลอดภัยกว่า 100 ปีตั้งแต่ปี ค.ศ.1894 โดยยูแอล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UL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ได้ประเมินสินค้า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ชิ้นส่วน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วัสดุ และระบบ โดยมีมาตรฐานไม่น้อยกว่า 1200 มาตรฐาน</a:t>
            </a:r>
          </a:p>
        </p:txBody>
      </p:sp>
      <p:pic>
        <p:nvPicPr>
          <p:cNvPr id="3" name="Picture 19" descr="ul_marking_1">
            <a:extLst>
              <a:ext uri="{FF2B5EF4-FFF2-40B4-BE49-F238E27FC236}">
                <a16:creationId xmlns:a16="http://schemas.microsoft.com/office/drawing/2014/main" id="{ED546906-0BE5-4454-815B-8783A6EA9CC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6227" y="3534252"/>
            <a:ext cx="1839544" cy="1747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F0E22876-BD98-43CA-B85D-FAFB98666AE1}"/>
              </a:ext>
            </a:extLst>
          </p:cNvPr>
          <p:cNvSpPr/>
          <p:nvPr/>
        </p:nvSpPr>
        <p:spPr>
          <a:xfrm>
            <a:off x="4989766" y="5565421"/>
            <a:ext cx="2212465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เครื่องหมาย ยูแอล (</a:t>
            </a:r>
            <a:r>
              <a:rPr lang="en-US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UL</a:t>
            </a: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</a:t>
            </a:r>
            <a:endParaRPr lang="en-US" sz="24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4512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10EAFC9-7A74-4C1F-943F-5A413B0504CC}"/>
              </a:ext>
            </a:extLst>
          </p:cNvPr>
          <p:cNvSpPr txBox="1">
            <a:spLocks/>
          </p:cNvSpPr>
          <p:nvPr/>
        </p:nvSpPr>
        <p:spPr>
          <a:xfrm>
            <a:off x="464527" y="612571"/>
            <a:ext cx="11262946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10.2.4 มาตรฐาน 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Energy Star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มาตรฐาน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Energy Star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นั้น จะเป็นมาตรฐานที่เกี่ยวข้องกับประสิทธิภาพการใช้พลังงานของอุปกรณ์ คอมพิวเตอร์ โดยโครงการมาตรฐาน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Energy Star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นั้นเริ่มต้นโดยองค์กร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Environment Protection Agency (EPA)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ในปี 1992 โดยเริ่มแรกนั้นจะเป็น มาตรฐาน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Energy Star 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เวอร์ชัน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1.0 และได้รับการพัฒนาต่อเนื่องจนเป็น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เวอร์ชัน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4.0 ในปัจจุบัน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6" descr="D:\หลักการระบบคอมพิวเตอร์\ประหยัดพลังงาน\index.jpg">
            <a:extLst>
              <a:ext uri="{FF2B5EF4-FFF2-40B4-BE49-F238E27FC236}">
                <a16:creationId xmlns:a16="http://schemas.microsoft.com/office/drawing/2014/main" id="{BB380109-31CF-416E-8564-7CDF3AB5BD7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7448" y="4215548"/>
            <a:ext cx="2372995" cy="125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D:\หลักการระบบคอมพิวเตอร์\ประหยัดพลังงาน\energy-star-logo.gif">
            <a:extLst>
              <a:ext uri="{FF2B5EF4-FFF2-40B4-BE49-F238E27FC236}">
                <a16:creationId xmlns:a16="http://schemas.microsoft.com/office/drawing/2014/main" id="{2032CE55-A6DB-4063-9FAD-D2CCD4BF7550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8691" y="4193323"/>
            <a:ext cx="1243965" cy="127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5926879-8CD5-4498-96B7-37F3A718FE65}"/>
              </a:ext>
            </a:extLst>
          </p:cNvPr>
          <p:cNvSpPr/>
          <p:nvPr/>
        </p:nvSpPr>
        <p:spPr>
          <a:xfrm>
            <a:off x="4518485" y="5586787"/>
            <a:ext cx="3155030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เครื่องหมายมาตรฐาน </a:t>
            </a:r>
            <a:r>
              <a:rPr lang="en-US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Energy Star</a:t>
            </a:r>
          </a:p>
        </p:txBody>
      </p:sp>
    </p:spTree>
    <p:extLst>
      <p:ext uri="{BB962C8B-B14F-4D97-AF65-F5344CB8AC3E}">
        <p14:creationId xmlns:p14="http://schemas.microsoft.com/office/powerpoint/2010/main" val="399679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1336ED9-3145-4EEC-B44D-7C3904F783E9}"/>
              </a:ext>
            </a:extLst>
          </p:cNvPr>
          <p:cNvSpPr txBox="1">
            <a:spLocks/>
          </p:cNvSpPr>
          <p:nvPr/>
        </p:nvSpPr>
        <p:spPr>
          <a:xfrm>
            <a:off x="360485" y="588362"/>
            <a:ext cx="11262946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10.2.5 มาตรฐาน 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มาตรฐาน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เป็นมาตรฐานที่เห็นได้บ่อยบนอุปกรณ์ประเภทจอภาพคอมพิวเตอร์ มาตรฐาน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นั้นถือกำเนิดในภาคพื้นยุโรป โดย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 Development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ซึ่งก่อตั้งโดย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Swedish Confederation of Professional Employees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มาตรฐาน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นั้นประกาศใช้ครั้งแรกในปี 1992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92) และได้รับการพัฒนาต่อเนื่องเรื่อยมา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99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TCO’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01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TCO’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04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TCO’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03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TCO’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05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TCO’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06 และ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07 มาตรฐาน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TCO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นั้นจะมีหลาย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เวอร์ชัน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ด้วยกัน โดยแต่ละ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เวอร์ชัน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จะเป็นข้อกำหนดของแต่ละอุปกรณ์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" descr="https://4.bp.blogspot.com/_gvuiuxortv8/SYEp_AgESdI/AAAAAAAAEjE/Eq9x_lIWazo/s1600/tco05.gif">
            <a:extLst>
              <a:ext uri="{FF2B5EF4-FFF2-40B4-BE49-F238E27FC236}">
                <a16:creationId xmlns:a16="http://schemas.microsoft.com/office/drawing/2014/main" id="{F034AF42-D3F8-482D-A552-FC1ED094F391}"/>
              </a:ext>
            </a:extLst>
          </p:cNvPr>
          <p:cNvPicPr/>
          <p:nvPr/>
        </p:nvPicPr>
        <p:blipFill>
          <a:blip r:embed="rId2" cstate="print"/>
          <a:srcRect r="19857"/>
          <a:stretch>
            <a:fillRect/>
          </a:stretch>
        </p:blipFill>
        <p:spPr bwMode="auto">
          <a:xfrm>
            <a:off x="4036158" y="4282871"/>
            <a:ext cx="3911600" cy="152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364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ED85F041-21AA-40F0-963F-5C499886EFD8}"/>
              </a:ext>
            </a:extLst>
          </p:cNvPr>
          <p:cNvSpPr txBox="1">
            <a:spLocks/>
          </p:cNvSpPr>
          <p:nvPr/>
        </p:nvSpPr>
        <p:spPr>
          <a:xfrm>
            <a:off x="460131" y="579569"/>
            <a:ext cx="11271738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10.2.6 มาตรฐาน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RoHS</a:t>
            </a:r>
          </a:p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มาตรฐาน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RoHS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ย่อมาจาก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Restriction of Hazardous Substances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เป็นข้อกำหนดที่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2002/95/EC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ของสหภาพยุโรป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EU)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ว่าด้วยเรื่องของการใช้สารที่เป็นอันตรายในอุปกรณ์เครื่องใช้ไฟฟ้าและ อิเล็กทรอนิกส์ ซึ่งหมายความรวมถึงเครื่องใช้ทุกชนิด ที่ต้องอาศัยไฟฟ้าในการทำงาน เช่น โทรทัศน์ เตาอบไมโครเวฟ วิทยุ เป็นต้น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8" descr="rohs_marking">
            <a:extLst>
              <a:ext uri="{FF2B5EF4-FFF2-40B4-BE49-F238E27FC236}">
                <a16:creationId xmlns:a16="http://schemas.microsoft.com/office/drawing/2014/main" id="{72FF270C-D845-4622-8C91-83D112224DF8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7045" y="3603468"/>
            <a:ext cx="3597910" cy="276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557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EF96185-22AC-43B7-8D76-F834D0BD6A4F}"/>
              </a:ext>
            </a:extLst>
          </p:cNvPr>
          <p:cNvSpPr txBox="1">
            <a:spLocks/>
          </p:cNvSpPr>
          <p:nvPr/>
        </p:nvSpPr>
        <p:spPr>
          <a:xfrm>
            <a:off x="404137" y="597153"/>
            <a:ext cx="10234864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10.2.7 ฉลากสิ่งแวดล้อมอีพีท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EPEAT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  <a:p>
            <a:pPr marL="0" indent="0"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" descr="D:\หลักการระบบคอมพิวเตอร์\ประหยัดพลังงาน\epeatlogo.jpg">
            <a:extLst>
              <a:ext uri="{FF2B5EF4-FFF2-40B4-BE49-F238E27FC236}">
                <a16:creationId xmlns:a16="http://schemas.microsoft.com/office/drawing/2014/main" id="{5771B77E-6A48-4884-BBAF-5BB1661890C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3368" y="2058827"/>
            <a:ext cx="3630712" cy="274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D:\หลักการระบบคอมพิวเตอร์\ประหยัดพลังงาน\WP-EPEAT-Gold-Silver-Bronze.jpg">
            <a:extLst>
              <a:ext uri="{FF2B5EF4-FFF2-40B4-BE49-F238E27FC236}">
                <a16:creationId xmlns:a16="http://schemas.microsoft.com/office/drawing/2014/main" id="{D7F950EE-9168-422C-9E73-C611F192213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722" y="2058826"/>
            <a:ext cx="5731510" cy="274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A155DCDF-C710-44CB-94E3-66C2557C281D}"/>
              </a:ext>
            </a:extLst>
          </p:cNvPr>
          <p:cNvSpPr/>
          <p:nvPr/>
        </p:nvSpPr>
        <p:spPr>
          <a:xfrm>
            <a:off x="1659663" y="5302895"/>
            <a:ext cx="2489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สัญลักษณ์มาตรฐาน </a:t>
            </a:r>
            <a:r>
              <a:rPr lang="en-US" sz="2400" b="1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epeat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41D17EAC-2B08-449A-B366-7939FBD6135B}"/>
              </a:ext>
            </a:extLst>
          </p:cNvPr>
          <p:cNvSpPr/>
          <p:nvPr/>
        </p:nvSpPr>
        <p:spPr>
          <a:xfrm>
            <a:off x="6874586" y="5302894"/>
            <a:ext cx="3555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สัญลักษณ์มาตรฐาน</a:t>
            </a:r>
            <a:r>
              <a:rPr lang="en-US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lang="en-US" sz="2400" b="1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epeat</a:t>
            </a:r>
            <a:r>
              <a:rPr lang="en-US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ระดับต่าง ๆ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36929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8151086-60DF-4786-8F3C-C3AB63DD35A8}"/>
              </a:ext>
            </a:extLst>
          </p:cNvPr>
          <p:cNvSpPr txBox="1">
            <a:spLocks/>
          </p:cNvSpPr>
          <p:nvPr/>
        </p:nvSpPr>
        <p:spPr>
          <a:xfrm>
            <a:off x="446942" y="632323"/>
            <a:ext cx="11298115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10.3 แนวความคิดด้านต่าง ๆ ด้านไอทีที่ดูแลสิ่งแวดล้อม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ในปัจจุบันปัญหาภาวะโลกร้อน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Global  Warming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เป็นปัญหาที่มีการให้ความสำคัญในวงกว้างสำหรับวงการคอมพิวเตอร์ และเทคโนโลยีสารสนเทศได้มีความตระหนักและให้ความสำคัญเกี่ยวกับภาวะโลกร้อน จึงต้องการมีส่วนร่วมในการลดภาวะโลกร้อนจึงได้เกิดแนวความคิดด้านต่าง ๆ ที่ดูสิ่งแวดล้อม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" descr="D:\หลักการระบบคอมพิวเตอร์\ประหยัดพลังงาน\electronics.jpg">
            <a:extLst>
              <a:ext uri="{FF2B5EF4-FFF2-40B4-BE49-F238E27FC236}">
                <a16:creationId xmlns:a16="http://schemas.microsoft.com/office/drawing/2014/main" id="{4BE24853-E978-4E20-BAC9-1DA6FD3644E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4614" y="3569676"/>
            <a:ext cx="4382770" cy="259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5414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D0EE4CE-704A-416E-BC8A-1EE995437F68}"/>
              </a:ext>
            </a:extLst>
          </p:cNvPr>
          <p:cNvSpPr txBox="1">
            <a:spLocks/>
          </p:cNvSpPr>
          <p:nvPr/>
        </p:nvSpPr>
        <p:spPr>
          <a:xfrm>
            <a:off x="460131" y="597154"/>
            <a:ext cx="11271738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10.3.1 กรีนไอที (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Green IT)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Green IT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เทคโนโลยีสีเขียว คือ แนวคิดในการบริหารจัดการ และเลือกใช้เทคโนโลยีที่เป็นมิตรต่อสิ่งแวดล้อม เพื่อเพิ่มประสิทธิภาพในการจัดการการใช้พลังงาน ลดการใช้พลังงาน ลดการปล่อยก๊าซเรือนกระจก ลดการสร้างขยะ รวมถึงการนำขยะอิเล็กทรอนิกส์มารีไซเคิลใหม่อีกด้วย ซึ่งเป้าหมายสูงสุดคือ อุปกรณ์อิเล็กทรอนิกส์ ตามแนวคิดที่ว่า "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Maximum Megabytes for Minimum Kilowatts"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73853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573F2E3-6FEC-4795-89B5-17FA3AF821C0}"/>
              </a:ext>
            </a:extLst>
          </p:cNvPr>
          <p:cNvSpPr txBox="1">
            <a:spLocks/>
          </p:cNvSpPr>
          <p:nvPr/>
        </p:nvSpPr>
        <p:spPr>
          <a:xfrm>
            <a:off x="446942" y="623530"/>
            <a:ext cx="11298116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10.3.2 กรีนคอมพิวเตอร์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Green Computer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Green Computer 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เครื่องคอมพิวเตอร์ที่รับผิดชอบต่อสิ่งแวดล้อมและทรัพยากร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ประกอบไปด้วยพลังงานหน่วยประมวลผลศูนย์กลางที่มีประสิทธิภาพ (ซีพียู) เครื่อง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เซิร์ฟเวอร์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และอุปกรณ์เสริมเพื่อลดการทำงานของทรัพยากรและการจัดการเรื่องการสิ้นเปลือง ของอุปกรณ์อิเล็กทรอนิกส์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e-Waste)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30974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E085E32D-1FED-47EA-A1EF-D68172E484A2}"/>
              </a:ext>
            </a:extLst>
          </p:cNvPr>
          <p:cNvSpPr txBox="1">
            <a:spLocks/>
          </p:cNvSpPr>
          <p:nvPr/>
        </p:nvSpPr>
        <p:spPr>
          <a:xfrm>
            <a:off x="460131" y="588362"/>
            <a:ext cx="11271738" cy="58747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10.3.3 ศูนย์กลางข้อมูลสีเขียว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ศูนย์กลางข้อมูลสีเขียว คือ การใช้งานทางด้านการจัดเก็บข้อมูล การจัดการทางด้านข้อมูลและการแพร่กระจายของข้อมูลที่จัดเก็บไว้ในเครื่อง จักร อุปกรณ์ไฟฟ้าและระบบคอมพิวเตอร์ที่ออกแบบมาเพื่อให้พลังงานสูงสุดแต่มีผล กระทบกับสิ่งแวดล้อมน้อยที่สุด ทั้งการออกแบบการคำนวณจะเน้นศูนย์กลางข้อมูลสีเขียวรวมถึงเทคโนโลยีขั้นสูง และยุทธศาสตร์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ต่างๆ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99586413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แบ่งครึ่ง</Template>
  <TotalTime>46</TotalTime>
  <Words>150</Words>
  <Application>Microsoft Office PowerPoint</Application>
  <PresentationFormat>แบบจอกว้าง</PresentationFormat>
  <Paragraphs>40</Paragraphs>
  <Slides>16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3" baseType="lpstr">
      <vt:lpstr>Calibri</vt:lpstr>
      <vt:lpstr>Cordia New</vt:lpstr>
      <vt:lpstr>Franklin Gothic Book</vt:lpstr>
      <vt:lpstr>Gill Sans MT</vt:lpstr>
      <vt:lpstr>TH Sarabun New</vt:lpstr>
      <vt:lpstr>Wingdings 2</vt:lpstr>
      <vt:lpstr>แบ่งครึ่ง</vt:lpstr>
      <vt:lpstr>   หน่วยที่ 10 มาตรฐานผลิตภัณฑ์คอมพิวเตอร์และเทคโนโลยีสารสนเทศ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มาตรฐานผลิตภัณฑ์คอมพิวเตอร์และเทคโนโลยีสารสนเทศ</dc:title>
  <dc:creator>USER</dc:creator>
  <cp:lastModifiedBy>k.fluke วัฒนธรรม</cp:lastModifiedBy>
  <cp:revision>7</cp:revision>
  <dcterms:created xsi:type="dcterms:W3CDTF">2018-06-24T03:11:49Z</dcterms:created>
  <dcterms:modified xsi:type="dcterms:W3CDTF">2018-06-27T09:37:21Z</dcterms:modified>
</cp:coreProperties>
</file>