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0" r:id="rId1"/>
  </p:sldMasterIdLst>
  <p:notesMasterIdLst>
    <p:notesMasterId r:id="rId4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304" r:id="rId15"/>
    <p:sldId id="271" r:id="rId16"/>
    <p:sldId id="273" r:id="rId17"/>
    <p:sldId id="272" r:id="rId18"/>
    <p:sldId id="274" r:id="rId19"/>
    <p:sldId id="275" r:id="rId20"/>
    <p:sldId id="278" r:id="rId21"/>
    <p:sldId id="281" r:id="rId22"/>
    <p:sldId id="280" r:id="rId23"/>
    <p:sldId id="279" r:id="rId24"/>
    <p:sldId id="282" r:id="rId25"/>
    <p:sldId id="283" r:id="rId26"/>
    <p:sldId id="284" r:id="rId27"/>
    <p:sldId id="285" r:id="rId28"/>
    <p:sldId id="286" r:id="rId29"/>
    <p:sldId id="287" r:id="rId30"/>
    <p:sldId id="288" r:id="rId31"/>
    <p:sldId id="289" r:id="rId32"/>
    <p:sldId id="291" r:id="rId33"/>
    <p:sldId id="293" r:id="rId34"/>
    <p:sldId id="294" r:id="rId35"/>
    <p:sldId id="295" r:id="rId36"/>
    <p:sldId id="296" r:id="rId37"/>
    <p:sldId id="297" r:id="rId38"/>
    <p:sldId id="299" r:id="rId39"/>
    <p:sldId id="301" r:id="rId40"/>
    <p:sldId id="302" r:id="rId41"/>
    <p:sldId id="303"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สไตล์สีปานกลาง 2 - เน้น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3" autoAdjust="0"/>
    <p:restoredTop sz="94660"/>
  </p:normalViewPr>
  <p:slideViewPr>
    <p:cSldViewPr snapToGrid="0">
      <p:cViewPr varScale="1">
        <p:scale>
          <a:sx n="82" d="100"/>
          <a:sy n="82" d="100"/>
        </p:scale>
        <p:origin x="53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ตัวแทนวันที่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BC5F81-38D5-4166-90FE-640D779FED10}" type="datetimeFigureOut">
              <a:rPr lang="en-US" smtClean="0"/>
              <a:t>6/27/2018</a:t>
            </a:fld>
            <a:endParaRPr lang="en-US"/>
          </a:p>
        </p:txBody>
      </p:sp>
      <p:sp>
        <p:nvSpPr>
          <p:cNvPr id="4" name="ตัวแทนรูปบนสไลด์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ตัวแทนบันทึกย่อ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6" name="ตัวแทนท้ายกระดา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ตัวแทนหมายเลขสไลด์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F4E8B-8B6F-4B75-B042-AD4A5230B7AF}" type="slidenum">
              <a:rPr lang="en-US" smtClean="0"/>
              <a:t>‹#›</a:t>
            </a:fld>
            <a:endParaRPr lang="en-US"/>
          </a:p>
        </p:txBody>
      </p:sp>
    </p:spTree>
    <p:extLst>
      <p:ext uri="{BB962C8B-B14F-4D97-AF65-F5344CB8AC3E}">
        <p14:creationId xmlns:p14="http://schemas.microsoft.com/office/powerpoint/2010/main" val="164078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en-US" dirty="0"/>
          </a:p>
        </p:txBody>
      </p:sp>
      <p:sp>
        <p:nvSpPr>
          <p:cNvPr id="4" name="ตัวแทนหมายเลขสไลด์ 3"/>
          <p:cNvSpPr>
            <a:spLocks noGrp="1"/>
          </p:cNvSpPr>
          <p:nvPr>
            <p:ph type="sldNum" sz="quarter" idx="10"/>
          </p:nvPr>
        </p:nvSpPr>
        <p:spPr/>
        <p:txBody>
          <a:bodyPr/>
          <a:lstStyle/>
          <a:p>
            <a:fld id="{CB6F4E8B-8B6F-4B75-B042-AD4A5230B7AF}" type="slidenum">
              <a:rPr lang="en-US" smtClean="0"/>
              <a:t>10</a:t>
            </a:fld>
            <a:endParaRPr lang="en-US"/>
          </a:p>
        </p:txBody>
      </p:sp>
    </p:spTree>
    <p:extLst>
      <p:ext uri="{BB962C8B-B14F-4D97-AF65-F5344CB8AC3E}">
        <p14:creationId xmlns:p14="http://schemas.microsoft.com/office/powerpoint/2010/main" val="88033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en-US" dirty="0"/>
          </a:p>
        </p:txBody>
      </p:sp>
      <p:sp>
        <p:nvSpPr>
          <p:cNvPr id="4" name="ตัวแทนหมายเลขสไลด์ 3"/>
          <p:cNvSpPr>
            <a:spLocks noGrp="1"/>
          </p:cNvSpPr>
          <p:nvPr>
            <p:ph type="sldNum" sz="quarter" idx="10"/>
          </p:nvPr>
        </p:nvSpPr>
        <p:spPr/>
        <p:txBody>
          <a:bodyPr/>
          <a:lstStyle/>
          <a:p>
            <a:fld id="{CB6F4E8B-8B6F-4B75-B042-AD4A5230B7AF}" type="slidenum">
              <a:rPr lang="en-US" smtClean="0"/>
              <a:t>11</a:t>
            </a:fld>
            <a:endParaRPr lang="en-US"/>
          </a:p>
        </p:txBody>
      </p:sp>
    </p:spTree>
    <p:extLst>
      <p:ext uri="{BB962C8B-B14F-4D97-AF65-F5344CB8AC3E}">
        <p14:creationId xmlns:p14="http://schemas.microsoft.com/office/powerpoint/2010/main" val="285427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สไลด์ชื่อเรื่อง">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th-TH"/>
              <a:t>คลิกเพื่อแก้ไขสไตล์ชื่อเรื่องต้นแบบ</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คลิกเพื่อแก้ไขสไตล์ชื่อเรื่องรองต้นแบบ</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160EA64-D806-43AC-9DF2-F8C432F32B4C}" type="datetimeFigureOut">
              <a:rPr lang="en-US" smtClean="0"/>
              <a:t>6/27/2018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304938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th-TH"/>
              <a:t>คลิกเพื่อแก้ไขสไตล์ชื่อเรื่องต้นแบบ</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472499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160EA64-D806-43AC-9DF2-F8C432F32B4C}" type="datetimeFigureOut">
              <a:rPr lang="en-US" smtClean="0"/>
              <a:t>6/27/2018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83672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th-TH"/>
              <a:t>คลิกเพื่อแก้ไขสไตล์ชื่อเรื่องต้นแบบ</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6/27/2018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711224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แก้ไขสไตล์ของข้อความต้นแบบ</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แก้ไขสไตล์ของข้อความต้นแบบ</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6/27/2018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2397360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37C31-9E7A-4F99-8774-A0E530DE1A42}" type="datetimeFigureOut">
              <a:rPr lang="en-US" smtClean="0"/>
              <a:t>6/27/2018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th-TH"/>
              <a:t>คลิกเพื่อแก้ไขสไตล์ชื่อเรื่องต้นแบบ</a:t>
            </a:r>
            <a:endParaRPr lang="en-US" dirty="0"/>
          </a:p>
        </p:txBody>
      </p:sp>
    </p:spTree>
    <p:extLst>
      <p:ext uri="{BB962C8B-B14F-4D97-AF65-F5344CB8AC3E}">
        <p14:creationId xmlns:p14="http://schemas.microsoft.com/office/powerpoint/2010/main" val="380451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6/27/2018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275393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th-TH"/>
              <a:t>คลิกเพื่อแก้ไขสไตล์ชื่อเรื่องต้นแบบ</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D1BE4249-C0D0-4B06-8692-E8BB871AF643}" type="datetimeFigureOut">
              <a:rPr lang="en-US" smtClean="0"/>
              <a:t>6/27/2018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1608159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th-TH"/>
              <a:t>คลิกเพื่อแก้ไขสไตล์ชื่อเรื่องต้นแบบ</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h-TH"/>
              <a:t>คลิกไอคอนเพื่อเพิ่มรูปภาพ</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042B0DB6-F5C7-45FB-8CF3-31B45F9C2DAC}" type="datetimeFigureOut">
              <a:rPr lang="en-US" smtClean="0"/>
              <a:t>6/27/2018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583429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766876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67C6F52A-A82B-47A2-A83A-8C4C91F2D59F}" type="datetimeFigureOut">
              <a:rPr lang="en-US" smtClean="0"/>
              <a:t>6/27/2018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361743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1160EA64-D806-43AC-9DF2-F8C432F32B4C}" type="datetimeFigureOut">
              <a:rPr lang="en-US" smtClean="0"/>
              <a:t>6/27/2018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8A7A6979-0714-4377-B894-6BE4C2D6E202}"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1172209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8.wmf"/><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E2F83335-85C4-436A-BDBA-A8053848A0BA}"/>
              </a:ext>
            </a:extLst>
          </p:cNvPr>
          <p:cNvSpPr>
            <a:spLocks noGrp="1"/>
          </p:cNvSpPr>
          <p:nvPr>
            <p:ph type="ctrTitle"/>
          </p:nvPr>
        </p:nvSpPr>
        <p:spPr>
          <a:xfrm>
            <a:off x="413156" y="1036279"/>
            <a:ext cx="11324754" cy="2098226"/>
          </a:xfrm>
        </p:spPr>
        <p:txBody>
          <a:bodyPr>
            <a:normAutofit/>
          </a:bodyPr>
          <a:lstStyle/>
          <a:p>
            <a:r>
              <a:rPr lang="th-TH" sz="5400" b="1" dirty="0">
                <a:latin typeface="TH Sarabun New" panose="020B0500040200020003" pitchFamily="34" charset="-34"/>
                <a:cs typeface="TH Sarabun New" panose="020B0500040200020003" pitchFamily="34" charset="-34"/>
              </a:rPr>
              <a:t>หน่วยที่ 1 ความรู้พื้นฐานเกี่ยวกับคอมพิวเตอร์</a:t>
            </a:r>
            <a:endParaRPr lang="th-TH" sz="54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2341462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A002F9E2-82EA-47DD-B218-1798AD571AAD}"/>
              </a:ext>
            </a:extLst>
          </p:cNvPr>
          <p:cNvSpPr>
            <a:spLocks noGrp="1"/>
          </p:cNvSpPr>
          <p:nvPr>
            <p:ph type="title"/>
          </p:nvPr>
        </p:nvSpPr>
        <p:spPr>
          <a:xfrm>
            <a:off x="487886" y="739479"/>
            <a:ext cx="11029616" cy="986685"/>
          </a:xfrm>
        </p:spPr>
        <p:txBody>
          <a:bodyPr>
            <a:normAutofit/>
          </a:bodyPr>
          <a:lstStyle/>
          <a:p>
            <a:r>
              <a:rPr lang="th-TH" sz="5400" dirty="0">
                <a:latin typeface="TH Sarabun New" panose="020B0500040200020003" pitchFamily="34" charset="-34"/>
                <a:cs typeface="TH Sarabun New" panose="020B0500040200020003" pitchFamily="34" charset="-34"/>
              </a:rPr>
              <a:t>ประวัติความเป็นมาของคอมพิวเตอร์</a:t>
            </a:r>
          </a:p>
        </p:txBody>
      </p:sp>
      <p:sp>
        <p:nvSpPr>
          <p:cNvPr id="7" name="ตัวแทนเนื้อหา 2">
            <a:extLst>
              <a:ext uri="{FF2B5EF4-FFF2-40B4-BE49-F238E27FC236}">
                <a16:creationId xmlns:a16="http://schemas.microsoft.com/office/drawing/2014/main" id="{7970EE9C-CA16-4ACC-BA4A-839E9424035F}"/>
              </a:ext>
            </a:extLst>
          </p:cNvPr>
          <p:cNvSpPr>
            <a:spLocks noGrp="1"/>
          </p:cNvSpPr>
          <p:nvPr>
            <p:ph idx="1"/>
          </p:nvPr>
        </p:nvSpPr>
        <p:spPr>
          <a:xfrm>
            <a:off x="878283" y="1618055"/>
            <a:ext cx="9990667" cy="2357374"/>
          </a:xfrm>
        </p:spPr>
        <p:txBody>
          <a:bodyPr>
            <a:normAutofit/>
          </a:bodyPr>
          <a:lstStyle/>
          <a:p>
            <a:pPr marL="0" indent="0">
              <a:buNone/>
            </a:pPr>
            <a:r>
              <a:rPr lang="th-TH" sz="3600" dirty="0">
                <a:latin typeface="TH Sarabun New" panose="020B0500040200020003" pitchFamily="34" charset="-34"/>
                <a:cs typeface="TH Sarabun New" panose="020B0500040200020003" pitchFamily="34" charset="-34"/>
              </a:rPr>
              <a:t>	มนุษย์มีความจำเป็นต้องคิดและประมวลผลมาตั้งแต่อดีต  เริ่มตั้งแต่การนับนิ้วมือ  ต่อมาก็ใช้เศษ</a:t>
            </a:r>
            <a:r>
              <a:rPr lang="th-TH" sz="3600" dirty="0" err="1">
                <a:latin typeface="TH Sarabun New" panose="020B0500040200020003" pitchFamily="34" charset="-34"/>
                <a:cs typeface="TH Sarabun New" panose="020B0500040200020003" pitchFamily="34" charset="-34"/>
              </a:rPr>
              <a:t>ไม</a:t>
            </a:r>
            <a:r>
              <a:rPr lang="th-TH" sz="3600" dirty="0">
                <a:latin typeface="TH Sarabun New" panose="020B0500040200020003" pitchFamily="34" charset="-34"/>
                <a:cs typeface="TH Sarabun New" panose="020B0500040200020003" pitchFamily="34" charset="-34"/>
              </a:rPr>
              <a:t> ก้อนหิน  หลังจากนั้นวิวัฒนาการเป็นลูกคิด (</a:t>
            </a:r>
            <a:r>
              <a:rPr lang="en-US" sz="3600" dirty="0">
                <a:latin typeface="TH Sarabun New" panose="020B0500040200020003" pitchFamily="34" charset="-34"/>
                <a:cs typeface="TH Sarabun New" panose="020B0500040200020003" pitchFamily="34" charset="-34"/>
              </a:rPr>
              <a:t>Abacus) </a:t>
            </a:r>
            <a:endParaRPr lang="th-TH" sz="3600" dirty="0">
              <a:latin typeface="TH Sarabun New" panose="020B0500040200020003" pitchFamily="34" charset="-34"/>
              <a:cs typeface="TH Sarabun New" panose="020B0500040200020003" pitchFamily="34" charset="-34"/>
            </a:endParaRPr>
          </a:p>
        </p:txBody>
      </p:sp>
      <p:pic>
        <p:nvPicPr>
          <p:cNvPr id="4" name="Picture 2" descr="abacus, Vintage Abacus, Black Abacus, Mathematical Calculations PNG Image and Clipart">
            <a:extLst>
              <a:ext uri="{FF2B5EF4-FFF2-40B4-BE49-F238E27FC236}">
                <a16:creationId xmlns:a16="http://schemas.microsoft.com/office/drawing/2014/main" id="{8DA1EE3C-13D6-4CB8-BD60-C707195E972E}"/>
              </a:ext>
            </a:extLst>
          </p:cNvPr>
          <p:cNvPicPr/>
          <p:nvPr/>
        </p:nvPicPr>
        <p:blipFill>
          <a:blip r:embed="rId2" cstate="print"/>
          <a:srcRect t="12652" b="7299"/>
          <a:stretch>
            <a:fillRect/>
          </a:stretch>
        </p:blipFill>
        <p:spPr bwMode="auto">
          <a:xfrm rot="171358">
            <a:off x="3533110" y="3801329"/>
            <a:ext cx="4606369" cy="235164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875513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rc_mi" descr="http://www.historyofinformation.com/images/0424d%20Large.jpg">
            <a:extLst>
              <a:ext uri="{FF2B5EF4-FFF2-40B4-BE49-F238E27FC236}">
                <a16:creationId xmlns:a16="http://schemas.microsoft.com/office/drawing/2014/main" id="{10E9F96A-00CC-4179-BA98-5760A1D15339}"/>
              </a:ext>
            </a:extLst>
          </p:cNvPr>
          <p:cNvPicPr/>
          <p:nvPr/>
        </p:nvPicPr>
        <p:blipFill>
          <a:blip r:embed="rId2" cstate="print"/>
          <a:srcRect/>
          <a:stretch>
            <a:fillRect/>
          </a:stretch>
        </p:blipFill>
        <p:spPr bwMode="auto">
          <a:xfrm>
            <a:off x="2050921" y="1406840"/>
            <a:ext cx="3424978" cy="4044315"/>
          </a:xfrm>
          <a:prstGeom prst="rect">
            <a:avLst/>
          </a:prstGeom>
          <a:noFill/>
          <a:ln w="9525">
            <a:noFill/>
            <a:miter lim="800000"/>
            <a:headEnd/>
            <a:tailEnd/>
          </a:ln>
        </p:spPr>
      </p:pic>
      <p:pic>
        <p:nvPicPr>
          <p:cNvPr id="4" name="Picture 5" descr="http://www.angelfire.com/freak2/napiersbones/bones.gif">
            <a:extLst>
              <a:ext uri="{FF2B5EF4-FFF2-40B4-BE49-F238E27FC236}">
                <a16:creationId xmlns:a16="http://schemas.microsoft.com/office/drawing/2014/main" id="{95D48EE4-1DC4-4DFE-BD34-2C6A6F74AC8F}"/>
              </a:ext>
            </a:extLst>
          </p:cNvPr>
          <p:cNvPicPr/>
          <p:nvPr/>
        </p:nvPicPr>
        <p:blipFill>
          <a:blip r:embed="rId3" cstate="print"/>
          <a:srcRect/>
          <a:stretch>
            <a:fillRect/>
          </a:stretch>
        </p:blipFill>
        <p:spPr bwMode="auto">
          <a:xfrm>
            <a:off x="7128934" y="1406841"/>
            <a:ext cx="3424978" cy="4044315"/>
          </a:xfrm>
          <a:prstGeom prst="rect">
            <a:avLst/>
          </a:prstGeom>
          <a:noFill/>
          <a:ln w="9525">
            <a:noFill/>
            <a:miter lim="800000"/>
            <a:headEnd/>
            <a:tailEnd/>
          </a:ln>
        </p:spPr>
      </p:pic>
      <p:sp>
        <p:nvSpPr>
          <p:cNvPr id="5" name="สี่เหลี่ยมผืนผ้า 4">
            <a:extLst>
              <a:ext uri="{FF2B5EF4-FFF2-40B4-BE49-F238E27FC236}">
                <a16:creationId xmlns:a16="http://schemas.microsoft.com/office/drawing/2014/main" id="{EC971F57-AA44-49D9-A84B-B3050179C9C8}"/>
              </a:ext>
            </a:extLst>
          </p:cNvPr>
          <p:cNvSpPr/>
          <p:nvPr/>
        </p:nvSpPr>
        <p:spPr>
          <a:xfrm>
            <a:off x="6853539" y="5818200"/>
            <a:ext cx="3767378"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เนเปีย</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ร์</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โบน</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ส์</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Napier’s Bones</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th-TH" sz="3200" dirty="0">
              <a:latin typeface="TH Sarabun New" panose="020B0500040200020003" pitchFamily="34" charset="-34"/>
              <a:cs typeface="TH Sarabun New" panose="020B0500040200020003" pitchFamily="34" charset="-34"/>
            </a:endParaRPr>
          </a:p>
        </p:txBody>
      </p:sp>
      <p:sp>
        <p:nvSpPr>
          <p:cNvPr id="6" name="สี่เหลี่ยมผืนผ้า 5">
            <a:extLst>
              <a:ext uri="{FF2B5EF4-FFF2-40B4-BE49-F238E27FC236}">
                <a16:creationId xmlns:a16="http://schemas.microsoft.com/office/drawing/2014/main" id="{1E9B2ED5-4886-464E-A290-7C0D55BD395F}"/>
              </a:ext>
            </a:extLst>
          </p:cNvPr>
          <p:cNvSpPr/>
          <p:nvPr/>
        </p:nvSpPr>
        <p:spPr>
          <a:xfrm>
            <a:off x="2050921" y="5818199"/>
            <a:ext cx="3448380"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จอห์น เนเปีย</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ร์</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John Napier</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th-TH" sz="3200" dirty="0">
              <a:latin typeface="TH Sarabun New" panose="020B0500040200020003" pitchFamily="34" charset="-34"/>
              <a:cs typeface="TH Sarabun New" panose="020B0500040200020003" pitchFamily="34" charset="-34"/>
            </a:endParaRPr>
          </a:p>
        </p:txBody>
      </p:sp>
      <p:sp>
        <p:nvSpPr>
          <p:cNvPr id="7" name="ชื่อเรื่อง 1">
            <a:extLst>
              <a:ext uri="{FF2B5EF4-FFF2-40B4-BE49-F238E27FC236}">
                <a16:creationId xmlns:a16="http://schemas.microsoft.com/office/drawing/2014/main" id="{5FB17262-2FCD-46EF-9037-F3EC34CEE4DD}"/>
              </a:ext>
            </a:extLst>
          </p:cNvPr>
          <p:cNvSpPr txBox="1">
            <a:spLocks/>
          </p:cNvSpPr>
          <p:nvPr/>
        </p:nvSpPr>
        <p:spPr>
          <a:xfrm>
            <a:off x="397886" y="663890"/>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1615</a:t>
            </a:r>
          </a:p>
        </p:txBody>
      </p:sp>
    </p:spTree>
    <p:extLst>
      <p:ext uri="{BB962C8B-B14F-4D97-AF65-F5344CB8AC3E}">
        <p14:creationId xmlns:p14="http://schemas.microsoft.com/office/powerpoint/2010/main" val="2485526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2DAD5898-E355-401B-A829-D0F66ED2F4A4}"/>
              </a:ext>
            </a:extLst>
          </p:cNvPr>
          <p:cNvSpPr txBox="1">
            <a:spLocks/>
          </p:cNvSpPr>
          <p:nvPr/>
        </p:nvSpPr>
        <p:spPr>
          <a:xfrm>
            <a:off x="410635" y="671212"/>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1642</a:t>
            </a:r>
          </a:p>
        </p:txBody>
      </p:sp>
      <p:pic>
        <p:nvPicPr>
          <p:cNvPr id="3" name="Picture 4">
            <a:extLst>
              <a:ext uri="{FF2B5EF4-FFF2-40B4-BE49-F238E27FC236}">
                <a16:creationId xmlns:a16="http://schemas.microsoft.com/office/drawing/2014/main" id="{BBD8BD20-8534-4304-8B36-B281A1B88377}"/>
              </a:ext>
            </a:extLst>
          </p:cNvPr>
          <p:cNvPicPr/>
          <p:nvPr/>
        </p:nvPicPr>
        <p:blipFill>
          <a:blip r:embed="rId2" cstate="print"/>
          <a:srcRect/>
          <a:stretch>
            <a:fillRect/>
          </a:stretch>
        </p:blipFill>
        <p:spPr bwMode="auto">
          <a:xfrm>
            <a:off x="1136653" y="1414162"/>
            <a:ext cx="4165600" cy="4029675"/>
          </a:xfrm>
          <a:prstGeom prst="rect">
            <a:avLst/>
          </a:prstGeom>
          <a:noFill/>
          <a:ln w="9525">
            <a:noFill/>
            <a:miter lim="800000"/>
            <a:headEnd/>
            <a:tailEnd/>
          </a:ln>
        </p:spPr>
      </p:pic>
      <p:pic>
        <p:nvPicPr>
          <p:cNvPr id="4" name="Picture 15" descr="ผลการค้นหารูปภาพสำหรับ pascalline">
            <a:extLst>
              <a:ext uri="{FF2B5EF4-FFF2-40B4-BE49-F238E27FC236}">
                <a16:creationId xmlns:a16="http://schemas.microsoft.com/office/drawing/2014/main" id="{5855EFAA-9856-4A5D-A8E7-5D7472DC2CB2}"/>
              </a:ext>
            </a:extLst>
          </p:cNvPr>
          <p:cNvPicPr/>
          <p:nvPr/>
        </p:nvPicPr>
        <p:blipFill>
          <a:blip r:embed="rId3" cstate="print"/>
          <a:srcRect/>
          <a:stretch>
            <a:fillRect/>
          </a:stretch>
        </p:blipFill>
        <p:spPr bwMode="auto">
          <a:xfrm>
            <a:off x="6698976" y="1414162"/>
            <a:ext cx="4165600" cy="40296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สี่เหลี่ยมผืนผ้า 4">
            <a:extLst>
              <a:ext uri="{FF2B5EF4-FFF2-40B4-BE49-F238E27FC236}">
                <a16:creationId xmlns:a16="http://schemas.microsoft.com/office/drawing/2014/main" id="{B1A59FC5-5F3C-4AA5-B931-A0C291BD4183}"/>
              </a:ext>
            </a:extLst>
          </p:cNvPr>
          <p:cNvSpPr/>
          <p:nvPr/>
        </p:nvSpPr>
        <p:spPr>
          <a:xfrm>
            <a:off x="1398281" y="5602012"/>
            <a:ext cx="3642344" cy="584775"/>
          </a:xfrm>
          <a:prstGeom prst="rect">
            <a:avLst/>
          </a:prstGeom>
        </p:spPr>
        <p:txBody>
          <a:bodyPr wrap="none">
            <a:spAutoFit/>
          </a:bodyPr>
          <a:lstStyle/>
          <a:p>
            <a:pPr algn="ctr">
              <a:spcAft>
                <a:spcPts val="0"/>
              </a:spcAf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แบ</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ลส</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ปาสคาล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Blaise Pascal</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
        <p:nvSpPr>
          <p:cNvPr id="6" name="สี่เหลี่ยมผืนผ้า 5">
            <a:extLst>
              <a:ext uri="{FF2B5EF4-FFF2-40B4-BE49-F238E27FC236}">
                <a16:creationId xmlns:a16="http://schemas.microsoft.com/office/drawing/2014/main" id="{AA50E78E-3391-4CED-86B3-F52165E702F6}"/>
              </a:ext>
            </a:extLst>
          </p:cNvPr>
          <p:cNvSpPr/>
          <p:nvPr/>
        </p:nvSpPr>
        <p:spPr>
          <a:xfrm>
            <a:off x="6417186" y="5602012"/>
            <a:ext cx="4485523"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เครื่องคำนวณปาสคาลไลน์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Pascaline</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980924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09318841-89F6-4866-A1F7-C1368915ADE3}"/>
              </a:ext>
            </a:extLst>
          </p:cNvPr>
          <p:cNvSpPr txBox="1">
            <a:spLocks/>
          </p:cNvSpPr>
          <p:nvPr/>
        </p:nvSpPr>
        <p:spPr>
          <a:xfrm>
            <a:off x="388555" y="579147"/>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1673</a:t>
            </a:r>
          </a:p>
        </p:txBody>
      </p:sp>
      <p:pic>
        <p:nvPicPr>
          <p:cNvPr id="3" name="Picture 27" descr="File:Leibniz Hannover.jpg">
            <a:extLst>
              <a:ext uri="{FF2B5EF4-FFF2-40B4-BE49-F238E27FC236}">
                <a16:creationId xmlns:a16="http://schemas.microsoft.com/office/drawing/2014/main" id="{248B3365-C7E8-4F11-84F0-78A95C6ACEF2}"/>
              </a:ext>
            </a:extLst>
          </p:cNvPr>
          <p:cNvPicPr/>
          <p:nvPr/>
        </p:nvPicPr>
        <p:blipFill>
          <a:blip r:embed="rId2" cstate="print"/>
          <a:srcRect/>
          <a:stretch>
            <a:fillRect/>
          </a:stretch>
        </p:blipFill>
        <p:spPr bwMode="auto">
          <a:xfrm>
            <a:off x="1497791" y="1962379"/>
            <a:ext cx="3528165" cy="4296375"/>
          </a:xfrm>
          <a:prstGeom prst="rect">
            <a:avLst/>
          </a:prstGeom>
          <a:noFill/>
          <a:ln w="9525">
            <a:noFill/>
            <a:miter lim="800000"/>
            <a:headEnd/>
            <a:tailEnd/>
          </a:ln>
        </p:spPr>
      </p:pic>
      <p:pic>
        <p:nvPicPr>
          <p:cNvPr id="4" name="Picture 30" descr="http://www.deutsches-museum.de/fileadmin/Content/010_DM/020_Ausstellungen/060_Kommunikation/040_Informatik/020_Ausstellung/020_Digitale_Technologie/Alte_Rechenmaschinen/BN_38895_Rechenmaschine-Leibniz-Nachbau.jpg">
            <a:extLst>
              <a:ext uri="{FF2B5EF4-FFF2-40B4-BE49-F238E27FC236}">
                <a16:creationId xmlns:a16="http://schemas.microsoft.com/office/drawing/2014/main" id="{C0C93941-C92E-4395-ADC3-6CA1129D3C06}"/>
              </a:ext>
            </a:extLst>
          </p:cNvPr>
          <p:cNvPicPr/>
          <p:nvPr/>
        </p:nvPicPr>
        <p:blipFill>
          <a:blip r:embed="rId3" cstate="print"/>
          <a:srcRect/>
          <a:stretch>
            <a:fillRect/>
          </a:stretch>
        </p:blipFill>
        <p:spPr bwMode="auto">
          <a:xfrm>
            <a:off x="6096000" y="2484594"/>
            <a:ext cx="4692863" cy="2498409"/>
          </a:xfrm>
          <a:prstGeom prst="rect">
            <a:avLst/>
          </a:prstGeom>
          <a:noFill/>
          <a:ln w="9525">
            <a:noFill/>
            <a:miter lim="800000"/>
            <a:headEnd/>
            <a:tailEnd/>
          </a:ln>
        </p:spPr>
      </p:pic>
      <p:sp>
        <p:nvSpPr>
          <p:cNvPr id="5" name="สี่เหลี่ยมผืนผ้า 4">
            <a:extLst>
              <a:ext uri="{FF2B5EF4-FFF2-40B4-BE49-F238E27FC236}">
                <a16:creationId xmlns:a16="http://schemas.microsoft.com/office/drawing/2014/main" id="{7E68E4C2-F6C4-48A7-BD81-844AA4722348}"/>
              </a:ext>
            </a:extLst>
          </p:cNvPr>
          <p:cNvSpPr/>
          <p:nvPr/>
        </p:nvSpPr>
        <p:spPr>
          <a:xfrm>
            <a:off x="5661060" y="5433392"/>
            <a:ext cx="5562741" cy="584775"/>
          </a:xfrm>
          <a:prstGeom prst="rect">
            <a:avLst/>
          </a:prstGeom>
        </p:spPr>
        <p:txBody>
          <a:bodyPr wrap="none">
            <a:spAutoFit/>
          </a:bodyPr>
          <a:lstStyle/>
          <a:p>
            <a:pPr algn="ctr">
              <a:spcAft>
                <a:spcPts val="0"/>
              </a:spcAf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เครื่องคำนวณไลบ</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์นิซ</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ส</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เต</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ป</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(Leibniz’s Stepped)</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
        <p:nvSpPr>
          <p:cNvPr id="6" name="สี่เหลี่ยมผืนผ้า 5">
            <a:extLst>
              <a:ext uri="{FF2B5EF4-FFF2-40B4-BE49-F238E27FC236}">
                <a16:creationId xmlns:a16="http://schemas.microsoft.com/office/drawing/2014/main" id="{8AF55504-539C-4BD4-A08D-47EBD1106913}"/>
              </a:ext>
            </a:extLst>
          </p:cNvPr>
          <p:cNvSpPr/>
          <p:nvPr/>
        </p:nvSpPr>
        <p:spPr>
          <a:xfrm>
            <a:off x="995045" y="1322097"/>
            <a:ext cx="7629012"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กอทท</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์ฟ</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รีด </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วิล</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เฮ</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ล์ม</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ฟอน ไลบ</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์นิซ</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Gottfried </a:t>
            </a:r>
            <a:r>
              <a:rPr lang="en-US"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Withelm</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von Leibniz </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327433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CA59D01B-9B4B-46C1-A305-B342690BC9FB}"/>
              </a:ext>
            </a:extLst>
          </p:cNvPr>
          <p:cNvSpPr txBox="1">
            <a:spLocks/>
          </p:cNvSpPr>
          <p:nvPr/>
        </p:nvSpPr>
        <p:spPr>
          <a:xfrm>
            <a:off x="379225" y="600150"/>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1700</a:t>
            </a:r>
          </a:p>
        </p:txBody>
      </p:sp>
      <p:sp>
        <p:nvSpPr>
          <p:cNvPr id="4" name="ตัวแทนเนื้อหา 2">
            <a:extLst>
              <a:ext uri="{FF2B5EF4-FFF2-40B4-BE49-F238E27FC236}">
                <a16:creationId xmlns:a16="http://schemas.microsoft.com/office/drawing/2014/main" id="{AFD2270F-C9B4-43A2-93D5-8AA6C913999D}"/>
              </a:ext>
            </a:extLst>
          </p:cNvPr>
          <p:cNvSpPr txBox="1">
            <a:spLocks/>
          </p:cNvSpPr>
          <p:nvPr/>
        </p:nvSpPr>
        <p:spPr>
          <a:xfrm>
            <a:off x="1176862" y="1351922"/>
            <a:ext cx="9990667"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a:t>
            </a:r>
            <a:r>
              <a:rPr lang="th-TH" sz="3600" dirty="0" err="1">
                <a:latin typeface="TH Sarabun New" panose="020B0500040200020003" pitchFamily="34" charset="-34"/>
                <a:cs typeface="TH Sarabun New" panose="020B0500040200020003" pitchFamily="34" charset="-34"/>
              </a:rPr>
              <a:t>วิล</a:t>
            </a:r>
            <a:r>
              <a:rPr lang="th-TH" sz="3600" dirty="0">
                <a:latin typeface="TH Sarabun New" panose="020B0500040200020003" pitchFamily="34" charset="-34"/>
                <a:cs typeface="TH Sarabun New" panose="020B0500040200020003" pitchFamily="34" charset="-34"/>
              </a:rPr>
              <a:t>เลียม อู</a:t>
            </a:r>
            <a:r>
              <a:rPr lang="th-TH" sz="3600" dirty="0" err="1">
                <a:latin typeface="TH Sarabun New" panose="020B0500040200020003" pitchFamily="34" charset="-34"/>
                <a:cs typeface="TH Sarabun New" panose="020B0500040200020003" pitchFamily="34" charset="-34"/>
              </a:rPr>
              <a:t>เทรด</a:t>
            </a:r>
            <a:r>
              <a:rPr lang="en-US" sz="3600" dirty="0">
                <a:latin typeface="TH Sarabun New" panose="020B0500040200020003" pitchFamily="34" charset="-34"/>
                <a:cs typeface="TH Sarabun New" panose="020B0500040200020003" pitchFamily="34" charset="-34"/>
              </a:rPr>
              <a:t> (William </a:t>
            </a:r>
            <a:r>
              <a:rPr lang="en-US" sz="3600" dirty="0" err="1">
                <a:latin typeface="TH Sarabun New" panose="020B0500040200020003" pitchFamily="34" charset="-34"/>
                <a:cs typeface="TH Sarabun New" panose="020B0500040200020003" pitchFamily="34" charset="-34"/>
              </a:rPr>
              <a:t>Aughtred</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นักคณิตศาสตร์ชาวอังกฤษ ได้นำเอาหลักการของเนเปีย</a:t>
            </a:r>
            <a:r>
              <a:rPr lang="th-TH" sz="3600" dirty="0" err="1">
                <a:latin typeface="TH Sarabun New" panose="020B0500040200020003" pitchFamily="34" charset="-34"/>
                <a:cs typeface="TH Sarabun New" panose="020B0500040200020003" pitchFamily="34" charset="-34"/>
              </a:rPr>
              <a:t>ร์</a:t>
            </a:r>
            <a:r>
              <a:rPr lang="th-TH" sz="3600" dirty="0">
                <a:latin typeface="TH Sarabun New" panose="020B0500040200020003" pitchFamily="34" charset="-34"/>
                <a:cs typeface="TH Sarabun New" panose="020B0500040200020003" pitchFamily="34" charset="-34"/>
              </a:rPr>
              <a:t>มาพัฒนาเครื่องมือที่เรียกว่า ไม้บรรทัดคำนวณ (</a:t>
            </a:r>
            <a:r>
              <a:rPr lang="en-US" sz="3600" dirty="0">
                <a:latin typeface="TH Sarabun New" panose="020B0500040200020003" pitchFamily="34" charset="-34"/>
                <a:cs typeface="TH Sarabun New" panose="020B0500040200020003" pitchFamily="34" charset="-34"/>
              </a:rPr>
              <a:t>Slide Rule)</a:t>
            </a:r>
            <a:r>
              <a:rPr lang="th-TH" sz="3600" dirty="0">
                <a:latin typeface="TH Sarabun New" panose="020B0500040200020003" pitchFamily="34" charset="-34"/>
                <a:cs typeface="TH Sarabun New" panose="020B0500040200020003" pitchFamily="34" charset="-34"/>
              </a:rPr>
              <a:t> </a:t>
            </a:r>
          </a:p>
        </p:txBody>
      </p:sp>
      <p:pic>
        <p:nvPicPr>
          <p:cNvPr id="5" name="Picture 33" descr="https://i1.wp.com/chalkdustmagazine.com/wp-content/uploads/2017/03/slide_rule.jpg?resize=654%2C116">
            <a:extLst>
              <a:ext uri="{FF2B5EF4-FFF2-40B4-BE49-F238E27FC236}">
                <a16:creationId xmlns:a16="http://schemas.microsoft.com/office/drawing/2014/main" id="{F001E01B-5DA4-4B07-91D6-6E2B9085407A}"/>
              </a:ext>
            </a:extLst>
          </p:cNvPr>
          <p:cNvPicPr/>
          <p:nvPr/>
        </p:nvPicPr>
        <p:blipFill>
          <a:blip r:embed="rId2" cstate="print"/>
          <a:srcRect/>
          <a:stretch>
            <a:fillRect/>
          </a:stretch>
        </p:blipFill>
        <p:spPr bwMode="auto">
          <a:xfrm>
            <a:off x="2916763" y="3116285"/>
            <a:ext cx="6510867" cy="2058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สี่เหลี่ยมผืนผ้า 5">
            <a:extLst>
              <a:ext uri="{FF2B5EF4-FFF2-40B4-BE49-F238E27FC236}">
                <a16:creationId xmlns:a16="http://schemas.microsoft.com/office/drawing/2014/main" id="{BACE23CF-1473-4CD8-82A1-9B9D946E9982}"/>
              </a:ext>
            </a:extLst>
          </p:cNvPr>
          <p:cNvSpPr/>
          <p:nvPr/>
        </p:nvSpPr>
        <p:spPr>
          <a:xfrm>
            <a:off x="4326926" y="5505152"/>
            <a:ext cx="3538148"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latin typeface="TH Sarabun New" panose="020B0500040200020003" pitchFamily="34" charset="-34"/>
                <a:ea typeface="Times New Roman" panose="02020603050405020304" pitchFamily="18" charset="0"/>
                <a:cs typeface="TH Sarabun New" panose="020B0500040200020003" pitchFamily="34" charset="-34"/>
              </a:rPr>
              <a:t>ไม้บรรทัดคำนวณ (</a:t>
            </a:r>
            <a:r>
              <a:rPr lang="en-US" sz="3200" dirty="0">
                <a:latin typeface="TH Sarabun New" panose="020B0500040200020003" pitchFamily="34" charset="-34"/>
                <a:ea typeface="Times New Roman" panose="02020603050405020304" pitchFamily="18" charset="0"/>
                <a:cs typeface="TH Sarabun New" panose="020B0500040200020003" pitchFamily="34" charset="-34"/>
              </a:rPr>
              <a:t>Slide Rule)</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132698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F17E5856-4B4D-4B94-B4EB-E6012B44B503}"/>
              </a:ext>
            </a:extLst>
          </p:cNvPr>
          <p:cNvSpPr txBox="1">
            <a:spLocks/>
          </p:cNvSpPr>
          <p:nvPr/>
        </p:nvSpPr>
        <p:spPr>
          <a:xfrm>
            <a:off x="371548" y="642629"/>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1822</a:t>
            </a:r>
          </a:p>
        </p:txBody>
      </p:sp>
      <p:pic>
        <p:nvPicPr>
          <p:cNvPr id="3" name="Picture 8" descr="Charles Babbage - 1860.jpg">
            <a:extLst>
              <a:ext uri="{FF2B5EF4-FFF2-40B4-BE49-F238E27FC236}">
                <a16:creationId xmlns:a16="http://schemas.microsoft.com/office/drawing/2014/main" id="{E02419A8-DF47-4143-98F1-BC33BA22C146}"/>
              </a:ext>
            </a:extLst>
          </p:cNvPr>
          <p:cNvPicPr/>
          <p:nvPr/>
        </p:nvPicPr>
        <p:blipFill>
          <a:blip r:embed="rId2" cstate="print"/>
          <a:srcRect/>
          <a:stretch>
            <a:fillRect/>
          </a:stretch>
        </p:blipFill>
        <p:spPr bwMode="auto">
          <a:xfrm>
            <a:off x="1723993" y="1717357"/>
            <a:ext cx="3448155" cy="3938376"/>
          </a:xfrm>
          <a:prstGeom prst="rect">
            <a:avLst/>
          </a:prstGeom>
          <a:noFill/>
          <a:ln w="9525">
            <a:noFill/>
            <a:miter lim="800000"/>
            <a:headEnd/>
            <a:tailEnd/>
          </a:ln>
        </p:spPr>
      </p:pic>
      <p:sp>
        <p:nvSpPr>
          <p:cNvPr id="4" name="สี่เหลี่ยมผืนผ้า 3">
            <a:extLst>
              <a:ext uri="{FF2B5EF4-FFF2-40B4-BE49-F238E27FC236}">
                <a16:creationId xmlns:a16="http://schemas.microsoft.com/office/drawing/2014/main" id="{5CD9604B-9D8C-47FD-980D-746677AE62EC}"/>
              </a:ext>
            </a:extLst>
          </p:cNvPr>
          <p:cNvSpPr/>
          <p:nvPr/>
        </p:nvSpPr>
        <p:spPr>
          <a:xfrm>
            <a:off x="1319925" y="5845200"/>
            <a:ext cx="3999813"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ชาล</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ส์</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แบบ</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บิจ</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(Charles Babbage)</a:t>
            </a:r>
            <a:endParaRPr lang="th-TH" sz="3200" dirty="0">
              <a:latin typeface="TH Sarabun New" panose="020B0500040200020003" pitchFamily="34" charset="-34"/>
              <a:cs typeface="TH Sarabun New" panose="020B0500040200020003" pitchFamily="34" charset="-34"/>
            </a:endParaRPr>
          </a:p>
        </p:txBody>
      </p:sp>
      <p:pic>
        <p:nvPicPr>
          <p:cNvPr id="5" name="Picture 11" descr="The Difference EngineThe completed portion of Charles Babbage's Difference Engine, 1832. This advanced calculator was intended to produce logarithm tables used in navigation. The value of numbers was represented by the positions of the toothed wheels marked with decimal numbers.">
            <a:extLst>
              <a:ext uri="{FF2B5EF4-FFF2-40B4-BE49-F238E27FC236}">
                <a16:creationId xmlns:a16="http://schemas.microsoft.com/office/drawing/2014/main" id="{20D8A026-98EF-4BC7-9B41-96E1191C45EA}"/>
              </a:ext>
            </a:extLst>
          </p:cNvPr>
          <p:cNvPicPr/>
          <p:nvPr/>
        </p:nvPicPr>
        <p:blipFill>
          <a:blip r:embed="rId3" cstate="print"/>
          <a:srcRect/>
          <a:stretch>
            <a:fillRect/>
          </a:stretch>
        </p:blipFill>
        <p:spPr bwMode="auto">
          <a:xfrm>
            <a:off x="7148089" y="1527890"/>
            <a:ext cx="3448155" cy="4127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สี่เหลี่ยมผืนผ้า 5">
            <a:extLst>
              <a:ext uri="{FF2B5EF4-FFF2-40B4-BE49-F238E27FC236}">
                <a16:creationId xmlns:a16="http://schemas.microsoft.com/office/drawing/2014/main" id="{B94B41C4-7238-4A2E-AEC6-2CBDC1E5E677}"/>
              </a:ext>
            </a:extLst>
          </p:cNvPr>
          <p:cNvSpPr/>
          <p:nvPr/>
        </p:nvSpPr>
        <p:spPr>
          <a:xfrm>
            <a:off x="6323232" y="5848400"/>
            <a:ext cx="5097870" cy="584775"/>
          </a:xfrm>
          <a:prstGeom prst="rect">
            <a:avLst/>
          </a:prstGeom>
        </p:spPr>
        <p:txBody>
          <a:bodyPr wrap="none">
            <a:spAutoFit/>
          </a:bodyPr>
          <a:lstStyle/>
          <a:p>
            <a:pPr algn="ctr">
              <a:spcAft>
                <a:spcPts val="0"/>
              </a:spcAf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เครื่องคำนวณหาผลต่าง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Difference engine</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629888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61EF1850-8C4F-470B-AFAB-CE3B4B187BDA}"/>
              </a:ext>
            </a:extLst>
          </p:cNvPr>
          <p:cNvSpPr txBox="1">
            <a:spLocks/>
          </p:cNvSpPr>
          <p:nvPr/>
        </p:nvSpPr>
        <p:spPr>
          <a:xfrm>
            <a:off x="416547" y="510117"/>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a:t>
            </a:r>
            <a:r>
              <a:rPr lang="en-US" b="1" dirty="0">
                <a:latin typeface="TH Sarabun New" panose="020B0500040200020003" pitchFamily="34" charset="-34"/>
                <a:cs typeface="TH Sarabun New" panose="020B0500040200020003" pitchFamily="34" charset="-34"/>
              </a:rPr>
              <a:t>1842</a:t>
            </a:r>
            <a:endParaRPr lang="th-TH" b="1" dirty="0">
              <a:latin typeface="TH Sarabun New" panose="020B0500040200020003" pitchFamily="34" charset="-34"/>
              <a:cs typeface="TH Sarabun New" panose="020B0500040200020003" pitchFamily="34" charset="-34"/>
            </a:endParaRPr>
          </a:p>
        </p:txBody>
      </p:sp>
      <p:sp>
        <p:nvSpPr>
          <p:cNvPr id="3" name="ตัวแทนเนื้อหา 2">
            <a:extLst>
              <a:ext uri="{FF2B5EF4-FFF2-40B4-BE49-F238E27FC236}">
                <a16:creationId xmlns:a16="http://schemas.microsoft.com/office/drawing/2014/main" id="{D00FACA8-35B9-488D-BD50-5A8E640F8062}"/>
              </a:ext>
            </a:extLst>
          </p:cNvPr>
          <p:cNvSpPr txBox="1">
            <a:spLocks/>
          </p:cNvSpPr>
          <p:nvPr/>
        </p:nvSpPr>
        <p:spPr>
          <a:xfrm>
            <a:off x="1100666" y="1996017"/>
            <a:ext cx="9990667"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สุภาพสตรีชาวอังกฤษชื่อ เอดา </a:t>
            </a:r>
            <a:r>
              <a:rPr lang="th-TH" sz="3600" dirty="0" err="1">
                <a:latin typeface="TH Sarabun New" panose="020B0500040200020003" pitchFamily="34" charset="-34"/>
                <a:cs typeface="TH Sarabun New" panose="020B0500040200020003" pitchFamily="34" charset="-34"/>
              </a:rPr>
              <a:t>ไบ</a:t>
            </a:r>
            <a:r>
              <a:rPr lang="th-TH" sz="3600" dirty="0">
                <a:latin typeface="TH Sarabun New" panose="020B0500040200020003" pitchFamily="34" charset="-34"/>
                <a:cs typeface="TH Sarabun New" panose="020B0500040200020003" pitchFamily="34" charset="-34"/>
              </a:rPr>
              <a:t>รอน เลิฟ</a:t>
            </a:r>
            <a:r>
              <a:rPr lang="th-TH" sz="3600" dirty="0" err="1">
                <a:latin typeface="TH Sarabun New" panose="020B0500040200020003" pitchFamily="34" charset="-34"/>
                <a:cs typeface="TH Sarabun New" panose="020B0500040200020003" pitchFamily="34" charset="-34"/>
              </a:rPr>
              <a:t>เล</a:t>
            </a:r>
            <a:r>
              <a:rPr lang="th-TH" sz="3600" dirty="0">
                <a:latin typeface="TH Sarabun New" panose="020B0500040200020003" pitchFamily="34" charset="-34"/>
                <a:cs typeface="TH Sarabun New" panose="020B0500040200020003" pitchFamily="34" charset="-34"/>
              </a:rPr>
              <a:t>ซ (</a:t>
            </a:r>
            <a:r>
              <a:rPr lang="en-US" sz="3600" dirty="0">
                <a:latin typeface="TH Sarabun New" panose="020B0500040200020003" pitchFamily="34" charset="-34"/>
                <a:cs typeface="TH Sarabun New" panose="020B0500040200020003" pitchFamily="34" charset="-34"/>
              </a:rPr>
              <a:t>Ada Byron Lovelace) </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แปลเรื่องราวเกี่ยวกับเครื่องวิเคราะห์ (</a:t>
            </a:r>
            <a:r>
              <a:rPr lang="en-US" sz="3600" dirty="0">
                <a:latin typeface="TH Sarabun New" panose="020B0500040200020003" pitchFamily="34" charset="-34"/>
                <a:cs typeface="TH Sarabun New" panose="020B0500040200020003" pitchFamily="34" charset="-34"/>
              </a:rPr>
              <a:t>Analytical Engine</a:t>
            </a:r>
            <a:r>
              <a:rPr lang="th-TH" sz="3600" dirty="0">
                <a:latin typeface="TH Sarabun New" panose="020B0500040200020003" pitchFamily="34" charset="-34"/>
                <a:cs typeface="TH Sarabun New" panose="020B0500040200020003" pitchFamily="34" charset="-34"/>
              </a:rPr>
              <a:t>) ทำให้ เอดา เข้าใจในศักยภาพของเครื่องดังกล่าวเป็นอย่างดี และ</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เขียนขั้นตอนของคำสั่งวิธีใช้เครื่องนี้ให้ทำการคำนวณที่ยุ่งยากซับซ้อนไวในหนังสือ </a:t>
            </a:r>
            <a:r>
              <a:rPr lang="en-US" sz="3600" dirty="0">
                <a:latin typeface="TH Sarabun New" panose="020B0500040200020003" pitchFamily="34" charset="-34"/>
                <a:cs typeface="TH Sarabun New" panose="020B0500040200020003" pitchFamily="34" charset="-34"/>
              </a:rPr>
              <a:t>Taylor’s Scientific Memories  </a:t>
            </a:r>
            <a:r>
              <a:rPr lang="th-TH" sz="3600" dirty="0">
                <a:latin typeface="TH Sarabun New" panose="020B0500040200020003" pitchFamily="34" charset="-34"/>
                <a:cs typeface="TH Sarabun New" panose="020B0500040200020003" pitchFamily="34" charset="-34"/>
              </a:rPr>
              <a:t>ซึ่งถือว่าเป็นโปรแกรมคอมพิวเตอร์โปรแกรมแรกของโลก</a:t>
            </a:r>
          </a:p>
        </p:txBody>
      </p:sp>
    </p:spTree>
    <p:extLst>
      <p:ext uri="{BB962C8B-B14F-4D97-AF65-F5344CB8AC3E}">
        <p14:creationId xmlns:p14="http://schemas.microsoft.com/office/powerpoint/2010/main" val="313395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ชื่อเรื่อง 1">
            <a:extLst>
              <a:ext uri="{FF2B5EF4-FFF2-40B4-BE49-F238E27FC236}">
                <a16:creationId xmlns:a16="http://schemas.microsoft.com/office/drawing/2014/main" id="{417EC513-FA5D-4377-B7F7-3BCAFAC1AF73}"/>
              </a:ext>
            </a:extLst>
          </p:cNvPr>
          <p:cNvSpPr txBox="1">
            <a:spLocks/>
          </p:cNvSpPr>
          <p:nvPr/>
        </p:nvSpPr>
        <p:spPr>
          <a:xfrm>
            <a:off x="360564" y="670621"/>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sz="4000" b="1" dirty="0">
                <a:latin typeface="TH Sarabun New" panose="020B0500040200020003" pitchFamily="34" charset="-34"/>
                <a:cs typeface="TH Sarabun New" panose="020B0500040200020003" pitchFamily="34" charset="-34"/>
              </a:rPr>
              <a:t>โปรแกรมเมอรคนแรกของโลก </a:t>
            </a:r>
          </a:p>
        </p:txBody>
      </p:sp>
      <p:pic>
        <p:nvPicPr>
          <p:cNvPr id="4" name="Picture 17" descr="https://myhero.com/images/guest/g4339/hero4304/g4339_u2052_ADA.GIF">
            <a:extLst>
              <a:ext uri="{FF2B5EF4-FFF2-40B4-BE49-F238E27FC236}">
                <a16:creationId xmlns:a16="http://schemas.microsoft.com/office/drawing/2014/main" id="{DE28923C-7CCA-4CED-BFFF-4A32E92E63B8}"/>
              </a:ext>
            </a:extLst>
          </p:cNvPr>
          <p:cNvPicPr/>
          <p:nvPr/>
        </p:nvPicPr>
        <p:blipFill>
          <a:blip r:embed="rId2" cstate="print"/>
          <a:srcRect/>
          <a:stretch>
            <a:fillRect/>
          </a:stretch>
        </p:blipFill>
        <p:spPr bwMode="auto">
          <a:xfrm>
            <a:off x="4509579" y="1630866"/>
            <a:ext cx="3172842" cy="3596268"/>
          </a:xfrm>
          <a:prstGeom prst="rect">
            <a:avLst/>
          </a:prstGeom>
          <a:noFill/>
          <a:ln w="9525">
            <a:noFill/>
            <a:miter lim="800000"/>
            <a:headEnd/>
            <a:tailEnd/>
          </a:ln>
        </p:spPr>
      </p:pic>
      <p:sp>
        <p:nvSpPr>
          <p:cNvPr id="5" name="สี่เหลี่ยมผืนผ้า 4">
            <a:extLst>
              <a:ext uri="{FF2B5EF4-FFF2-40B4-BE49-F238E27FC236}">
                <a16:creationId xmlns:a16="http://schemas.microsoft.com/office/drawing/2014/main" id="{86FBF1AA-F9F0-4CFD-A438-4C338E3C3CF3}"/>
              </a:ext>
            </a:extLst>
          </p:cNvPr>
          <p:cNvSpPr/>
          <p:nvPr/>
        </p:nvSpPr>
        <p:spPr>
          <a:xfrm>
            <a:off x="3513402" y="5602604"/>
            <a:ext cx="5165196"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เอดา </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ไบ</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รอน เลิฟ</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เล</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ซ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Ada Byron Lovelace)</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487569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4A7A75C2-D619-4309-8E96-B97DFE1D3893}"/>
              </a:ext>
            </a:extLst>
          </p:cNvPr>
          <p:cNvSpPr txBox="1">
            <a:spLocks/>
          </p:cNvSpPr>
          <p:nvPr/>
        </p:nvSpPr>
        <p:spPr>
          <a:xfrm>
            <a:off x="369894" y="617396"/>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1854</a:t>
            </a:r>
          </a:p>
        </p:txBody>
      </p:sp>
      <p:pic>
        <p:nvPicPr>
          <p:cNvPr id="3" name="Picture 20" descr="à¸à¸¥à¸à¸²à¸£à¸à¹à¸à¸«à¸²à¸£à¸¹à¸à¸ à¸²à¸">
            <a:extLst>
              <a:ext uri="{FF2B5EF4-FFF2-40B4-BE49-F238E27FC236}">
                <a16:creationId xmlns:a16="http://schemas.microsoft.com/office/drawing/2014/main" id="{701B992C-2A34-49BF-B702-221ACB04624D}"/>
              </a:ext>
            </a:extLst>
          </p:cNvPr>
          <p:cNvPicPr/>
          <p:nvPr/>
        </p:nvPicPr>
        <p:blipFill>
          <a:blip r:embed="rId3" cstate="print"/>
          <a:srcRect/>
          <a:stretch>
            <a:fillRect/>
          </a:stretch>
        </p:blipFill>
        <p:spPr bwMode="auto">
          <a:xfrm>
            <a:off x="4330880" y="1482605"/>
            <a:ext cx="3530239" cy="3892789"/>
          </a:xfrm>
          <a:prstGeom prst="rect">
            <a:avLst/>
          </a:prstGeom>
          <a:noFill/>
          <a:ln w="9525">
            <a:noFill/>
            <a:miter lim="800000"/>
            <a:headEnd/>
            <a:tailEnd/>
          </a:ln>
        </p:spPr>
      </p:pic>
      <p:sp>
        <p:nvSpPr>
          <p:cNvPr id="4" name="สี่เหลี่ยมผืนผ้า 3">
            <a:extLst>
              <a:ext uri="{FF2B5EF4-FFF2-40B4-BE49-F238E27FC236}">
                <a16:creationId xmlns:a16="http://schemas.microsoft.com/office/drawing/2014/main" id="{5D18C860-F96D-46BA-B5BF-63218F62FCEC}"/>
              </a:ext>
            </a:extLst>
          </p:cNvPr>
          <p:cNvSpPr/>
          <p:nvPr/>
        </p:nvSpPr>
        <p:spPr>
          <a:xfrm>
            <a:off x="4539323" y="5655828"/>
            <a:ext cx="3113352" cy="584775"/>
          </a:xfrm>
          <a:prstGeom prst="rect">
            <a:avLst/>
          </a:prstGeom>
        </p:spPr>
        <p:txBody>
          <a:bodyPr wrap="none">
            <a:spAutoFit/>
          </a:bodyPr>
          <a:lstStyle/>
          <a:p>
            <a:pPr algn="ctr">
              <a:spcAft>
                <a:spcPts val="0"/>
              </a:spcAf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จอร</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์จ</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บูล</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George Boole</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3465272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FA51D567-A7D9-42F2-A617-A3864C4412BA}"/>
              </a:ext>
            </a:extLst>
          </p:cNvPr>
          <p:cNvSpPr txBox="1">
            <a:spLocks/>
          </p:cNvSpPr>
          <p:nvPr/>
        </p:nvSpPr>
        <p:spPr>
          <a:xfrm>
            <a:off x="360563" y="577315"/>
            <a:ext cx="9601200" cy="1485900"/>
          </a:xfrm>
          <a:prstGeom prst="rect">
            <a:avLst/>
          </a:prstGeom>
        </p:spPr>
        <p:txBody>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th-TH" b="1" dirty="0">
                <a:latin typeface="TH Sarabun New" panose="020B0500040200020003" pitchFamily="34" charset="-34"/>
                <a:cs typeface="TH Sarabun New" panose="020B0500040200020003" pitchFamily="34" charset="-34"/>
              </a:rPr>
              <a:t>ค.ศ. 1880 </a:t>
            </a:r>
          </a:p>
        </p:txBody>
      </p:sp>
      <p:sp>
        <p:nvSpPr>
          <p:cNvPr id="3" name="ตัวแทนเนื้อหา 2">
            <a:extLst>
              <a:ext uri="{FF2B5EF4-FFF2-40B4-BE49-F238E27FC236}">
                <a16:creationId xmlns:a16="http://schemas.microsoft.com/office/drawing/2014/main" id="{A391B508-955C-4A52-8639-83BA92393927}"/>
              </a:ext>
            </a:extLst>
          </p:cNvPr>
          <p:cNvSpPr txBox="1">
            <a:spLocks/>
          </p:cNvSpPr>
          <p:nvPr/>
        </p:nvSpPr>
        <p:spPr>
          <a:xfrm>
            <a:off x="1100666" y="1913925"/>
            <a:ext cx="9990667"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ดร.เฮอร</a:t>
            </a:r>
            <a:r>
              <a:rPr lang="th-TH" sz="3600" dirty="0" err="1">
                <a:latin typeface="TH Sarabun New" panose="020B0500040200020003" pitchFamily="34" charset="-34"/>
                <a:cs typeface="TH Sarabun New" panose="020B0500040200020003" pitchFamily="34" charset="-34"/>
              </a:rPr>
              <a:t>์แ</a:t>
            </a:r>
            <a:r>
              <a:rPr lang="th-TH" sz="3600" dirty="0">
                <a:latin typeface="TH Sarabun New" panose="020B0500040200020003" pitchFamily="34" charset="-34"/>
                <a:cs typeface="TH Sarabun New" panose="020B0500040200020003" pitchFamily="34" charset="-34"/>
              </a:rPr>
              <a:t>มน </a:t>
            </a:r>
            <a:r>
              <a:rPr lang="th-TH" sz="3600" dirty="0" err="1">
                <a:latin typeface="TH Sarabun New" panose="020B0500040200020003" pitchFamily="34" charset="-34"/>
                <a:cs typeface="TH Sarabun New" panose="020B0500040200020003" pitchFamily="34" charset="-34"/>
              </a:rPr>
              <a:t>ฮอ</a:t>
            </a:r>
            <a:r>
              <a:rPr lang="th-TH" sz="3600" dirty="0">
                <a:latin typeface="TH Sarabun New" panose="020B0500040200020003" pitchFamily="34" charset="-34"/>
                <a:cs typeface="TH Sarabun New" panose="020B0500040200020003" pitchFamily="34" charset="-34"/>
              </a:rPr>
              <a:t>ล</a:t>
            </a:r>
            <a:r>
              <a:rPr lang="th-TH" sz="3600" dirty="0" err="1">
                <a:latin typeface="TH Sarabun New" panose="020B0500040200020003" pitchFamily="34" charset="-34"/>
                <a:cs typeface="TH Sarabun New" panose="020B0500040200020003" pitchFamily="34" charset="-34"/>
              </a:rPr>
              <a:t>เล</a:t>
            </a:r>
            <a:r>
              <a:rPr lang="th-TH" sz="3600" dirty="0">
                <a:latin typeface="TH Sarabun New" panose="020B0500040200020003" pitchFamily="34" charset="-34"/>
                <a:cs typeface="TH Sarabun New" panose="020B0500040200020003" pitchFamily="34" charset="-34"/>
              </a:rPr>
              <a:t>อริท (</a:t>
            </a:r>
            <a:r>
              <a:rPr lang="en-US" sz="3600" dirty="0" err="1">
                <a:latin typeface="TH Sarabun New" panose="020B0500040200020003" pitchFamily="34" charset="-34"/>
                <a:cs typeface="TH Sarabun New" panose="020B0500040200020003" pitchFamily="34" charset="-34"/>
              </a:rPr>
              <a:t>Dr.Herman</a:t>
            </a:r>
            <a:r>
              <a:rPr lang="en-US" sz="3600" dirty="0">
                <a:latin typeface="TH Sarabun New" panose="020B0500040200020003" pitchFamily="34" charset="-34"/>
                <a:cs typeface="TH Sarabun New" panose="020B0500040200020003" pitchFamily="34" charset="-34"/>
              </a:rPr>
              <a:t> Hollerith</a:t>
            </a:r>
            <a:r>
              <a:rPr lang="th-TH" sz="3600" dirty="0">
                <a:latin typeface="TH Sarabun New" panose="020B0500040200020003" pitchFamily="34" charset="-34"/>
                <a:cs typeface="TH Sarabun New" panose="020B0500040200020003" pitchFamily="34" charset="-34"/>
              </a:rPr>
              <a:t>)</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นักสถิติชาวอเมริกัน</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ประดิษฐ์เครื่องประมวลผลทางสถิติเครื่องแรก  ซึ่งใช้กับบัตรเจาะรูและถูกนำไปใช้ในงานสำรวจสำมะโนประชากรของสหรัฐอเมริกาในปี พ.ศ. 2433  และช่วยให้การสรุปผลสำมะโนประชากรเสร็จสิ้นภายในระยะเวลา 2 ปครึ่ง  (โดยก่อนหน้านั้นต้องใช้เวลาถึง 7 ปครึ่ง) </a:t>
            </a:r>
          </a:p>
        </p:txBody>
      </p:sp>
    </p:spTree>
    <p:extLst>
      <p:ext uri="{BB962C8B-B14F-4D97-AF65-F5344CB8AC3E}">
        <p14:creationId xmlns:p14="http://schemas.microsoft.com/office/powerpoint/2010/main" val="456073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3" descr="File:HollerithMachine.CHM.jpg">
            <a:extLst>
              <a:ext uri="{FF2B5EF4-FFF2-40B4-BE49-F238E27FC236}">
                <a16:creationId xmlns:a16="http://schemas.microsoft.com/office/drawing/2014/main" id="{5510B651-799A-4455-83A2-8C89C8F1BF2E}"/>
              </a:ext>
            </a:extLst>
          </p:cNvPr>
          <p:cNvPicPr/>
          <p:nvPr/>
        </p:nvPicPr>
        <p:blipFill>
          <a:blip r:embed="rId2" cstate="print"/>
          <a:srcRect/>
          <a:stretch>
            <a:fillRect/>
          </a:stretch>
        </p:blipFill>
        <p:spPr bwMode="auto">
          <a:xfrm>
            <a:off x="2834063" y="1578946"/>
            <a:ext cx="6523872" cy="4457700"/>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A562B52A-8060-465E-A9C0-0ACF7649A09D}"/>
              </a:ext>
            </a:extLst>
          </p:cNvPr>
          <p:cNvSpPr/>
          <p:nvPr/>
        </p:nvSpPr>
        <p:spPr>
          <a:xfrm>
            <a:off x="3276157" y="756039"/>
            <a:ext cx="5639685" cy="646331"/>
          </a:xfrm>
          <a:prstGeom prst="rect">
            <a:avLst/>
          </a:prstGeom>
        </p:spPr>
        <p:txBody>
          <a:bodyPr wrap="none">
            <a:spAutoFit/>
          </a:bodyPr>
          <a:lstStyle/>
          <a:p>
            <a:pPr algn="ctr">
              <a:spcAft>
                <a:spcPts val="0"/>
              </a:spcAft>
            </a:pPr>
            <a:r>
              <a:rPr lang="th-TH" sz="36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เครื่องประมวลผลทางสถิติซึ่งใช้กับบัตรเจาะรู </a:t>
            </a:r>
            <a:endParaRPr lang="en-US" sz="36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459772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E2F83335-85C4-436A-BDBA-A8053848A0BA}"/>
              </a:ext>
            </a:extLst>
          </p:cNvPr>
          <p:cNvSpPr>
            <a:spLocks noGrp="1"/>
          </p:cNvSpPr>
          <p:nvPr>
            <p:ph type="ctrTitle"/>
          </p:nvPr>
        </p:nvSpPr>
        <p:spPr>
          <a:xfrm>
            <a:off x="441148" y="1087770"/>
            <a:ext cx="8361229" cy="2098226"/>
          </a:xfrm>
        </p:spPr>
        <p:txBody>
          <a:bodyPr>
            <a:normAutofit/>
          </a:bodyPr>
          <a:lstStyle/>
          <a:p>
            <a:r>
              <a:rPr lang="th-TH" sz="5400" b="1" dirty="0">
                <a:latin typeface="TH Sarabun New" panose="020B0500040200020003" pitchFamily="34" charset="-34"/>
                <a:cs typeface="TH Sarabun New" panose="020B0500040200020003" pitchFamily="34" charset="-34"/>
              </a:rPr>
              <a:t>วิวัฒนาการของ</a:t>
            </a:r>
            <a:r>
              <a:rPr lang="th-TH" sz="5400" b="1" dirty="0" err="1">
                <a:latin typeface="TH Sarabun New" panose="020B0500040200020003" pitchFamily="34" charset="-34"/>
                <a:cs typeface="TH Sarabun New" panose="020B0500040200020003" pitchFamily="34" charset="-34"/>
              </a:rPr>
              <a:t>คอมพิวเตอร</a:t>
            </a:r>
            <a:r>
              <a:rPr lang="th-TH" sz="5400" b="1" dirty="0">
                <a:latin typeface="TH Sarabun New" panose="020B0500040200020003" pitchFamily="34" charset="-34"/>
                <a:cs typeface="TH Sarabun New" panose="020B0500040200020003" pitchFamily="34" charset="-34"/>
              </a:rPr>
              <a:t> </a:t>
            </a:r>
            <a:endParaRPr lang="th-TH" sz="54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008373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245233F1-E3B5-4353-A31F-3ED2181CDE6C}"/>
              </a:ext>
            </a:extLst>
          </p:cNvPr>
          <p:cNvSpPr txBox="1">
            <a:spLocks/>
          </p:cNvSpPr>
          <p:nvPr/>
        </p:nvSpPr>
        <p:spPr>
          <a:xfrm>
            <a:off x="475862" y="1253067"/>
            <a:ext cx="11262048" cy="5604933"/>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th-TH" sz="3600" dirty="0">
                <a:latin typeface="TH Sarabun New" panose="020B0500040200020003" pitchFamily="34" charset="-34"/>
                <a:cs typeface="TH Sarabun New" panose="020B0500040200020003" pitchFamily="34" charset="-34"/>
              </a:rPr>
              <a:t>	วิวัฒนาการของคอมพิวเตอร์สามารถแบ่งการพัฒนาคอมพิวเตอร์จากอดีตถึงปัจจุบัน</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  5 ยุคด้วยกันดังนี้ </a:t>
            </a:r>
            <a:endParaRPr lang="en-US" sz="3600" dirty="0">
              <a:latin typeface="TH Sarabun New" panose="020B0500040200020003" pitchFamily="34" charset="-34"/>
              <a:cs typeface="TH Sarabun New" panose="020B0500040200020003" pitchFamily="34" charset="-34"/>
            </a:endParaRPr>
          </a:p>
          <a:p>
            <a:pPr marL="0" indent="0">
              <a:buFont typeface="Wingdings 2" panose="05020102010507070707" pitchFamily="18" charset="2"/>
              <a:buNone/>
            </a:pPr>
            <a:r>
              <a:rPr lang="th-TH" sz="3600" dirty="0">
                <a:latin typeface="TH Sarabun New" panose="020B0500040200020003" pitchFamily="34" charset="-34"/>
                <a:cs typeface="TH Sarabun New" panose="020B0500040200020003" pitchFamily="34" charset="-34"/>
              </a:rPr>
              <a:t>	</a:t>
            </a:r>
            <a:r>
              <a:rPr lang="th-TH" sz="3600" b="1" dirty="0">
                <a:latin typeface="TH Sarabun New" panose="020B0500040200020003" pitchFamily="34" charset="-34"/>
                <a:cs typeface="TH Sarabun New" panose="020B0500040200020003" pitchFamily="34" charset="-34"/>
              </a:rPr>
              <a:t>ยุคที่ 1 </a:t>
            </a:r>
            <a:r>
              <a:rPr lang="th-TH" sz="3600" dirty="0">
                <a:latin typeface="TH Sarabun New" panose="020B0500040200020003" pitchFamily="34" charset="-34"/>
                <a:cs typeface="TH Sarabun New" panose="020B0500040200020003" pitchFamily="34" charset="-34"/>
              </a:rPr>
              <a:t>เมื่อประมาณปี พ.ศ. 2480  ศาสตราจารย์ ฮาว</a:t>
            </a:r>
            <a:r>
              <a:rPr lang="th-TH" sz="3600" dirty="0" err="1">
                <a:latin typeface="TH Sarabun New" panose="020B0500040200020003" pitchFamily="34" charset="-34"/>
                <a:cs typeface="TH Sarabun New" panose="020B0500040200020003" pitchFamily="34" charset="-34"/>
              </a:rPr>
              <a:t>เวิร์ด</a:t>
            </a:r>
            <a:r>
              <a:rPr lang="th-TH" sz="3600" dirty="0">
                <a:latin typeface="TH Sarabun New" panose="020B0500040200020003" pitchFamily="34" charset="-34"/>
                <a:cs typeface="TH Sarabun New" panose="020B0500040200020003" pitchFamily="34" charset="-34"/>
              </a:rPr>
              <a:t> เอช. </a:t>
            </a:r>
            <a:r>
              <a:rPr lang="th-TH" sz="3600" dirty="0" err="1">
                <a:latin typeface="TH Sarabun New" panose="020B0500040200020003" pitchFamily="34" charset="-34"/>
                <a:cs typeface="TH Sarabun New" panose="020B0500040200020003" pitchFamily="34" charset="-34"/>
              </a:rPr>
              <a:t>ไอเกน</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Howard</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H. Aiken) </a:t>
            </a:r>
            <a:r>
              <a:rPr lang="th-TH" sz="3600" dirty="0">
                <a:latin typeface="TH Sarabun New" panose="020B0500040200020003" pitchFamily="34" charset="-34"/>
                <a:cs typeface="TH Sarabun New" panose="020B0500040200020003" pitchFamily="34" charset="-34"/>
              </a:rPr>
              <a:t>แหงมหาวิทยาลัยฮาวารด  </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พัฒนาเครื่องคำนวณตามแนวคิดของ </a:t>
            </a:r>
            <a:r>
              <a:rPr lang="en-US" sz="3600" dirty="0">
                <a:latin typeface="TH Sarabun New" panose="020B0500040200020003" pitchFamily="34" charset="-34"/>
                <a:cs typeface="TH Sarabun New" panose="020B0500040200020003" pitchFamily="34" charset="-34"/>
              </a:rPr>
              <a:t>Babbage </a:t>
            </a:r>
            <a:r>
              <a:rPr lang="th-TH" sz="3600" dirty="0">
                <a:latin typeface="TH Sarabun New" panose="020B0500040200020003" pitchFamily="34" charset="-34"/>
                <a:cs typeface="TH Sarabun New" panose="020B0500040200020003" pitchFamily="34" charset="-34"/>
              </a:rPr>
              <a:t>ร่วมกับวิศวกรของบริษัทไอบีเอ็ม (</a:t>
            </a:r>
            <a:r>
              <a:rPr lang="en-US" sz="3600" dirty="0">
                <a:latin typeface="TH Sarabun New" panose="020B0500040200020003" pitchFamily="34" charset="-34"/>
                <a:cs typeface="TH Sarabun New" panose="020B0500040200020003" pitchFamily="34" charset="-34"/>
              </a:rPr>
              <a:t>IBM</a:t>
            </a:r>
            <a:r>
              <a:rPr lang="th-TH" sz="3600" dirty="0">
                <a:latin typeface="TH Sarabun New" panose="020B0500040200020003" pitchFamily="34" charset="-34"/>
                <a:cs typeface="TH Sarabun New" panose="020B0500040200020003" pitchFamily="34" charset="-34"/>
              </a:rPr>
              <a:t>)</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และสามารถสร้าง</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เป็นผลสำเร็จ  โดยเครื่องดังกล่าวทำงานแบบเครื่องจักรกลและไฟฟ้า </a:t>
            </a:r>
          </a:p>
        </p:txBody>
      </p:sp>
    </p:spTree>
    <p:extLst>
      <p:ext uri="{BB962C8B-B14F-4D97-AF65-F5344CB8AC3E}">
        <p14:creationId xmlns:p14="http://schemas.microsoft.com/office/powerpoint/2010/main" val="1849564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6" descr="Ð¼ÑÐ·ÑÐºÐ° ÐºÐ¾Ð¼Ð¿ÑÑÑÐµÑÐ½ÑÐµ ÑÐµÑÐ½Ð¾Ð»Ð¾Ð³Ð¸Ð¸, ÐºÐ¾Ð¼Ð¿ÑÑÑÐµÑ Ð² Ð¼ÑÐ·ÑÐºÐµ">
            <a:extLst>
              <a:ext uri="{FF2B5EF4-FFF2-40B4-BE49-F238E27FC236}">
                <a16:creationId xmlns:a16="http://schemas.microsoft.com/office/drawing/2014/main" id="{DDE764B7-630F-4B86-AF9C-A6934512D8C4}"/>
              </a:ext>
            </a:extLst>
          </p:cNvPr>
          <p:cNvPicPr/>
          <p:nvPr/>
        </p:nvPicPr>
        <p:blipFill>
          <a:blip r:embed="rId2" cstate="print"/>
          <a:srcRect/>
          <a:stretch>
            <a:fillRect/>
          </a:stretch>
        </p:blipFill>
        <p:spPr bwMode="auto">
          <a:xfrm>
            <a:off x="2720257" y="1751288"/>
            <a:ext cx="6041707" cy="4184068"/>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8C4348DD-FB8D-42FE-A450-05DE39AB52C0}"/>
              </a:ext>
            </a:extLst>
          </p:cNvPr>
          <p:cNvSpPr/>
          <p:nvPr/>
        </p:nvSpPr>
        <p:spPr>
          <a:xfrm>
            <a:off x="3568880" y="922644"/>
            <a:ext cx="4344459"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latin typeface="TH Sarabun New" panose="020B0500040200020003" pitchFamily="34" charset="-34"/>
                <a:ea typeface="Times New Roman" panose="02020603050405020304" pitchFamily="18" charset="0"/>
                <a:cs typeface="TH Sarabun New" panose="020B0500040200020003" pitchFamily="34" charset="-34"/>
              </a:rPr>
              <a:t>เครื่องคอมพิวเตอร์ มาร์ค วัน (</a:t>
            </a:r>
            <a:r>
              <a:rPr lang="en-US" sz="3200" dirty="0">
                <a:latin typeface="TH Sarabun New" panose="020B0500040200020003" pitchFamily="34" charset="-34"/>
                <a:ea typeface="Times New Roman" panose="02020603050405020304" pitchFamily="18" charset="0"/>
                <a:cs typeface="TH Sarabun New" panose="020B0500040200020003" pitchFamily="34" charset="-34"/>
              </a:rPr>
              <a:t>MARK I)</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1090137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9" descr="https://2h7qju2c3qvcc3s86ekn8n0-wpengine.netdna-ssl.com/philly/wp-content/uploads/sites/2/2011/02/eniac4.jpg">
            <a:extLst>
              <a:ext uri="{FF2B5EF4-FFF2-40B4-BE49-F238E27FC236}">
                <a16:creationId xmlns:a16="http://schemas.microsoft.com/office/drawing/2014/main" id="{B4271BDF-B15C-4525-B27A-B7DF5817E722}"/>
              </a:ext>
            </a:extLst>
          </p:cNvPr>
          <p:cNvPicPr/>
          <p:nvPr/>
        </p:nvPicPr>
        <p:blipFill>
          <a:blip r:embed="rId2" cstate="print"/>
          <a:srcRect/>
          <a:stretch>
            <a:fillRect/>
          </a:stretch>
        </p:blipFill>
        <p:spPr bwMode="auto">
          <a:xfrm>
            <a:off x="3091380" y="1706748"/>
            <a:ext cx="6009235" cy="3948358"/>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902B1214-673F-41CC-865A-2B31D71ECBAF}"/>
              </a:ext>
            </a:extLst>
          </p:cNvPr>
          <p:cNvSpPr/>
          <p:nvPr/>
        </p:nvSpPr>
        <p:spPr>
          <a:xfrm>
            <a:off x="4334137" y="721510"/>
            <a:ext cx="3523722" cy="584775"/>
          </a:xfrm>
          <a:prstGeom prst="rect">
            <a:avLst/>
          </a:prstGeom>
        </p:spPr>
        <p:txBody>
          <a:bodyPr wrap="none">
            <a:spAutoFit/>
          </a:bodyPr>
          <a:lstStyle/>
          <a:p>
            <a:r>
              <a:rPr lang="th-TH" sz="3200" dirty="0">
                <a:latin typeface="TH Sarabun New" panose="020B0500040200020003" pitchFamily="34" charset="-34"/>
                <a:ea typeface="Times New Roman" panose="02020603050405020304" pitchFamily="18" charset="0"/>
                <a:cs typeface="TH Sarabun New" panose="020B0500040200020003" pitchFamily="34" charset="-34"/>
              </a:rPr>
              <a:t>เครื่องคำนวณ </a:t>
            </a:r>
            <a:r>
              <a:rPr lang="th-TH" sz="3200" dirty="0" err="1">
                <a:latin typeface="TH Sarabun New" panose="020B0500040200020003" pitchFamily="34" charset="-34"/>
                <a:ea typeface="Times New Roman" panose="02020603050405020304" pitchFamily="18" charset="0"/>
                <a:cs typeface="TH Sarabun New" panose="020B0500040200020003" pitchFamily="34" charset="-34"/>
              </a:rPr>
              <a:t>อีนิ</a:t>
            </a:r>
            <a:r>
              <a:rPr lang="th-TH" sz="3200" dirty="0">
                <a:latin typeface="TH Sarabun New" panose="020B0500040200020003" pitchFamily="34" charset="-34"/>
                <a:ea typeface="Times New Roman" panose="02020603050405020304" pitchFamily="18" charset="0"/>
                <a:cs typeface="TH Sarabun New" panose="020B0500040200020003" pitchFamily="34" charset="-34"/>
              </a:rPr>
              <a:t>แอค (</a:t>
            </a:r>
            <a:r>
              <a:rPr lang="en-US" sz="3200" dirty="0">
                <a:latin typeface="TH Sarabun New" panose="020B0500040200020003" pitchFamily="34" charset="-34"/>
                <a:ea typeface="Times New Roman" panose="02020603050405020304" pitchFamily="18" charset="0"/>
                <a:cs typeface="TH Sarabun New" panose="020B0500040200020003" pitchFamily="34" charset="-34"/>
              </a:rPr>
              <a:t>ENIAC</a:t>
            </a:r>
            <a:r>
              <a:rPr lang="th-TH" sz="3200" dirty="0">
                <a:latin typeface="TH Sarabun New" panose="020B0500040200020003" pitchFamily="34" charset="-34"/>
                <a:ea typeface="Times New Roman" panose="02020603050405020304" pitchFamily="18" charset="0"/>
                <a:cs typeface="TH Sarabun New" panose="020B0500040200020003" pitchFamily="34" charset="-34"/>
              </a:rPr>
              <a:t>)</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2526213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24253A31-E53B-40F3-8E57-8F04E790F2DC}"/>
              </a:ext>
            </a:extLst>
          </p:cNvPr>
          <p:cNvSpPr txBox="1">
            <a:spLocks/>
          </p:cNvSpPr>
          <p:nvPr/>
        </p:nvSpPr>
        <p:spPr>
          <a:xfrm>
            <a:off x="462224" y="1094447"/>
            <a:ext cx="11274251"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เป็นเครื่องคำนวณที่มีจุดประสงค์เพื่อใช้งานในกองทัพ โดยใช้คำนวณตารางการยิงปืนใหญ่ วิถีกระสุนปืนใหญ่ อาศัยหลอดสุญญากาศ (</a:t>
            </a:r>
            <a:r>
              <a:rPr lang="en-US" sz="3600" dirty="0">
                <a:latin typeface="TH Sarabun New" panose="020B0500040200020003" pitchFamily="34" charset="-34"/>
                <a:cs typeface="TH Sarabun New" panose="020B0500040200020003" pitchFamily="34" charset="-34"/>
              </a:rPr>
              <a:t>Vacuum Tubes) </a:t>
            </a:r>
            <a:r>
              <a:rPr lang="th-TH" sz="3600" dirty="0">
                <a:latin typeface="TH Sarabun New" panose="020B0500040200020003" pitchFamily="34" charset="-34"/>
                <a:cs typeface="TH Sarabun New" panose="020B0500040200020003" pitchFamily="34" charset="-34"/>
              </a:rPr>
              <a:t>จำนวน </a:t>
            </a:r>
            <a:r>
              <a:rPr lang="en-US" sz="3600" dirty="0">
                <a:latin typeface="TH Sarabun New" panose="020B0500040200020003" pitchFamily="34" charset="-34"/>
                <a:cs typeface="TH Sarabun New" panose="020B0500040200020003" pitchFamily="34" charset="-34"/>
              </a:rPr>
              <a:t>18,000 </a:t>
            </a:r>
            <a:r>
              <a:rPr lang="th-TH" sz="3600" dirty="0">
                <a:latin typeface="TH Sarabun New" panose="020B0500040200020003" pitchFamily="34" charset="-34"/>
                <a:cs typeface="TH Sarabun New" panose="020B0500040200020003" pitchFamily="34" charset="-34"/>
              </a:rPr>
              <a:t>หลอด  ซึ่งสามารถบวกเลข</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5,000 </a:t>
            </a:r>
            <a:r>
              <a:rPr lang="th-TH" sz="3600" dirty="0">
                <a:latin typeface="TH Sarabun New" panose="020B0500040200020003" pitchFamily="34" charset="-34"/>
                <a:cs typeface="TH Sarabun New" panose="020B0500040200020003" pitchFamily="34" charset="-34"/>
              </a:rPr>
              <a:t>ครั้ง/วินาที ซึ่งถือว่าเร็วมาก  แต่เครื่องยังมีขนาดใหญ่  ต้องใช้กำลังไฟฟ้าในการทำงานสูง  ทำให้มีปัญหาเรื่องความร้อนและไสหลอดขาดบ่อย</a:t>
            </a:r>
          </a:p>
        </p:txBody>
      </p:sp>
      <p:pic>
        <p:nvPicPr>
          <p:cNvPr id="3" name="Picture 32" descr="https://upload.wikimedia.org/wikipedia/commons/thumb/e/e9/Elektronenroehren-auswahl.jpg/1280px-Elektronenroehren-auswahl.jpg">
            <a:extLst>
              <a:ext uri="{FF2B5EF4-FFF2-40B4-BE49-F238E27FC236}">
                <a16:creationId xmlns:a16="http://schemas.microsoft.com/office/drawing/2014/main" id="{899EE9A9-1DC1-477B-A9CA-496A403D75AD}"/>
              </a:ext>
            </a:extLst>
          </p:cNvPr>
          <p:cNvPicPr/>
          <p:nvPr/>
        </p:nvPicPr>
        <p:blipFill>
          <a:blip r:embed="rId2" cstate="print"/>
          <a:srcRect/>
          <a:stretch>
            <a:fillRect/>
          </a:stretch>
        </p:blipFill>
        <p:spPr bwMode="auto">
          <a:xfrm>
            <a:off x="4090131" y="3507592"/>
            <a:ext cx="4011737" cy="2752141"/>
          </a:xfrm>
          <a:prstGeom prst="rect">
            <a:avLst/>
          </a:prstGeom>
          <a:noFill/>
          <a:ln w="9525">
            <a:noFill/>
            <a:miter lim="800000"/>
            <a:headEnd/>
            <a:tailEnd/>
          </a:ln>
        </p:spPr>
      </p:pic>
    </p:spTree>
    <p:extLst>
      <p:ext uri="{BB962C8B-B14F-4D97-AF65-F5344CB8AC3E}">
        <p14:creationId xmlns:p14="http://schemas.microsoft.com/office/powerpoint/2010/main" val="1246556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11B4FA19-CD53-4F3C-BF5D-9A90228BFFCF}"/>
              </a:ext>
            </a:extLst>
          </p:cNvPr>
          <p:cNvSpPr txBox="1">
            <a:spLocks/>
          </p:cNvSpPr>
          <p:nvPr/>
        </p:nvSpPr>
        <p:spPr>
          <a:xfrm>
            <a:off x="466529" y="1029133"/>
            <a:ext cx="9990667"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b="1" dirty="0">
                <a:latin typeface="TH Sarabun New" panose="020B0500040200020003" pitchFamily="34" charset="-34"/>
                <a:cs typeface="TH Sarabun New" panose="020B0500040200020003" pitchFamily="34" charset="-34"/>
              </a:rPr>
              <a:t>ลักษณะเฉพาะของคอมพิวเตอร์ยุคที่ 1 </a:t>
            </a:r>
            <a:endParaRPr lang="en-US"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 ใช้หลอดสุญญากาศ เป็นส่วนประกอบหลัก</a:t>
            </a:r>
            <a:endParaRPr lang="en-US"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  ตัวเครื่องมีขนาดใหญ่ ใช้กำลังไฟฟ้าสูง เกิดความร้อนสูง  </a:t>
            </a:r>
            <a:endParaRPr lang="en-US" sz="3600" dirty="0">
              <a:latin typeface="TH Sarabun New" panose="020B0500040200020003" pitchFamily="34" charset="-34"/>
              <a:cs typeface="TH Sarabun New" panose="020B0500040200020003" pitchFamily="34" charset="-34"/>
            </a:endParaRPr>
          </a:p>
          <a:p>
            <a:pPr marL="0" indent="0">
              <a:buNone/>
            </a:pPr>
            <a:r>
              <a:rPr lang="en-US" sz="3600" dirty="0">
                <a:latin typeface="TH Sarabun New" panose="020B0500040200020003" pitchFamily="34" charset="-34"/>
                <a:cs typeface="TH Sarabun New" panose="020B0500040200020003" pitchFamily="34" charset="-34"/>
              </a:rPr>
              <a:t>	- </a:t>
            </a:r>
            <a:r>
              <a:rPr lang="th-TH" sz="3600" dirty="0">
                <a:latin typeface="TH Sarabun New" panose="020B0500040200020003" pitchFamily="34" charset="-34"/>
                <a:cs typeface="TH Sarabun New" panose="020B0500040200020003" pitchFamily="34" charset="-34"/>
              </a:rPr>
              <a:t> ทำงานด้วยภาษาเครื่อง (</a:t>
            </a:r>
            <a:r>
              <a:rPr lang="en-US" sz="3600" dirty="0">
                <a:latin typeface="TH Sarabun New" panose="020B0500040200020003" pitchFamily="34" charset="-34"/>
                <a:cs typeface="TH Sarabun New" panose="020B0500040200020003" pitchFamily="34" charset="-34"/>
              </a:rPr>
              <a:t>Machine Language)  </a:t>
            </a:r>
          </a:p>
          <a:p>
            <a:pPr marL="0" indent="0">
              <a:buNone/>
            </a:pPr>
            <a:r>
              <a:rPr lang="en-US" sz="3600" dirty="0">
                <a:latin typeface="TH Sarabun New" panose="020B0500040200020003" pitchFamily="34" charset="-34"/>
                <a:cs typeface="TH Sarabun New" panose="020B0500040200020003" pitchFamily="34" charset="-34"/>
              </a:rPr>
              <a:t>	- </a:t>
            </a:r>
            <a:r>
              <a:rPr lang="th-TH" sz="3600" dirty="0">
                <a:latin typeface="TH Sarabun New" panose="020B0500040200020003" pitchFamily="34" charset="-34"/>
                <a:cs typeface="TH Sarabun New" panose="020B0500040200020003" pitchFamily="34" charset="-34"/>
              </a:rPr>
              <a:t> มีการพัฒนาภาษาสัญลักษณ์ เช่น </a:t>
            </a:r>
            <a:r>
              <a:rPr lang="en-US" sz="3600" dirty="0">
                <a:latin typeface="TH Sarabun New" panose="020B0500040200020003" pitchFamily="34" charset="-34"/>
                <a:cs typeface="TH Sarabun New" panose="020B0500040200020003" pitchFamily="34" charset="-34"/>
              </a:rPr>
              <a:t>Symbolic Language </a:t>
            </a:r>
            <a:r>
              <a:rPr lang="th-TH" sz="3600" dirty="0">
                <a:latin typeface="TH Sarabun New" panose="020B0500040200020003" pitchFamily="34" charset="-34"/>
                <a:cs typeface="TH Sarabun New" panose="020B0500040200020003" pitchFamily="34" charset="-34"/>
              </a:rPr>
              <a:t>และ </a:t>
            </a:r>
            <a:r>
              <a:rPr lang="en-US" sz="3600" dirty="0">
                <a:latin typeface="TH Sarabun New" panose="020B0500040200020003" pitchFamily="34" charset="-34"/>
                <a:cs typeface="TH Sarabun New" panose="020B0500040200020003" pitchFamily="34" charset="-34"/>
              </a:rPr>
              <a:t>Assembly</a:t>
            </a:r>
          </a:p>
          <a:p>
            <a:pPr marL="0" indent="0">
              <a:buNone/>
            </a:pPr>
            <a:endParaRPr lang="th-TH" sz="36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954337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7D1D065F-54A3-43D8-9F15-EEF04E8310E9}"/>
              </a:ext>
            </a:extLst>
          </p:cNvPr>
          <p:cNvSpPr txBox="1">
            <a:spLocks/>
          </p:cNvSpPr>
          <p:nvPr/>
        </p:nvSpPr>
        <p:spPr>
          <a:xfrm>
            <a:off x="462224" y="795867"/>
            <a:ext cx="11264201"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ยุคที่ 2 ป พ.ศ.2502</a:t>
            </a:r>
            <a:r>
              <a:rPr lang="en-US" sz="3600" dirty="0">
                <a:latin typeface="TH Sarabun New" panose="020B0500040200020003" pitchFamily="34" charset="-34"/>
                <a:cs typeface="TH Sarabun New" panose="020B0500040200020003" pitchFamily="34" charset="-34"/>
              </a:rPr>
              <a:t>–</a:t>
            </a:r>
            <a:r>
              <a:rPr lang="th-TH" sz="3600" dirty="0">
                <a:latin typeface="TH Sarabun New" panose="020B0500040200020003" pitchFamily="34" charset="-34"/>
                <a:cs typeface="TH Sarabun New" panose="020B0500040200020003" pitchFamily="34" charset="-34"/>
              </a:rPr>
              <a:t>2506 หรือ ค.ศ.1959-1964 เป็นคอมพิวเตอร์ที่ใช้ทรานซิสเตอร์ (</a:t>
            </a:r>
            <a:r>
              <a:rPr lang="en-US" sz="3600" dirty="0">
                <a:latin typeface="TH Sarabun New" panose="020B0500040200020003" pitchFamily="34" charset="-34"/>
                <a:cs typeface="TH Sarabun New" panose="020B0500040200020003" pitchFamily="34" charset="-34"/>
              </a:rPr>
              <a:t>Transistors) </a:t>
            </a:r>
            <a:r>
              <a:rPr lang="th-TH" sz="3600" dirty="0">
                <a:latin typeface="TH Sarabun New" panose="020B0500040200020003" pitchFamily="34" charset="-34"/>
                <a:cs typeface="TH Sarabun New" panose="020B0500040200020003" pitchFamily="34" charset="-34"/>
              </a:rPr>
              <a:t>แทนหลอดสุญญากาศ </a:t>
            </a:r>
          </a:p>
        </p:txBody>
      </p:sp>
      <p:pic>
        <p:nvPicPr>
          <p:cNvPr id="4" name="Picture 50" descr="à¸£à¸¹à¸à¸ à¸²à¸à¸à¸µà¹à¹à¸à¸µà¹à¸¢à¸§à¸à¹à¸­à¸">
            <a:extLst>
              <a:ext uri="{FF2B5EF4-FFF2-40B4-BE49-F238E27FC236}">
                <a16:creationId xmlns:a16="http://schemas.microsoft.com/office/drawing/2014/main" id="{4775653C-055B-4387-A705-59A633F55E36}"/>
              </a:ext>
            </a:extLst>
          </p:cNvPr>
          <p:cNvPicPr/>
          <p:nvPr/>
        </p:nvPicPr>
        <p:blipFill>
          <a:blip r:embed="rId2" cstate="print"/>
          <a:srcRect/>
          <a:stretch>
            <a:fillRect/>
          </a:stretch>
        </p:blipFill>
        <p:spPr bwMode="auto">
          <a:xfrm>
            <a:off x="3837709" y="2322137"/>
            <a:ext cx="4516582" cy="2981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สี่เหลี่ยมผืนผ้า 4">
            <a:extLst>
              <a:ext uri="{FF2B5EF4-FFF2-40B4-BE49-F238E27FC236}">
                <a16:creationId xmlns:a16="http://schemas.microsoft.com/office/drawing/2014/main" id="{9FF25A51-2A9C-4F34-A8CF-0E375C47D203}"/>
              </a:ext>
            </a:extLst>
          </p:cNvPr>
          <p:cNvSpPr/>
          <p:nvPr/>
        </p:nvSpPr>
        <p:spPr>
          <a:xfrm>
            <a:off x="5244645" y="5816025"/>
            <a:ext cx="1702710"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latin typeface="TH Sarabun New" panose="020B0500040200020003" pitchFamily="34" charset="-34"/>
                <a:ea typeface="Times New Roman" panose="02020603050405020304" pitchFamily="18" charset="0"/>
                <a:cs typeface="TH Sarabun New" panose="020B0500040200020003" pitchFamily="34" charset="-34"/>
              </a:rPr>
              <a:t>ทรานซิสเตอร์</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207795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AA785232-842F-44F6-BD37-E45DE7B60F35}"/>
              </a:ext>
            </a:extLst>
          </p:cNvPr>
          <p:cNvSpPr txBox="1">
            <a:spLocks/>
          </p:cNvSpPr>
          <p:nvPr/>
        </p:nvSpPr>
        <p:spPr>
          <a:xfrm>
            <a:off x="452176" y="982480"/>
            <a:ext cx="11274250"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โดยทรานซิสเตอร์เป็นแผงวงจรอิเล็กทรอนิกส์ที่มีขนาดเล็กกว่าหลอดสุญญากาศมาก ใช้กระแสไฟน้อย  </a:t>
            </a:r>
            <a:r>
              <a:rPr lang="th-TH" sz="3600" dirty="0" err="1">
                <a:latin typeface="TH Sarabun New" panose="020B0500040200020003" pitchFamily="34" charset="-34"/>
                <a:cs typeface="TH Sarabun New" panose="020B0500040200020003" pitchFamily="34" charset="-34"/>
              </a:rPr>
              <a:t>ไม</a:t>
            </a:r>
            <a:r>
              <a:rPr lang="th-TH" sz="3600" dirty="0">
                <a:latin typeface="TH Sarabun New" panose="020B0500040200020003" pitchFamily="34" charset="-34"/>
                <a:cs typeface="TH Sarabun New" panose="020B0500040200020003" pitchFamily="34" charset="-34"/>
              </a:rPr>
              <a:t>ตองเวลาในการวอร</a:t>
            </a:r>
            <a:r>
              <a:rPr lang="th-TH" sz="3600" dirty="0" err="1">
                <a:latin typeface="TH Sarabun New" panose="020B0500040200020003" pitchFamily="34" charset="-34"/>
                <a:cs typeface="TH Sarabun New" panose="020B0500040200020003" pitchFamily="34" charset="-34"/>
              </a:rPr>
              <a:t>์มอัพ</a:t>
            </a:r>
            <a:r>
              <a:rPr lang="th-TH" sz="3600" dirty="0">
                <a:latin typeface="TH Sarabun New" panose="020B0500040200020003" pitchFamily="34" charset="-34"/>
                <a:cs typeface="TH Sarabun New" panose="020B0500040200020003" pitchFamily="34" charset="-34"/>
              </a:rPr>
              <a:t>  ทำงานด้วยความเร็วที่สูงกว่า มีความคงทน  เชื่อถือ</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  ราคาถูก นอกจากเทคโนโลยีเรื่องวงจร ยังมีเทคโนโลยีอื่นมาร่วมด้วย เช่น เกิดภาษาคอมพิวเตอร์ขึ้นมา คือภาษา</a:t>
            </a:r>
            <a:r>
              <a:rPr lang="th-TH" sz="3600" dirty="0" err="1">
                <a:latin typeface="TH Sarabun New" panose="020B0500040200020003" pitchFamily="34" charset="-34"/>
                <a:cs typeface="TH Sarabun New" panose="020B0500040200020003" pitchFamily="34" charset="-34"/>
              </a:rPr>
              <a:t>แอสเซมบลี</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Assembly Language) </a:t>
            </a:r>
            <a:r>
              <a:rPr lang="th-TH" sz="3600" dirty="0">
                <a:latin typeface="TH Sarabun New" panose="020B0500040200020003" pitchFamily="34" charset="-34"/>
                <a:cs typeface="TH Sarabun New" panose="020B0500040200020003" pitchFamily="34" charset="-34"/>
              </a:rPr>
              <a:t>และภาษาระดับสูงต่าง ๆ และในยุคนี้เองที่</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มีการสร้างคอมพิวเตอร์ขนาดใหญ่ระดับ เมนเฟรมคอมพิวเตอร์ (</a:t>
            </a:r>
            <a:r>
              <a:rPr lang="en-US" sz="3600" dirty="0">
                <a:latin typeface="TH Sarabun New" panose="020B0500040200020003" pitchFamily="34" charset="-34"/>
                <a:cs typeface="TH Sarabun New" panose="020B0500040200020003" pitchFamily="34" charset="-34"/>
              </a:rPr>
              <a:t>Mainframe Computer) </a:t>
            </a:r>
            <a:r>
              <a:rPr lang="th-TH" sz="3600" dirty="0">
                <a:latin typeface="TH Sarabun New" panose="020B0500040200020003" pitchFamily="34" charset="-34"/>
                <a:cs typeface="TH Sarabun New" panose="020B0500040200020003" pitchFamily="34" charset="-34"/>
              </a:rPr>
              <a:t> </a:t>
            </a:r>
          </a:p>
        </p:txBody>
      </p:sp>
    </p:spTree>
    <p:extLst>
      <p:ext uri="{BB962C8B-B14F-4D97-AF65-F5344CB8AC3E}">
        <p14:creationId xmlns:p14="http://schemas.microsoft.com/office/powerpoint/2010/main" val="1383298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3" descr="Bardeen, Brattain y Shockley">
            <a:extLst>
              <a:ext uri="{FF2B5EF4-FFF2-40B4-BE49-F238E27FC236}">
                <a16:creationId xmlns:a16="http://schemas.microsoft.com/office/drawing/2014/main" id="{61561B77-0416-422F-89F6-07893B452506}"/>
              </a:ext>
            </a:extLst>
          </p:cNvPr>
          <p:cNvPicPr/>
          <p:nvPr/>
        </p:nvPicPr>
        <p:blipFill>
          <a:blip r:embed="rId2" cstate="print"/>
          <a:srcRect/>
          <a:stretch>
            <a:fillRect/>
          </a:stretch>
        </p:blipFill>
        <p:spPr bwMode="auto">
          <a:xfrm>
            <a:off x="3000130" y="1110976"/>
            <a:ext cx="6191740" cy="4104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สี่เหลี่ยมผืนผ้า 2">
            <a:extLst>
              <a:ext uri="{FF2B5EF4-FFF2-40B4-BE49-F238E27FC236}">
                <a16:creationId xmlns:a16="http://schemas.microsoft.com/office/drawing/2014/main" id="{C281D370-FFE8-4D58-815F-1D48242DBAE1}"/>
              </a:ext>
            </a:extLst>
          </p:cNvPr>
          <p:cNvSpPr/>
          <p:nvPr/>
        </p:nvSpPr>
        <p:spPr>
          <a:xfrm>
            <a:off x="3000130" y="5746391"/>
            <a:ext cx="6538970"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ดร.จอห์น บาร์ดีน</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ดร.วอล</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เต</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อร์ บราด</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เต</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น</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 </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วิล</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เลียม </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ชอ</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กลี</a:t>
            </a:r>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ย์</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560481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4197BE84-F168-4D72-A9C7-EDB2AD25B107}"/>
              </a:ext>
            </a:extLst>
          </p:cNvPr>
          <p:cNvSpPr txBox="1">
            <a:spLocks/>
          </p:cNvSpPr>
          <p:nvPr/>
        </p:nvSpPr>
        <p:spPr>
          <a:xfrm>
            <a:off x="452176" y="1029132"/>
            <a:ext cx="11254154"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a:t>
            </a:r>
            <a:r>
              <a:rPr lang="th-TH" sz="3600" b="1" dirty="0">
                <a:latin typeface="TH Sarabun New" panose="020B0500040200020003" pitchFamily="34" charset="-34"/>
                <a:cs typeface="TH Sarabun New" panose="020B0500040200020003" pitchFamily="34" charset="-34"/>
              </a:rPr>
              <a:t>ยุคที่ 3 </a:t>
            </a:r>
            <a:r>
              <a:rPr lang="th-TH" sz="3600" dirty="0">
                <a:latin typeface="TH Sarabun New" panose="020B0500040200020003" pitchFamily="34" charset="-34"/>
                <a:cs typeface="TH Sarabun New" panose="020B0500040200020003" pitchFamily="34" charset="-34"/>
              </a:rPr>
              <a:t>ประมาณปี พ.ศ. 2508  </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มีการสร้างทรานซิสเตอร์จำนวนมากลงบนแผ่นซิลิกอนขนาดเล็ก และเกิดวงจรรวมบนแผ่นซิลิกอนที่เรียกว่าไอซี (</a:t>
            </a:r>
            <a:r>
              <a:rPr lang="en-US" sz="3600" dirty="0">
                <a:latin typeface="TH Sarabun New" panose="020B0500040200020003" pitchFamily="34" charset="-34"/>
                <a:cs typeface="TH Sarabun New" panose="020B0500040200020003" pitchFamily="34" charset="-34"/>
              </a:rPr>
              <a:t>IC</a:t>
            </a:r>
            <a:r>
              <a:rPr lang="th-TH" sz="3600" dirty="0">
                <a:latin typeface="TH Sarabun New" panose="020B0500040200020003" pitchFamily="34" charset="-34"/>
                <a:cs typeface="TH Sarabun New" panose="020B0500040200020003" pitchFamily="34" charset="-34"/>
              </a:rPr>
              <a:t>) ซึ่งย่อมาจาก </a:t>
            </a:r>
            <a:r>
              <a:rPr lang="en-US" sz="3600" dirty="0">
                <a:latin typeface="TH Sarabun New" panose="020B0500040200020003" pitchFamily="34" charset="-34"/>
                <a:cs typeface="TH Sarabun New" panose="020B0500040200020003" pitchFamily="34" charset="-34"/>
              </a:rPr>
              <a:t>Integrated Circuit </a:t>
            </a:r>
            <a:r>
              <a:rPr lang="th-TH" sz="3600" dirty="0">
                <a:latin typeface="TH Sarabun New" panose="020B0500040200020003" pitchFamily="34" charset="-34"/>
                <a:cs typeface="TH Sarabun New" panose="020B0500040200020003" pitchFamily="34" charset="-34"/>
              </a:rPr>
              <a:t>ทำให้เกิดเครื่องคอมพิวเตอร์ออกแบบซับซ้อนมากขึ้น  นับเป็นยุคที่คอมพิวเตอร์เกิดความเปลี่ยนแปลงขึ้นมาก การใช้ไอซีเป็นส่วนประกอบทำให้คอมพิวเตอร์มีขนาดเล็กลงราคาถูกลงในระดับ มินิคอมพิวเตอร์ (</a:t>
            </a:r>
            <a:r>
              <a:rPr lang="en-US" sz="3600" dirty="0">
                <a:latin typeface="TH Sarabun New" panose="020B0500040200020003" pitchFamily="34" charset="-34"/>
                <a:cs typeface="TH Sarabun New" panose="020B0500040200020003" pitchFamily="34" charset="-34"/>
              </a:rPr>
              <a:t>Minicomputer) </a:t>
            </a:r>
          </a:p>
          <a:p>
            <a:pPr marL="0" indent="0">
              <a:buNone/>
            </a:pP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 </a:t>
            </a:r>
          </a:p>
        </p:txBody>
      </p:sp>
    </p:spTree>
    <p:extLst>
      <p:ext uri="{BB962C8B-B14F-4D97-AF65-F5344CB8AC3E}">
        <p14:creationId xmlns:p14="http://schemas.microsoft.com/office/powerpoint/2010/main" val="3877487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6" descr="http://3.bp.blogspot.com/-uZMKdp7_BSA/TthmWSX056I/AAAAAAAAEjM/09ZkkZQLjn0/s1600/med+integ3.jpg">
            <a:extLst>
              <a:ext uri="{FF2B5EF4-FFF2-40B4-BE49-F238E27FC236}">
                <a16:creationId xmlns:a16="http://schemas.microsoft.com/office/drawing/2014/main" id="{0AA49DC9-1360-4104-919E-C0A0C8F94F15}"/>
              </a:ext>
            </a:extLst>
          </p:cNvPr>
          <p:cNvPicPr/>
          <p:nvPr/>
        </p:nvPicPr>
        <p:blipFill>
          <a:blip r:embed="rId2" cstate="print"/>
          <a:srcRect/>
          <a:stretch>
            <a:fillRect/>
          </a:stretch>
        </p:blipFill>
        <p:spPr bwMode="auto">
          <a:xfrm>
            <a:off x="3034896" y="1326125"/>
            <a:ext cx="6122208" cy="4205750"/>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E69AB774-E963-450E-AB52-FC0F5A0FB4F5}"/>
              </a:ext>
            </a:extLst>
          </p:cNvPr>
          <p:cNvSpPr/>
          <p:nvPr/>
        </p:nvSpPr>
        <p:spPr>
          <a:xfrm>
            <a:off x="5559634" y="5531875"/>
            <a:ext cx="1072730" cy="584775"/>
          </a:xfrm>
          <a:prstGeom prst="rect">
            <a:avLst/>
          </a:prstGeom>
        </p:spPr>
        <p:txBody>
          <a:bodyPr wrap="none">
            <a:spAutoFit/>
          </a:bodyPr>
          <a:lstStyle/>
          <a:p>
            <a:pPr algn="ctr">
              <a:spcAft>
                <a:spcPts val="0"/>
              </a:spcAf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ไอซี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IC</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1289527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FA52924A-2BC6-432F-A8C1-0A11668F22C2}"/>
              </a:ext>
            </a:extLst>
          </p:cNvPr>
          <p:cNvSpPr txBox="1">
            <a:spLocks/>
          </p:cNvSpPr>
          <p:nvPr/>
        </p:nvSpPr>
        <p:spPr>
          <a:xfrm>
            <a:off x="442127" y="1085116"/>
            <a:ext cx="11314444"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a:t>
            </a:r>
            <a:r>
              <a:rPr lang="th-TH" sz="3600" b="1" dirty="0">
                <a:latin typeface="TH Sarabun New" panose="020B0500040200020003" pitchFamily="34" charset="-34"/>
                <a:cs typeface="TH Sarabun New" panose="020B0500040200020003" pitchFamily="34" charset="-34"/>
              </a:rPr>
              <a:t>ยุคที่ 4 </a:t>
            </a:r>
            <a:r>
              <a:rPr lang="th-TH" sz="3600" dirty="0">
                <a:latin typeface="TH Sarabun New" panose="020B0500040200020003" pitchFamily="34" charset="-34"/>
                <a:cs typeface="TH Sarabun New" panose="020B0500040200020003" pitchFamily="34" charset="-34"/>
              </a:rPr>
              <a:t>ตั้งแต่ปี พ.ศ. 2514 จนถึงปัจจุบัน มีการสร้างวงจรรวม เรียกว่าวีแอลเอสไอ(</a:t>
            </a:r>
            <a:r>
              <a:rPr lang="en-US" sz="3600" dirty="0">
                <a:latin typeface="TH Sarabun New" panose="020B0500040200020003" pitchFamily="34" charset="-34"/>
                <a:cs typeface="TH Sarabun New" panose="020B0500040200020003" pitchFamily="34" charset="-34"/>
              </a:rPr>
              <a:t>VLSI</a:t>
            </a:r>
            <a:r>
              <a:rPr lang="th-TH" sz="3600" dirty="0">
                <a:latin typeface="TH Sarabun New" panose="020B0500040200020003" pitchFamily="34" charset="-34"/>
                <a:cs typeface="TH Sarabun New" panose="020B0500040200020003" pitchFamily="34" charset="-34"/>
              </a:rPr>
              <a:t>) ย่อมาจาก </a:t>
            </a:r>
            <a:r>
              <a:rPr lang="en-US" sz="3600" dirty="0">
                <a:latin typeface="TH Sarabun New" panose="020B0500040200020003" pitchFamily="34" charset="-34"/>
                <a:cs typeface="TH Sarabun New" panose="020B0500040200020003" pitchFamily="34" charset="-34"/>
              </a:rPr>
              <a:t>Very Large Scale Integration  </a:t>
            </a:r>
            <a:r>
              <a:rPr lang="th-TH" sz="3600" dirty="0">
                <a:latin typeface="TH Sarabun New" panose="020B0500040200020003" pitchFamily="34" charset="-34"/>
                <a:cs typeface="TH Sarabun New" panose="020B0500040200020003" pitchFamily="34" charset="-34"/>
              </a:rPr>
              <a:t>เป็นวงจรรวมที่รวมเอาทรานซิสเตอร์นับแสนนับล้านตัวมาบรรจุอยู่ในแผ่นซิลิกอนขนาดเล็กและผลิตเป็นหน่วยประมวลผลของคอมพิวเตอร์ที่ซับซ้อนเรียกว่า ไมโครคอมพิวเตอร์ (</a:t>
            </a:r>
            <a:r>
              <a:rPr lang="en-US" sz="3600" dirty="0">
                <a:latin typeface="TH Sarabun New" panose="020B0500040200020003" pitchFamily="34" charset="-34"/>
                <a:cs typeface="TH Sarabun New" panose="020B0500040200020003" pitchFamily="34" charset="-34"/>
              </a:rPr>
              <a:t>Microprocessor) </a:t>
            </a:r>
            <a:r>
              <a:rPr lang="th-TH" sz="3600" dirty="0">
                <a:latin typeface="TH Sarabun New" panose="020B0500040200020003" pitchFamily="34" charset="-34"/>
                <a:cs typeface="TH Sarabun New" panose="020B0500040200020003" pitchFamily="34" charset="-34"/>
              </a:rPr>
              <a:t>ทำให้เครื่องคอมพิวเตอร์มีขนาดเล็กลงสามารถตั้งบนโต๊ะได้เรียกว่าไมโครคอมพิวเตอร์(</a:t>
            </a:r>
            <a:r>
              <a:rPr lang="en-US" sz="3600" dirty="0">
                <a:latin typeface="TH Sarabun New" panose="020B0500040200020003" pitchFamily="34" charset="-34"/>
                <a:cs typeface="TH Sarabun New" panose="020B0500040200020003" pitchFamily="34" charset="-34"/>
              </a:rPr>
              <a:t>Microcomputer)</a:t>
            </a:r>
            <a:endParaRPr lang="th-TH" sz="36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2508541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9" descr="Integrated circuits are our products.">
            <a:extLst>
              <a:ext uri="{FF2B5EF4-FFF2-40B4-BE49-F238E27FC236}">
                <a16:creationId xmlns:a16="http://schemas.microsoft.com/office/drawing/2014/main" id="{158689B4-1BED-47CB-9F98-0ABA7C1C6723}"/>
              </a:ext>
            </a:extLst>
          </p:cNvPr>
          <p:cNvPicPr/>
          <p:nvPr/>
        </p:nvPicPr>
        <p:blipFill>
          <a:blip r:embed="rId2" cstate="print"/>
          <a:srcRect/>
          <a:stretch>
            <a:fillRect/>
          </a:stretch>
        </p:blipFill>
        <p:spPr bwMode="auto">
          <a:xfrm>
            <a:off x="3258762" y="1319919"/>
            <a:ext cx="5674475" cy="4218161"/>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6F9083D1-B5A1-483B-A2BC-08318FF0DD33}"/>
              </a:ext>
            </a:extLst>
          </p:cNvPr>
          <p:cNvSpPr/>
          <p:nvPr/>
        </p:nvSpPr>
        <p:spPr>
          <a:xfrm>
            <a:off x="4948890" y="5871155"/>
            <a:ext cx="2294218"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วีแอลเอสไอ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VLSI) </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403889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1FDA670A-D359-46C6-ACF7-2CCC9CC80C14}"/>
              </a:ext>
            </a:extLst>
          </p:cNvPr>
          <p:cNvSpPr txBox="1">
            <a:spLocks/>
          </p:cNvSpPr>
          <p:nvPr/>
        </p:nvSpPr>
        <p:spPr>
          <a:xfrm>
            <a:off x="462224" y="1001141"/>
            <a:ext cx="11324492"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dirty="0">
                <a:latin typeface="TH Sarabun New" panose="020B0500040200020003" pitchFamily="34" charset="-34"/>
                <a:cs typeface="TH Sarabun New" panose="020B0500040200020003" pitchFamily="34" charset="-34"/>
              </a:rPr>
              <a:t>	</a:t>
            </a:r>
            <a:r>
              <a:rPr lang="th-TH" sz="3600" b="1" dirty="0">
                <a:latin typeface="TH Sarabun New" panose="020B0500040200020003" pitchFamily="34" charset="-34"/>
                <a:cs typeface="TH Sarabun New" panose="020B0500040200020003" pitchFamily="34" charset="-34"/>
              </a:rPr>
              <a:t>ยุคที่ 5 </a:t>
            </a:r>
            <a:r>
              <a:rPr lang="th-TH" sz="3600" dirty="0">
                <a:latin typeface="TH Sarabun New" panose="020B0500040200020003" pitchFamily="34" charset="-34"/>
                <a:cs typeface="TH Sarabun New" panose="020B0500040200020003" pitchFamily="34" charset="-34"/>
              </a:rPr>
              <a:t>เมื่อเครื่องไมโครคอมพิวเตอร์มีขีดความสามารถสูงขึ้น  สามารถประมวล</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ครั้งละมาก ๆ ทำงาน</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เร็ว  มีการจัดการข้อมูลที่ดีเยี่ยม  สามารถทำงานหลายงานพรอมกัน (</a:t>
            </a:r>
            <a:r>
              <a:rPr lang="en-US" sz="3600" dirty="0">
                <a:latin typeface="TH Sarabun New" panose="020B0500040200020003" pitchFamily="34" charset="-34"/>
                <a:cs typeface="TH Sarabun New" panose="020B0500040200020003" pitchFamily="34" charset="-34"/>
              </a:rPr>
              <a:t>Multitasking)  </a:t>
            </a:r>
            <a:r>
              <a:rPr lang="th-TH" sz="3600" dirty="0">
                <a:latin typeface="TH Sarabun New" panose="020B0500040200020003" pitchFamily="34" charset="-34"/>
                <a:cs typeface="TH Sarabun New" panose="020B0500040200020003" pitchFamily="34" charset="-34"/>
              </a:rPr>
              <a:t>ดังนั้นบทบาทของคอมพิวเตอร์ในยุคที่ 5  จึงมีแนวโน้มที่ถูกพัฒนาให้มาช่วยงานด้านการตัดสินใจ และ แกปัญหาให้มากขึ้น  โดยจะมีการเก็บความรอบรูต่าง ๆ เข้าไว้ในเครื่อง  สามารถสืบค้นและดึงความรูที่สะสมไวมาใช้งานให้เป็นประโยชน</a:t>
            </a:r>
            <a:endParaRPr lang="en-US" sz="3600" dirty="0">
              <a:latin typeface="TH Sarabun New" panose="020B0500040200020003" pitchFamily="34" charset="-34"/>
              <a:cs typeface="TH Sarabun New" panose="020B0500040200020003" pitchFamily="34" charset="-34"/>
            </a:endParaRPr>
          </a:p>
          <a:p>
            <a:pPr marL="0" indent="0">
              <a:buNone/>
            </a:pPr>
            <a:endParaRPr lang="th-TH" sz="36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59667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665DEB81-1DA6-47AA-818A-E909CB9ED194}"/>
              </a:ext>
            </a:extLst>
          </p:cNvPr>
          <p:cNvSpPr txBox="1">
            <a:spLocks/>
          </p:cNvSpPr>
          <p:nvPr/>
        </p:nvSpPr>
        <p:spPr>
          <a:xfrm>
            <a:off x="442127" y="795867"/>
            <a:ext cx="11314444"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4400" b="1" dirty="0">
                <a:latin typeface="TH Sarabun New" panose="020B0500040200020003" pitchFamily="34" charset="-34"/>
                <a:cs typeface="TH Sarabun New" panose="020B0500040200020003" pitchFamily="34" charset="-34"/>
              </a:rPr>
              <a:t>ประเภทของคอมพิวเตอร์</a:t>
            </a:r>
            <a:endParaRPr lang="en-US" sz="44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อาจแบ่งเป็น </a:t>
            </a:r>
            <a:r>
              <a:rPr lang="en-US" sz="3600" dirty="0">
                <a:latin typeface="TH Sarabun New" panose="020B0500040200020003" pitchFamily="34" charset="-34"/>
                <a:cs typeface="TH Sarabun New" panose="020B0500040200020003" pitchFamily="34" charset="-34"/>
              </a:rPr>
              <a:t>7 </a:t>
            </a:r>
            <a:r>
              <a:rPr lang="th-TH" sz="3600" dirty="0">
                <a:latin typeface="TH Sarabun New" panose="020B0500040200020003" pitchFamily="34" charset="-34"/>
                <a:cs typeface="TH Sarabun New" panose="020B0500040200020003" pitchFamily="34" charset="-34"/>
              </a:rPr>
              <a:t>ประเภทดังนี้</a:t>
            </a:r>
            <a:endParaRPr lang="en-US" sz="3600" dirty="0">
              <a:latin typeface="TH Sarabun New" panose="020B0500040200020003" pitchFamily="34" charset="-34"/>
              <a:cs typeface="TH Sarabun New" panose="020B0500040200020003" pitchFamily="34" charset="-34"/>
            </a:endParaRPr>
          </a:p>
          <a:p>
            <a:pPr marL="0" indent="0">
              <a:buNone/>
            </a:pPr>
            <a:r>
              <a:rPr lang="en-US" sz="3600" b="1" dirty="0">
                <a:latin typeface="TH Sarabun New" panose="020B0500040200020003" pitchFamily="34" charset="-34"/>
                <a:cs typeface="TH Sarabun New" panose="020B0500040200020003" pitchFamily="34" charset="-34"/>
              </a:rPr>
              <a:t>1.</a:t>
            </a:r>
            <a:r>
              <a:rPr lang="th-TH" sz="3600" b="1" dirty="0">
                <a:latin typeface="TH Sarabun New" panose="020B0500040200020003" pitchFamily="34" charset="-34"/>
                <a:cs typeface="TH Sarabun New" panose="020B0500040200020003" pitchFamily="34" charset="-34"/>
              </a:rPr>
              <a:t> ซุปเปอร์คอมพิวเตอร์ (</a:t>
            </a:r>
            <a:r>
              <a:rPr lang="en-US" sz="3600" b="1" dirty="0">
                <a:latin typeface="TH Sarabun New" panose="020B0500040200020003" pitchFamily="34" charset="-34"/>
                <a:cs typeface="TH Sarabun New" panose="020B0500040200020003" pitchFamily="34" charset="-34"/>
              </a:rPr>
              <a:t>Super Computer)</a:t>
            </a:r>
            <a:r>
              <a:rPr lang="en-US" sz="3600" dirty="0">
                <a:latin typeface="TH Sarabun New" panose="020B0500040200020003" pitchFamily="34" charset="-34"/>
                <a:cs typeface="TH Sarabun New" panose="020B0500040200020003" pitchFamily="34" charset="-34"/>
              </a:rPr>
              <a:t>  </a:t>
            </a:r>
            <a:endParaRPr lang="th-TH"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ซู</a:t>
            </a:r>
            <a:r>
              <a:rPr lang="th-TH" sz="3600" dirty="0" err="1">
                <a:latin typeface="TH Sarabun New" panose="020B0500040200020003" pitchFamily="34" charset="-34"/>
                <a:cs typeface="TH Sarabun New" panose="020B0500040200020003" pitchFamily="34" charset="-34"/>
              </a:rPr>
              <a:t>เปอร์</a:t>
            </a:r>
            <a:r>
              <a:rPr lang="th-TH" sz="3600" dirty="0">
                <a:latin typeface="TH Sarabun New" panose="020B0500040200020003" pitchFamily="34" charset="-34"/>
                <a:cs typeface="TH Sarabun New" panose="020B0500040200020003" pitchFamily="34" charset="-34"/>
              </a:rPr>
              <a:t>คอมพิวเตอร์เป็นเครื่องคอมพิวเตอร์ที่เหมาะกับงานคำนวณที่ต้องมีการคำนวณตัวเลขจำนวนหลายล้านตัวภายในเวลาอันรวดเร็ว เช่น งานพยากรณ์อากาศ ที่ต้องนำข้อมูลต่าง ๆ เกี่ยวกับอากาศทั้งระดับภาคพื้นดิน และระดับชั้นบรรยากาศเพื่อดูการเคลื่อนไหวและการเปลี่ยนแปลงของอากาศ </a:t>
            </a:r>
          </a:p>
        </p:txBody>
      </p:sp>
    </p:spTree>
    <p:extLst>
      <p:ext uri="{BB962C8B-B14F-4D97-AF65-F5344CB8AC3E}">
        <p14:creationId xmlns:p14="http://schemas.microsoft.com/office/powerpoint/2010/main" val="2341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à¸£à¸¹à¸à¸ à¸²à¸à¸à¸µà¹à¹à¸à¸µà¹à¸¢à¸§à¸à¹à¸­à¸">
            <a:extLst>
              <a:ext uri="{FF2B5EF4-FFF2-40B4-BE49-F238E27FC236}">
                <a16:creationId xmlns:a16="http://schemas.microsoft.com/office/drawing/2014/main" id="{293DECD8-1427-4063-8905-F3A4064C29BB}"/>
              </a:ext>
            </a:extLst>
          </p:cNvPr>
          <p:cNvPicPr/>
          <p:nvPr/>
        </p:nvPicPr>
        <p:blipFill>
          <a:blip r:embed="rId2" cstate="print"/>
          <a:srcRect/>
          <a:stretch>
            <a:fillRect/>
          </a:stretch>
        </p:blipFill>
        <p:spPr bwMode="auto">
          <a:xfrm>
            <a:off x="3194858" y="1433122"/>
            <a:ext cx="5802284" cy="3991755"/>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01907309-65FC-44A9-B92B-0F87B9A62E71}"/>
              </a:ext>
            </a:extLst>
          </p:cNvPr>
          <p:cNvSpPr/>
          <p:nvPr/>
        </p:nvSpPr>
        <p:spPr>
          <a:xfrm>
            <a:off x="3747440" y="5921032"/>
            <a:ext cx="4697119"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ซุปเปอร์คอมพิวเตอร์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Super Computer)</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3995428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A5BE5F34-12BD-4824-A9D1-3A0E58F4559C}"/>
              </a:ext>
            </a:extLst>
          </p:cNvPr>
          <p:cNvSpPr txBox="1">
            <a:spLocks/>
          </p:cNvSpPr>
          <p:nvPr/>
        </p:nvSpPr>
        <p:spPr>
          <a:xfrm>
            <a:off x="462225" y="795867"/>
            <a:ext cx="11274250"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600" b="1" dirty="0">
                <a:latin typeface="TH Sarabun New" panose="020B0500040200020003" pitchFamily="34" charset="-34"/>
                <a:cs typeface="TH Sarabun New" panose="020B0500040200020003" pitchFamily="34" charset="-34"/>
              </a:rPr>
              <a:t>2. </a:t>
            </a:r>
            <a:r>
              <a:rPr lang="th-TH" sz="3600" b="1" dirty="0">
                <a:latin typeface="TH Sarabun New" panose="020B0500040200020003" pitchFamily="34" charset="-34"/>
                <a:cs typeface="TH Sarabun New" panose="020B0500040200020003" pitchFamily="34" charset="-34"/>
              </a:rPr>
              <a:t>เมนเฟรมคอมพิวเตอร์ (</a:t>
            </a:r>
            <a:r>
              <a:rPr lang="en-US" sz="3600" b="1" dirty="0">
                <a:latin typeface="TH Sarabun New" panose="020B0500040200020003" pitchFamily="34" charset="-34"/>
                <a:cs typeface="TH Sarabun New" panose="020B0500040200020003" pitchFamily="34" charset="-34"/>
              </a:rPr>
              <a:t>Mainframe Computer)</a:t>
            </a:r>
            <a:r>
              <a:rPr lang="en-US" sz="3600" dirty="0">
                <a:latin typeface="TH Sarabun New" panose="020B0500040200020003" pitchFamily="34" charset="-34"/>
                <a:cs typeface="TH Sarabun New" panose="020B0500040200020003" pitchFamily="34" charset="-34"/>
              </a:rPr>
              <a:t>   </a:t>
            </a:r>
            <a:endParaRPr lang="th-TH"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เมนเฟรมคอมพิวเตอร์เป็นเครื่องคอมพิวเตอร์ขนาดใหญ่ มีการพัฒนามาตั้งแต่ยุคเริ่มแรก เหตุที่เรียกว่า เมนเฟรมคอมพิวเตอร์เพราะตัวเครื่องประกอบด้วยตู้ขนาดใหญ่ที่ภายในตู้มีชิ้นส่วนและอุปกรณ์ต่าง ๆ อยู่เป็นจำนวนมาก แต่อย่างไรก็ตามใน</a:t>
            </a:r>
            <a:r>
              <a:rPr lang="th-TH" sz="3600" dirty="0" err="1">
                <a:latin typeface="TH Sarabun New" panose="020B0500040200020003" pitchFamily="34" charset="-34"/>
                <a:cs typeface="TH Sarabun New" panose="020B0500040200020003" pitchFamily="34" charset="-34"/>
              </a:rPr>
              <a:t>ปัจ</a:t>
            </a:r>
            <a:r>
              <a:rPr lang="th-TH" sz="3600" dirty="0">
                <a:latin typeface="TH Sarabun New" panose="020B0500040200020003" pitchFamily="34" charset="-34"/>
                <a:cs typeface="TH Sarabun New" panose="020B0500040200020003" pitchFamily="34" charset="-34"/>
              </a:rPr>
              <a:t>จุบั เมนเฟรมคอมพิวเตอร์มีขนาดลดลงมาก เมนเฟรมเป็นเครื่องคอมพิวเตอร์ที่มีราคาสูงมาก มักอยู่ที่ศูนย์คอมพิวเตอร์หลักขององค์กร </a:t>
            </a:r>
          </a:p>
        </p:txBody>
      </p:sp>
    </p:spTree>
    <p:extLst>
      <p:ext uri="{BB962C8B-B14F-4D97-AF65-F5344CB8AC3E}">
        <p14:creationId xmlns:p14="http://schemas.microsoft.com/office/powerpoint/2010/main" val="1176777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archive.koha.net/fo/12/20140409154150203646.jpg">
            <a:extLst>
              <a:ext uri="{FF2B5EF4-FFF2-40B4-BE49-F238E27FC236}">
                <a16:creationId xmlns:a16="http://schemas.microsoft.com/office/drawing/2014/main" id="{5438541E-239F-4883-82EC-73C15859B380}"/>
              </a:ext>
            </a:extLst>
          </p:cNvPr>
          <p:cNvPicPr/>
          <p:nvPr/>
        </p:nvPicPr>
        <p:blipFill>
          <a:blip r:embed="rId2" cstate="print"/>
          <a:srcRect/>
          <a:stretch>
            <a:fillRect/>
          </a:stretch>
        </p:blipFill>
        <p:spPr bwMode="auto">
          <a:xfrm>
            <a:off x="2617744" y="1461668"/>
            <a:ext cx="6956511" cy="3934663"/>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2D647F7D-FC56-4A55-AED9-01F4606177B5}"/>
              </a:ext>
            </a:extLst>
          </p:cNvPr>
          <p:cNvSpPr/>
          <p:nvPr/>
        </p:nvSpPr>
        <p:spPr>
          <a:xfrm>
            <a:off x="3404397" y="5854530"/>
            <a:ext cx="5383204"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เมนเฟรมคอมพิวเตอร์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Mainframe Computer)</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3092552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DEAE7612-DB04-40EB-8189-BFB2C4F9B261}"/>
              </a:ext>
            </a:extLst>
          </p:cNvPr>
          <p:cNvSpPr txBox="1">
            <a:spLocks/>
          </p:cNvSpPr>
          <p:nvPr/>
        </p:nvSpPr>
        <p:spPr>
          <a:xfrm>
            <a:off x="457201" y="795867"/>
            <a:ext cx="11299370"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200" b="1" dirty="0">
                <a:latin typeface="TH Sarabun New" panose="020B0500040200020003" pitchFamily="34" charset="-34"/>
                <a:cs typeface="TH Sarabun New" panose="020B0500040200020003" pitchFamily="34" charset="-34"/>
              </a:rPr>
              <a:t>3. </a:t>
            </a:r>
            <a:r>
              <a:rPr lang="th-TH" sz="3200" b="1" dirty="0">
                <a:latin typeface="TH Sarabun New" panose="020B0500040200020003" pitchFamily="34" charset="-34"/>
                <a:cs typeface="TH Sarabun New" panose="020B0500040200020003" pitchFamily="34" charset="-34"/>
              </a:rPr>
              <a:t>มินิคอมพิวเตอร์ (</a:t>
            </a:r>
            <a:r>
              <a:rPr lang="en-US" sz="3200" b="1" dirty="0">
                <a:latin typeface="TH Sarabun New" panose="020B0500040200020003" pitchFamily="34" charset="-34"/>
                <a:cs typeface="TH Sarabun New" panose="020B0500040200020003" pitchFamily="34" charset="-34"/>
              </a:rPr>
              <a:t>Minicomputer)</a:t>
            </a:r>
            <a:endParaRPr lang="th-TH" sz="3200" b="1" dirty="0">
              <a:latin typeface="TH Sarabun New" panose="020B0500040200020003" pitchFamily="34" charset="-34"/>
              <a:cs typeface="TH Sarabun New" panose="020B0500040200020003" pitchFamily="34" charset="-34"/>
            </a:endParaRPr>
          </a:p>
          <a:p>
            <a:pPr marL="0" indent="0">
              <a:buNone/>
            </a:pPr>
            <a:r>
              <a:rPr lang="th-TH" sz="3200" b="1" dirty="0">
                <a:latin typeface="TH Sarabun New" panose="020B0500040200020003" pitchFamily="34" charset="-34"/>
                <a:cs typeface="TH Sarabun New" panose="020B0500040200020003" pitchFamily="34" charset="-34"/>
              </a:rPr>
              <a:t>	</a:t>
            </a:r>
            <a:r>
              <a:rPr lang="th-TH" sz="3200" dirty="0">
                <a:latin typeface="TH Sarabun New" panose="020B0500040200020003" pitchFamily="34" charset="-34"/>
                <a:cs typeface="TH Sarabun New" panose="020B0500040200020003" pitchFamily="34" charset="-34"/>
              </a:rPr>
              <a:t>มินิคอมพิวเตอร์เป็นคอมพิวเตอร์ที่มีประสิทธิภาพในการทำงานด้านความเร็วและความสามารถในการจัดเก็บข้อมูลน้อยกว่าเมนเฟรม  แต่สูงกว่าคอมพิวเตอร์ส่วนบุคคล (</a:t>
            </a:r>
            <a:r>
              <a:rPr lang="en-US" sz="3200" dirty="0">
                <a:latin typeface="TH Sarabun New" panose="020B0500040200020003" pitchFamily="34" charset="-34"/>
                <a:cs typeface="TH Sarabun New" panose="020B0500040200020003" pitchFamily="34" charset="-34"/>
              </a:rPr>
              <a:t>Personal  Computer) </a:t>
            </a:r>
            <a:r>
              <a:rPr lang="th-TH" sz="3200" dirty="0">
                <a:latin typeface="TH Sarabun New" panose="020B0500040200020003" pitchFamily="34" charset="-34"/>
                <a:cs typeface="TH Sarabun New" panose="020B0500040200020003" pitchFamily="34" charset="-34"/>
              </a:rPr>
              <a:t>และสามารถรองรับการทำงานจากผู้ใช้ได้หลายคนในการทำงานที่แตกต่างกัน </a:t>
            </a:r>
          </a:p>
        </p:txBody>
      </p:sp>
      <p:pic>
        <p:nvPicPr>
          <p:cNvPr id="3" name="Picture 15" descr="à¸£à¸¹à¸à¸ à¸²à¸à¸à¸µà¹à¹à¸à¸µà¹à¸¢à¸§à¸à¹à¸­à¸">
            <a:extLst>
              <a:ext uri="{FF2B5EF4-FFF2-40B4-BE49-F238E27FC236}">
                <a16:creationId xmlns:a16="http://schemas.microsoft.com/office/drawing/2014/main" id="{6B395437-E291-4C76-BEFE-3FFDA65CCF7C}"/>
              </a:ext>
            </a:extLst>
          </p:cNvPr>
          <p:cNvPicPr/>
          <p:nvPr/>
        </p:nvPicPr>
        <p:blipFill>
          <a:blip r:embed="rId2" cstate="print"/>
          <a:srcRect/>
          <a:stretch>
            <a:fillRect/>
          </a:stretch>
        </p:blipFill>
        <p:spPr bwMode="auto">
          <a:xfrm>
            <a:off x="3514629" y="3125037"/>
            <a:ext cx="5162742" cy="3363006"/>
          </a:xfrm>
          <a:prstGeom prst="rect">
            <a:avLst/>
          </a:prstGeom>
          <a:noFill/>
          <a:ln w="9525">
            <a:noFill/>
            <a:miter lim="800000"/>
            <a:headEnd/>
            <a:tailEnd/>
          </a:ln>
        </p:spPr>
      </p:pic>
    </p:spTree>
    <p:extLst>
      <p:ext uri="{BB962C8B-B14F-4D97-AF65-F5344CB8AC3E}">
        <p14:creationId xmlns:p14="http://schemas.microsoft.com/office/powerpoint/2010/main" val="2546848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DEAE7612-DB04-40EB-8189-BFB2C4F9B261}"/>
              </a:ext>
            </a:extLst>
          </p:cNvPr>
          <p:cNvSpPr txBox="1">
            <a:spLocks/>
          </p:cNvSpPr>
          <p:nvPr/>
        </p:nvSpPr>
        <p:spPr>
          <a:xfrm>
            <a:off x="475861" y="795867"/>
            <a:ext cx="11252719"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600" b="1" dirty="0">
                <a:latin typeface="TH Sarabun New" panose="020B0500040200020003" pitchFamily="34" charset="-34"/>
                <a:cs typeface="TH Sarabun New" panose="020B0500040200020003" pitchFamily="34" charset="-34"/>
              </a:rPr>
              <a:t>4. </a:t>
            </a:r>
            <a:r>
              <a:rPr lang="th-TH" sz="3600" b="1" dirty="0">
                <a:latin typeface="TH Sarabun New" panose="020B0500040200020003" pitchFamily="34" charset="-34"/>
                <a:cs typeface="TH Sarabun New" panose="020B0500040200020003" pitchFamily="34" charset="-34"/>
              </a:rPr>
              <a:t>คอมพิวเตอร์ส่วนบุคคล (</a:t>
            </a:r>
            <a:r>
              <a:rPr lang="en-US" sz="3600" b="1" dirty="0">
                <a:latin typeface="TH Sarabun New" panose="020B0500040200020003" pitchFamily="34" charset="-34"/>
                <a:cs typeface="TH Sarabun New" panose="020B0500040200020003" pitchFamily="34" charset="-34"/>
              </a:rPr>
              <a:t>Personal Computer)</a:t>
            </a:r>
            <a:r>
              <a:rPr lang="th-TH" sz="3600" b="1" dirty="0">
                <a:latin typeface="TH Sarabun New" panose="020B0500040200020003" pitchFamily="34" charset="-34"/>
                <a:cs typeface="TH Sarabun New" panose="020B0500040200020003" pitchFamily="34" charset="-34"/>
              </a:rPr>
              <a:t> </a:t>
            </a:r>
          </a:p>
          <a:p>
            <a:pPr marL="0" indent="0">
              <a:buNone/>
            </a:pPr>
            <a:r>
              <a:rPr lang="th-TH" sz="3600" b="1"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นิยมเรียกว่าเครื่องพีซี เป็นคอมพิวเตอร์แบบตั้งโต๊ะที่นิยมใช้กันมากที่สุด  หาซื้อง่าย  ราคา</a:t>
            </a:r>
            <a:r>
              <a:rPr lang="th-TH" sz="3600" dirty="0" err="1">
                <a:latin typeface="TH Sarabun New" panose="020B0500040200020003" pitchFamily="34" charset="-34"/>
                <a:cs typeface="TH Sarabun New" panose="020B0500040200020003" pitchFamily="34" charset="-34"/>
              </a:rPr>
              <a:t>ไม</a:t>
            </a:r>
            <a:r>
              <a:rPr lang="th-TH" sz="3600" dirty="0">
                <a:latin typeface="TH Sarabun New" panose="020B0500040200020003" pitchFamily="34" charset="-34"/>
                <a:cs typeface="TH Sarabun New" panose="020B0500040200020003" pitchFamily="34" charset="-34"/>
              </a:rPr>
              <a:t>แพง  ประยุกต์ใช้</a:t>
            </a:r>
            <a:r>
              <a:rPr lang="th-TH" sz="3600" dirty="0" err="1">
                <a:latin typeface="TH Sarabun New" panose="020B0500040200020003" pitchFamily="34" charset="-34"/>
                <a:cs typeface="TH Sarabun New" panose="020B0500040200020003" pitchFamily="34" charset="-34"/>
              </a:rPr>
              <a:t>ได</a:t>
            </a:r>
            <a:r>
              <a:rPr lang="th-TH" sz="3600" dirty="0">
                <a:latin typeface="TH Sarabun New" panose="020B0500040200020003" pitchFamily="34" charset="-34"/>
                <a:cs typeface="TH Sarabun New" panose="020B0500040200020003" pitchFamily="34" charset="-34"/>
              </a:rPr>
              <a:t>กับงานหลายประเภท  ตั้งแต่พิมพ์เอกสารธรรมดา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การคำนวณ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ทำบัญชี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การนำเสนอข้อมูล รวมถึง</a:t>
            </a:r>
            <a:r>
              <a:rPr lang="th-TH" sz="3600" dirty="0" err="1">
                <a:latin typeface="TH Sarabun New" panose="020B0500040200020003" pitchFamily="34" charset="-34"/>
                <a:cs typeface="TH Sarabun New" panose="020B0500040200020003" pitchFamily="34" charset="-34"/>
              </a:rPr>
              <a:t>การทำ</a:t>
            </a:r>
            <a:r>
              <a:rPr lang="th-TH" sz="3600" dirty="0">
                <a:latin typeface="TH Sarabun New" panose="020B0500040200020003" pitchFamily="34" charset="-34"/>
                <a:cs typeface="TH Sarabun New" panose="020B0500040200020003" pitchFamily="34" charset="-34"/>
              </a:rPr>
              <a:t>สิ่งพิมพ์ต่าง ๆ เป็นต้น </a:t>
            </a:r>
          </a:p>
        </p:txBody>
      </p:sp>
      <p:pic>
        <p:nvPicPr>
          <p:cNvPr id="3" name="Picture 18" descr="Personal Desktop Computer PNG">
            <a:extLst>
              <a:ext uri="{FF2B5EF4-FFF2-40B4-BE49-F238E27FC236}">
                <a16:creationId xmlns:a16="http://schemas.microsoft.com/office/drawing/2014/main" id="{659DAD92-B434-4CB6-BA1F-4AB3D49778B0}"/>
              </a:ext>
            </a:extLst>
          </p:cNvPr>
          <p:cNvPicPr/>
          <p:nvPr/>
        </p:nvPicPr>
        <p:blipFill>
          <a:blip r:embed="rId2" cstate="print"/>
          <a:srcRect t="10578" b="17806"/>
          <a:stretch>
            <a:fillRect/>
          </a:stretch>
        </p:blipFill>
        <p:spPr bwMode="auto">
          <a:xfrm>
            <a:off x="3960870" y="3598333"/>
            <a:ext cx="4270259" cy="2592475"/>
          </a:xfrm>
          <a:prstGeom prst="rect">
            <a:avLst/>
          </a:prstGeom>
          <a:noFill/>
          <a:ln w="9525">
            <a:noFill/>
            <a:miter lim="800000"/>
            <a:headEnd/>
            <a:tailEnd/>
          </a:ln>
        </p:spPr>
      </p:pic>
    </p:spTree>
    <p:extLst>
      <p:ext uri="{BB962C8B-B14F-4D97-AF65-F5344CB8AC3E}">
        <p14:creationId xmlns:p14="http://schemas.microsoft.com/office/powerpoint/2010/main" val="1957532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5AFF59A7-1CD8-4C76-BB41-F5185B2E7ACB}"/>
              </a:ext>
            </a:extLst>
          </p:cNvPr>
          <p:cNvSpPr txBox="1">
            <a:spLocks/>
          </p:cNvSpPr>
          <p:nvPr/>
        </p:nvSpPr>
        <p:spPr>
          <a:xfrm>
            <a:off x="475861" y="926495"/>
            <a:ext cx="11215396"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600" b="1" dirty="0">
                <a:latin typeface="TH Sarabun New" panose="020B0500040200020003" pitchFamily="34" charset="-34"/>
                <a:cs typeface="TH Sarabun New" panose="020B0500040200020003" pitchFamily="34" charset="-34"/>
              </a:rPr>
              <a:t>5. </a:t>
            </a:r>
            <a:r>
              <a:rPr lang="th-TH" sz="3600" b="1" dirty="0">
                <a:latin typeface="TH Sarabun New" panose="020B0500040200020003" pitchFamily="34" charset="-34"/>
                <a:cs typeface="TH Sarabun New" panose="020B0500040200020003" pitchFamily="34" charset="-34"/>
              </a:rPr>
              <a:t>คอมพิวเตอร์โน้ตบุ๊ก (</a:t>
            </a:r>
            <a:r>
              <a:rPr lang="en-US" sz="3600" b="1" dirty="0">
                <a:latin typeface="TH Sarabun New" panose="020B0500040200020003" pitchFamily="34" charset="-34"/>
                <a:cs typeface="TH Sarabun New" panose="020B0500040200020003" pitchFamily="34" charset="-34"/>
              </a:rPr>
              <a:t>Notebook  Computer)</a:t>
            </a:r>
            <a:r>
              <a:rPr lang="en-US" sz="3600" dirty="0">
                <a:latin typeface="TH Sarabun New" panose="020B0500040200020003" pitchFamily="34" charset="-34"/>
                <a:cs typeface="TH Sarabun New" panose="020B0500040200020003" pitchFamily="34" charset="-34"/>
              </a:rPr>
              <a:t> </a:t>
            </a:r>
            <a:endParaRPr lang="th-TH"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a:t>
            </a:r>
            <a:r>
              <a:rPr lang="th-TH" sz="3600" dirty="0" err="1">
                <a:latin typeface="TH Sarabun New" panose="020B0500040200020003" pitchFamily="34" charset="-34"/>
                <a:cs typeface="TH Sarabun New" panose="020B0500040200020003" pitchFamily="34" charset="-34"/>
              </a:rPr>
              <a:t>แลปท็อป</a:t>
            </a:r>
            <a:r>
              <a:rPr lang="th-TH" sz="3600" dirty="0">
                <a:latin typeface="TH Sarabun New" panose="020B0500040200020003" pitchFamily="34" charset="-34"/>
                <a:cs typeface="TH Sarabun New" panose="020B0500040200020003" pitchFamily="34" charset="-34"/>
              </a:rPr>
              <a:t>คอมพิวเตอร์ (</a:t>
            </a:r>
            <a:r>
              <a:rPr lang="en-US" sz="3600" dirty="0">
                <a:latin typeface="TH Sarabun New" panose="020B0500040200020003" pitchFamily="34" charset="-34"/>
                <a:cs typeface="TH Sarabun New" panose="020B0500040200020003" pitchFamily="34" charset="-34"/>
              </a:rPr>
              <a:t>Laptop  Computer) </a:t>
            </a:r>
            <a:r>
              <a:rPr lang="th-TH" sz="3600" dirty="0">
                <a:latin typeface="TH Sarabun New" panose="020B0500040200020003" pitchFamily="34" charset="-34"/>
                <a:cs typeface="TH Sarabun New" panose="020B0500040200020003" pitchFamily="34" charset="-34"/>
              </a:rPr>
              <a:t>เป็นเครื่องคอมพิวเตอร์โน้ตบุ๊กมีสมรรถนะในการทำงานเทียบเท่าเครื่องพีซีแบบตั้งโต๊ะ  และมีแผงแป้นพิมพ์และจอภาพติดกับตัวเครื่องรวมทั้งมีแบตเตอรี่ภายในเครื่อง  จึงสามารถทำงานได้ในช่วงเวลาหนึ่งโดยไม่ต้องใช้ไฟบ้าน  เหมาะกับงานส่วนบุคคลและงานสำนักงานที่จำเป็นต้องออกนอกสถานที่</a:t>
            </a:r>
          </a:p>
        </p:txBody>
      </p:sp>
    </p:spTree>
    <p:extLst>
      <p:ext uri="{BB962C8B-B14F-4D97-AF65-F5344CB8AC3E}">
        <p14:creationId xmlns:p14="http://schemas.microsoft.com/office/powerpoint/2010/main" val="966043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7" descr="à¸£à¸¹à¸à¸ à¸²à¸à¸à¸µà¹à¹à¸à¸µà¹à¸¢à¸§à¸à¹à¸­à¸">
            <a:extLst>
              <a:ext uri="{FF2B5EF4-FFF2-40B4-BE49-F238E27FC236}">
                <a16:creationId xmlns:a16="http://schemas.microsoft.com/office/drawing/2014/main" id="{6BCFF92F-6AB3-45F0-A195-8C59F2E156AA}"/>
              </a:ext>
            </a:extLst>
          </p:cNvPr>
          <p:cNvPicPr/>
          <p:nvPr/>
        </p:nvPicPr>
        <p:blipFill>
          <a:blip r:embed="rId2" cstate="print"/>
          <a:srcRect/>
          <a:stretch>
            <a:fillRect/>
          </a:stretch>
        </p:blipFill>
        <p:spPr bwMode="auto">
          <a:xfrm>
            <a:off x="3135269" y="1268932"/>
            <a:ext cx="5921461" cy="4054129"/>
          </a:xfrm>
          <a:prstGeom prst="rect">
            <a:avLst/>
          </a:prstGeom>
          <a:noFill/>
          <a:ln w="9525">
            <a:noFill/>
            <a:miter lim="800000"/>
            <a:headEnd/>
            <a:tailEnd/>
          </a:ln>
        </p:spPr>
      </p:pic>
      <p:sp>
        <p:nvSpPr>
          <p:cNvPr id="3" name="สี่เหลี่ยมผืนผ้า 2">
            <a:extLst>
              <a:ext uri="{FF2B5EF4-FFF2-40B4-BE49-F238E27FC236}">
                <a16:creationId xmlns:a16="http://schemas.microsoft.com/office/drawing/2014/main" id="{015703AF-D52E-4743-AC58-6568C1DFC831}"/>
              </a:ext>
            </a:extLst>
          </p:cNvPr>
          <p:cNvSpPr/>
          <p:nvPr/>
        </p:nvSpPr>
        <p:spPr>
          <a:xfrm>
            <a:off x="3553476" y="5589068"/>
            <a:ext cx="5085045" cy="584775"/>
          </a:xfrm>
          <a:prstGeom prst="rect">
            <a:avLst/>
          </a:prstGeom>
        </p:spPr>
        <p:txBody>
          <a:bodyPr wrap="none">
            <a:spAutoFit/>
          </a:bodyPr>
          <a:lstStyle/>
          <a:p>
            <a:pPr algn="ctr">
              <a:spcAft>
                <a:spcPts val="0"/>
              </a:spcAft>
              <a:tabLst>
                <a:tab pos="628650" algn="l"/>
                <a:tab pos="1257300" algn="l"/>
                <a:tab pos="1885950" algn="l"/>
                <a:tab pos="2514600" algn="l"/>
              </a:tabLst>
            </a:pP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คอมพิวเตอร์โน้ตบุ๊ก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Notebook Computer)</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p:txBody>
      </p:sp>
    </p:spTree>
    <p:extLst>
      <p:ext uri="{BB962C8B-B14F-4D97-AF65-F5344CB8AC3E}">
        <p14:creationId xmlns:p14="http://schemas.microsoft.com/office/powerpoint/2010/main" val="15104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5AFF59A7-1CD8-4C76-BB41-F5185B2E7ACB}"/>
              </a:ext>
            </a:extLst>
          </p:cNvPr>
          <p:cNvSpPr txBox="1">
            <a:spLocks/>
          </p:cNvSpPr>
          <p:nvPr/>
        </p:nvSpPr>
        <p:spPr>
          <a:xfrm>
            <a:off x="429208" y="795867"/>
            <a:ext cx="11327363"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600" b="1" dirty="0">
                <a:latin typeface="TH Sarabun New" panose="020B0500040200020003" pitchFamily="34" charset="-34"/>
                <a:cs typeface="TH Sarabun New" panose="020B0500040200020003" pitchFamily="34" charset="-34"/>
              </a:rPr>
              <a:t>6. </a:t>
            </a:r>
            <a:r>
              <a:rPr lang="th-TH" sz="3600" b="1" dirty="0">
                <a:latin typeface="TH Sarabun New" panose="020B0500040200020003" pitchFamily="34" charset="-34"/>
                <a:cs typeface="TH Sarabun New" panose="020B0500040200020003" pitchFamily="34" charset="-34"/>
              </a:rPr>
              <a:t>พีดีเอ (</a:t>
            </a:r>
            <a:r>
              <a:rPr lang="en-US" sz="3600" b="1" dirty="0">
                <a:latin typeface="TH Sarabun New" panose="020B0500040200020003" pitchFamily="34" charset="-34"/>
                <a:cs typeface="TH Sarabun New" panose="020B0500040200020003" pitchFamily="34" charset="-34"/>
              </a:rPr>
              <a:t>PDA</a:t>
            </a:r>
            <a:r>
              <a:rPr lang="th-TH" sz="3600" b="1" dirty="0">
                <a:latin typeface="TH Sarabun New" panose="020B0500040200020003" pitchFamily="34" charset="-34"/>
                <a:cs typeface="TH Sarabun New" panose="020B0500040200020003" pitchFamily="34" charset="-34"/>
              </a:rPr>
              <a:t>) </a:t>
            </a:r>
          </a:p>
          <a:p>
            <a:pPr marL="0" indent="0">
              <a:buNone/>
            </a:pPr>
            <a:r>
              <a:rPr lang="th-TH" sz="3600" b="1"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ย่อมาจาก </a:t>
            </a:r>
            <a:r>
              <a:rPr lang="en-US" sz="3600" dirty="0">
                <a:latin typeface="TH Sarabun New" panose="020B0500040200020003" pitchFamily="34" charset="-34"/>
                <a:cs typeface="TH Sarabun New" panose="020B0500040200020003" pitchFamily="34" charset="-34"/>
              </a:rPr>
              <a:t>Personal Digital Assistant </a:t>
            </a:r>
            <a:r>
              <a:rPr lang="th-TH" sz="3600" dirty="0">
                <a:latin typeface="TH Sarabun New" panose="020B0500040200020003" pitchFamily="34" charset="-34"/>
                <a:cs typeface="TH Sarabun New" panose="020B0500040200020003" pitchFamily="34" charset="-34"/>
              </a:rPr>
              <a:t>คือคอมพิวเตอร์พกพาขนาดเล็ก ซึ่งช่วยอำนวยความสะดวกในการจดบันทึก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เก็บข้อมูล </a:t>
            </a: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เตือนเวลานัดหมาย หรือ จัดการงานต่าง ๆ ได้อย่างสะดวกและรวดเร็ว รวมไปถึงความสามารถของการเพิ่มเติมแอพพลิเคชั่น เพื่อให้ใช้งานด้านอื่น ๆ ได้ สามารถทำงานได้ใกล้เคียงกับคอมพิวเตอร์ส่วนบุคคลเลยทีเดียว </a:t>
            </a:r>
          </a:p>
        </p:txBody>
      </p:sp>
    </p:spTree>
    <p:extLst>
      <p:ext uri="{BB962C8B-B14F-4D97-AF65-F5344CB8AC3E}">
        <p14:creationId xmlns:p14="http://schemas.microsoft.com/office/powerpoint/2010/main" val="4133589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descr="à¸à¸¥à¸à¸²à¸£à¸à¹à¸à¸«à¸²à¸£à¸¹à¸à¸ à¸²à¸à¸ªà¸³à¸«à¸£à¸±à¸ palm pda">
            <a:extLst>
              <a:ext uri="{FF2B5EF4-FFF2-40B4-BE49-F238E27FC236}">
                <a16:creationId xmlns:a16="http://schemas.microsoft.com/office/drawing/2014/main" id="{9770E208-7DAB-44DE-B354-7426C5074496}"/>
              </a:ext>
            </a:extLst>
          </p:cNvPr>
          <p:cNvPicPr/>
          <p:nvPr/>
        </p:nvPicPr>
        <p:blipFill>
          <a:blip r:embed="rId2" cstate="print"/>
          <a:srcRect/>
          <a:stretch>
            <a:fillRect/>
          </a:stretch>
        </p:blipFill>
        <p:spPr bwMode="auto">
          <a:xfrm>
            <a:off x="2643447" y="1561768"/>
            <a:ext cx="2633114" cy="3734464"/>
          </a:xfrm>
          <a:prstGeom prst="rect">
            <a:avLst/>
          </a:prstGeom>
          <a:noFill/>
          <a:ln w="9525">
            <a:noFill/>
            <a:miter lim="800000"/>
            <a:headEnd/>
            <a:tailEnd/>
          </a:ln>
        </p:spPr>
      </p:pic>
      <p:pic>
        <p:nvPicPr>
          <p:cNvPr id="3" name="Picture 8" descr="hx2750">
            <a:extLst>
              <a:ext uri="{FF2B5EF4-FFF2-40B4-BE49-F238E27FC236}">
                <a16:creationId xmlns:a16="http://schemas.microsoft.com/office/drawing/2014/main" id="{03935000-81A8-4289-89A7-1C928195746C}"/>
              </a:ext>
            </a:extLst>
          </p:cNvPr>
          <p:cNvPicPr/>
          <p:nvPr/>
        </p:nvPicPr>
        <p:blipFill>
          <a:blip r:embed="rId3" cstate="print">
            <a:clrChange>
              <a:clrFrom>
                <a:srgbClr val="FFFFFF"/>
              </a:clrFrom>
              <a:clrTo>
                <a:srgbClr val="FFFFFF">
                  <a:alpha val="0"/>
                </a:srgbClr>
              </a:clrTo>
            </a:clrChange>
          </a:blip>
          <a:srcRect l="14667" r="16000"/>
          <a:stretch>
            <a:fillRect/>
          </a:stretch>
        </p:blipFill>
        <p:spPr bwMode="auto">
          <a:xfrm>
            <a:off x="6714663" y="1561768"/>
            <a:ext cx="3108959" cy="3734464"/>
          </a:xfrm>
          <a:prstGeom prst="rect">
            <a:avLst/>
          </a:prstGeom>
          <a:noFill/>
        </p:spPr>
      </p:pic>
      <p:sp>
        <p:nvSpPr>
          <p:cNvPr id="4" name="สี่เหลี่ยมผืนผ้า 3">
            <a:extLst>
              <a:ext uri="{FF2B5EF4-FFF2-40B4-BE49-F238E27FC236}">
                <a16:creationId xmlns:a16="http://schemas.microsoft.com/office/drawing/2014/main" id="{23476E6B-550D-467F-9669-63CCC53F372A}"/>
              </a:ext>
            </a:extLst>
          </p:cNvPr>
          <p:cNvSpPr/>
          <p:nvPr/>
        </p:nvSpPr>
        <p:spPr>
          <a:xfrm>
            <a:off x="6892574" y="5650523"/>
            <a:ext cx="2919389" cy="584775"/>
          </a:xfrm>
          <a:prstGeom prst="rect">
            <a:avLst/>
          </a:prstGeom>
        </p:spPr>
        <p:txBody>
          <a:bodyPr wrap="none">
            <a:spAutoFit/>
          </a:bodyPr>
          <a:lstStyle/>
          <a:p>
            <a:r>
              <a:rPr lang="th-TH" sz="3200" dirty="0" err="1">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พ็</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อกเกตพีซี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Pocket PC</a:t>
            </a:r>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a:t>
            </a:r>
            <a:endParaRPr lang="th-TH" sz="3200" dirty="0">
              <a:latin typeface="TH Sarabun New" panose="020B0500040200020003" pitchFamily="34" charset="-34"/>
              <a:cs typeface="TH Sarabun New" panose="020B0500040200020003" pitchFamily="34" charset="-34"/>
            </a:endParaRPr>
          </a:p>
        </p:txBody>
      </p:sp>
      <p:sp>
        <p:nvSpPr>
          <p:cNvPr id="5" name="สี่เหลี่ยมผืนผ้า 4">
            <a:extLst>
              <a:ext uri="{FF2B5EF4-FFF2-40B4-BE49-F238E27FC236}">
                <a16:creationId xmlns:a16="http://schemas.microsoft.com/office/drawing/2014/main" id="{EA1BB7AF-2949-4626-9A92-5FDB97A7E2CE}"/>
              </a:ext>
            </a:extLst>
          </p:cNvPr>
          <p:cNvSpPr/>
          <p:nvPr/>
        </p:nvSpPr>
        <p:spPr>
          <a:xfrm>
            <a:off x="3193026" y="5650524"/>
            <a:ext cx="1603324" cy="584775"/>
          </a:xfrm>
          <a:prstGeom prst="rect">
            <a:avLst/>
          </a:prstGeom>
        </p:spPr>
        <p:txBody>
          <a:bodyPr wrap="none">
            <a:spAutoFit/>
          </a:bodyPr>
          <a:lstStyle/>
          <a:p>
            <a:r>
              <a:rPr lang="th-TH"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ปาล์ม (</a:t>
            </a:r>
            <a:r>
              <a:rPr lang="en-US" sz="3200" dirty="0">
                <a:solidFill>
                  <a:srgbClr val="000000"/>
                </a:solidFill>
                <a:latin typeface="TH Sarabun New" panose="020B0500040200020003" pitchFamily="34" charset="-34"/>
                <a:ea typeface="Times New Roman" panose="02020603050405020304" pitchFamily="18" charset="0"/>
                <a:cs typeface="TH Sarabun New" panose="020B0500040200020003" pitchFamily="34" charset="-34"/>
              </a:rPr>
              <a:t>Palm</a:t>
            </a:r>
            <a:endParaRPr lang="th-TH" sz="32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913466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2F4DEC2B-68E2-4483-ABD1-1581E8D45DC1}"/>
              </a:ext>
            </a:extLst>
          </p:cNvPr>
          <p:cNvSpPr txBox="1">
            <a:spLocks/>
          </p:cNvSpPr>
          <p:nvPr/>
        </p:nvSpPr>
        <p:spPr>
          <a:xfrm>
            <a:off x="457200" y="795867"/>
            <a:ext cx="11271379"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3600" b="1" dirty="0">
                <a:latin typeface="TH Sarabun New" panose="020B0500040200020003" pitchFamily="34" charset="-34"/>
                <a:cs typeface="TH Sarabun New" panose="020B0500040200020003" pitchFamily="34" charset="-34"/>
              </a:rPr>
              <a:t>7. </a:t>
            </a:r>
            <a:r>
              <a:rPr lang="th-TH" sz="3600" b="1" dirty="0">
                <a:latin typeface="TH Sarabun New" panose="020B0500040200020003" pitchFamily="34" charset="-34"/>
                <a:cs typeface="TH Sarabun New" panose="020B0500040200020003" pitchFamily="34" charset="-34"/>
              </a:rPr>
              <a:t>คอมพิวเตอร์เครือข่าย (</a:t>
            </a:r>
            <a:r>
              <a:rPr lang="en-US" sz="3600" b="1" dirty="0">
                <a:latin typeface="TH Sarabun New" panose="020B0500040200020003" pitchFamily="34" charset="-34"/>
                <a:cs typeface="TH Sarabun New" panose="020B0500040200020003" pitchFamily="34" charset="-34"/>
              </a:rPr>
              <a:t>Network Computer)</a:t>
            </a:r>
          </a:p>
          <a:p>
            <a:pPr marL="0" indent="0">
              <a:buNone/>
            </a:pPr>
            <a:r>
              <a:rPr lang="th-TH" sz="3600" b="1"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เป็นการประยุกต์ใช้คอมพิวเตอร์   สวนบุคคลให้เชื่อมต่อเพื่อติดต่อสื่อสารกันได  </a:t>
            </a:r>
            <a:r>
              <a:rPr lang="th-TH" sz="3600" dirty="0" err="1">
                <a:latin typeface="TH Sarabun New" panose="020B0500040200020003" pitchFamily="34" charset="-34"/>
                <a:cs typeface="TH Sarabun New" panose="020B0500040200020003" pitchFamily="34" charset="-34"/>
              </a:rPr>
              <a:t>ไม</a:t>
            </a:r>
            <a:r>
              <a:rPr lang="th-TH" sz="3600" dirty="0">
                <a:latin typeface="TH Sarabun New" panose="020B0500040200020003" pitchFamily="34" charset="-34"/>
                <a:cs typeface="TH Sarabun New" panose="020B0500040200020003" pitchFamily="34" charset="-34"/>
              </a:rPr>
              <a:t>ว่าจะเป็นการใช้สายที่เชื่อมต่อกันโดยตรงภายในอาคารที่เรียกว่าระบบแลน </a:t>
            </a:r>
            <a:r>
              <a:rPr lang="en-US" sz="3600" dirty="0">
                <a:latin typeface="TH Sarabun New" panose="020B0500040200020003" pitchFamily="34" charset="-34"/>
                <a:cs typeface="TH Sarabun New" panose="020B0500040200020003" pitchFamily="34" charset="-34"/>
              </a:rPr>
              <a:t>(Local Area Network)  </a:t>
            </a:r>
            <a:r>
              <a:rPr lang="th-TH" sz="3600" dirty="0">
                <a:latin typeface="TH Sarabun New" panose="020B0500040200020003" pitchFamily="34" charset="-34"/>
                <a:cs typeface="TH Sarabun New" panose="020B0500040200020003" pitchFamily="34" charset="-34"/>
              </a:rPr>
              <a:t>หรือแม้แต่การเชื่อมต่อในระยะไกลผ่านระบบอินเทอร์เน็ต </a:t>
            </a:r>
            <a:r>
              <a:rPr lang="en-US" sz="3600" dirty="0">
                <a:latin typeface="TH Sarabun New" panose="020B0500040200020003" pitchFamily="34" charset="-34"/>
                <a:cs typeface="TH Sarabun New" panose="020B0500040200020003" pitchFamily="34" charset="-34"/>
              </a:rPr>
              <a:t>(Internet) </a:t>
            </a:r>
          </a:p>
        </p:txBody>
      </p:sp>
      <p:pic>
        <p:nvPicPr>
          <p:cNvPr id="3" name="irc_mi" descr="http://www.rajasit.ac.th/Project-Teacher/2104-2221/content/Picture/1-3.jpg">
            <a:extLst>
              <a:ext uri="{FF2B5EF4-FFF2-40B4-BE49-F238E27FC236}">
                <a16:creationId xmlns:a16="http://schemas.microsoft.com/office/drawing/2014/main" id="{ACF2DB97-BCE4-482B-B934-17BF1752508D}"/>
              </a:ext>
            </a:extLst>
          </p:cNvPr>
          <p:cNvPicPr/>
          <p:nvPr/>
        </p:nvPicPr>
        <p:blipFill>
          <a:blip r:embed="rId3" cstate="print"/>
          <a:srcRect/>
          <a:stretch>
            <a:fillRect/>
          </a:stretch>
        </p:blipFill>
        <p:spPr bwMode="auto">
          <a:xfrm>
            <a:off x="973254" y="3598333"/>
            <a:ext cx="4501662" cy="2696210"/>
          </a:xfrm>
          <a:prstGeom prst="rect">
            <a:avLst/>
          </a:prstGeom>
          <a:noFill/>
          <a:ln w="9525">
            <a:noFill/>
            <a:miter lim="800000"/>
            <a:headEnd/>
            <a:tailEnd/>
          </a:ln>
        </p:spPr>
      </p:pic>
      <p:graphicFrame>
        <p:nvGraphicFramePr>
          <p:cNvPr id="4" name="วัตถุ 3">
            <a:extLst>
              <a:ext uri="{FF2B5EF4-FFF2-40B4-BE49-F238E27FC236}">
                <a16:creationId xmlns:a16="http://schemas.microsoft.com/office/drawing/2014/main" id="{D8FDE62B-FFBF-4080-A3F1-F6EA4D74E8ED}"/>
              </a:ext>
            </a:extLst>
          </p:cNvPr>
          <p:cNvGraphicFramePr>
            <a:graphicFrameLocks noChangeAspect="1"/>
          </p:cNvGraphicFramePr>
          <p:nvPr>
            <p:extLst>
              <p:ext uri="{D42A27DB-BD31-4B8C-83A1-F6EECF244321}">
                <p14:modId xmlns:p14="http://schemas.microsoft.com/office/powerpoint/2010/main" val="229410565"/>
              </p:ext>
            </p:extLst>
          </p:nvPr>
        </p:nvGraphicFramePr>
        <p:xfrm>
          <a:off x="6363835" y="3686337"/>
          <a:ext cx="3457575" cy="2305050"/>
        </p:xfrm>
        <a:graphic>
          <a:graphicData uri="http://schemas.openxmlformats.org/presentationml/2006/ole">
            <mc:AlternateContent xmlns:mc="http://schemas.openxmlformats.org/markup-compatibility/2006">
              <mc:Choice xmlns:v="urn:schemas-microsoft-com:vml" Requires="v">
                <p:oleObj spid="_x0000_s1029" r:id="rId4" imgW="3457800" imgH="2304360" progId="">
                  <p:embed/>
                </p:oleObj>
              </mc:Choice>
              <mc:Fallback>
                <p:oleObj r:id="rId4" imgW="3457800" imgH="2304360" progId="">
                  <p:embed/>
                  <p:pic>
                    <p:nvPicPr>
                      <p:cNvPr id="0" name=""/>
                      <p:cNvPicPr/>
                      <p:nvPr/>
                    </p:nvPicPr>
                    <p:blipFill>
                      <a:blip r:embed="rId5"/>
                      <a:stretch>
                        <a:fillRect/>
                      </a:stretch>
                    </p:blipFill>
                    <p:spPr>
                      <a:xfrm>
                        <a:off x="6363835" y="3686337"/>
                        <a:ext cx="3457575" cy="2305050"/>
                      </a:xfrm>
                      <a:prstGeom prst="rect">
                        <a:avLst/>
                      </a:prstGeom>
                    </p:spPr>
                  </p:pic>
                </p:oleObj>
              </mc:Fallback>
            </mc:AlternateContent>
          </a:graphicData>
        </a:graphic>
      </p:graphicFrame>
    </p:spTree>
    <p:extLst>
      <p:ext uri="{BB962C8B-B14F-4D97-AF65-F5344CB8AC3E}">
        <p14:creationId xmlns:p14="http://schemas.microsoft.com/office/powerpoint/2010/main" val="2676504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6CFCD5B5-E194-4D45-BD52-28D4DEE8497D}"/>
              </a:ext>
            </a:extLst>
          </p:cNvPr>
          <p:cNvSpPr txBox="1">
            <a:spLocks/>
          </p:cNvSpPr>
          <p:nvPr/>
        </p:nvSpPr>
        <p:spPr>
          <a:xfrm>
            <a:off x="438537" y="823859"/>
            <a:ext cx="11327365"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b="1" dirty="0">
                <a:latin typeface="TH Sarabun New" panose="020B0500040200020003" pitchFamily="34" charset="-34"/>
                <a:cs typeface="TH Sarabun New" panose="020B0500040200020003" pitchFamily="34" charset="-34"/>
              </a:rPr>
              <a:t>หน่วยวัดความจุข้อมูล</a:t>
            </a:r>
            <a:endParaRPr lang="en-US" sz="3600" dirty="0">
              <a:latin typeface="TH Sarabun New" panose="020B0500040200020003" pitchFamily="34" charset="-34"/>
              <a:cs typeface="TH Sarabun New" panose="020B0500040200020003" pitchFamily="34" charset="-34"/>
            </a:endParaRPr>
          </a:p>
          <a:p>
            <a:pPr marL="0" indent="0">
              <a:buNone/>
            </a:pPr>
            <a:r>
              <a:rPr lang="th-TH" sz="3600" dirty="0">
                <a:latin typeface="TH Sarabun New" panose="020B0500040200020003" pitchFamily="34" charset="-34"/>
                <a:cs typeface="TH Sarabun New" panose="020B0500040200020003" pitchFamily="34" charset="-34"/>
              </a:rPr>
              <a:t>	คอมพิวเตอร์จะสามารถเข้าใจข้อมูลได้ก็ต่อเมื่อมีการแปลงให้อยู่ในรูประบบเลขฐานสองแล้วเท่านั้น ดังนั้นเมื่อจะวัดความจุข้อมูล จึงต้องอ้างอิงโดยใช้ระบบเลขฐานสองเป็นหลักและมีหน่วยเป็นไบต์ (</a:t>
            </a:r>
            <a:r>
              <a:rPr lang="en-US" sz="3600" dirty="0">
                <a:latin typeface="TH Sarabun New" panose="020B0500040200020003" pitchFamily="34" charset="-34"/>
                <a:cs typeface="TH Sarabun New" panose="020B0500040200020003" pitchFamily="34" charset="-34"/>
              </a:rPr>
              <a:t>Byte) </a:t>
            </a:r>
            <a:r>
              <a:rPr lang="th-TH" sz="3600" dirty="0">
                <a:latin typeface="TH Sarabun New" panose="020B0500040200020003" pitchFamily="34" charset="-34"/>
                <a:cs typeface="TH Sarabun New" panose="020B0500040200020003" pitchFamily="34" charset="-34"/>
              </a:rPr>
              <a:t>โดยที่คอมพิวเตอร์จะต้องมีการคิดหน่วยความจุในปริมาณมาก ดังนั้นจึงต้องมีการกำหนดหน่วยวัดความจุข้อมูลที่ใหญ่ขึ้นเช่น กิโลไบต์ (</a:t>
            </a:r>
            <a:r>
              <a:rPr lang="en-US" sz="3600" dirty="0">
                <a:latin typeface="TH Sarabun New" panose="020B0500040200020003" pitchFamily="34" charset="-34"/>
                <a:cs typeface="TH Sarabun New" panose="020B0500040200020003" pitchFamily="34" charset="-34"/>
              </a:rPr>
              <a:t>Kilobyte), </a:t>
            </a:r>
            <a:r>
              <a:rPr lang="th-TH" sz="3600" dirty="0">
                <a:latin typeface="TH Sarabun New" panose="020B0500040200020003" pitchFamily="34" charset="-34"/>
                <a:cs typeface="TH Sarabun New" panose="020B0500040200020003" pitchFamily="34" charset="-34"/>
              </a:rPr>
              <a:t>   เมกะไบต์ (</a:t>
            </a:r>
            <a:r>
              <a:rPr lang="en-US" sz="3600" dirty="0">
                <a:latin typeface="TH Sarabun New" panose="020B0500040200020003" pitchFamily="34" charset="-34"/>
                <a:cs typeface="TH Sarabun New" panose="020B0500040200020003" pitchFamily="34" charset="-34"/>
              </a:rPr>
              <a:t>Megabyte), </a:t>
            </a:r>
            <a:r>
              <a:rPr lang="th-TH" sz="3600" dirty="0">
                <a:latin typeface="TH Sarabun New" panose="020B0500040200020003" pitchFamily="34" charset="-34"/>
                <a:cs typeface="TH Sarabun New" panose="020B0500040200020003" pitchFamily="34" charset="-34"/>
              </a:rPr>
              <a:t>กิกะไบต์ (</a:t>
            </a:r>
            <a:r>
              <a:rPr lang="en-US" sz="3600" dirty="0">
                <a:latin typeface="TH Sarabun New" panose="020B0500040200020003" pitchFamily="34" charset="-34"/>
                <a:cs typeface="TH Sarabun New" panose="020B0500040200020003" pitchFamily="34" charset="-34"/>
              </a:rPr>
              <a:t>Gigabyte) </a:t>
            </a:r>
            <a:r>
              <a:rPr lang="th-TH" sz="3600" dirty="0">
                <a:latin typeface="TH Sarabun New" panose="020B0500040200020003" pitchFamily="34" charset="-34"/>
                <a:cs typeface="TH Sarabun New" panose="020B0500040200020003" pitchFamily="34" charset="-34"/>
              </a:rPr>
              <a:t>เป็นต้น ซึ่งหน่วยวัดความจุที่พบบ่อยสามารถสรุปได้ดังตาราง</a:t>
            </a:r>
            <a:endParaRPr lang="en-US" sz="36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477057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a:extLst>
              <a:ext uri="{FF2B5EF4-FFF2-40B4-BE49-F238E27FC236}">
                <a16:creationId xmlns:a16="http://schemas.microsoft.com/office/drawing/2014/main" id="{96BF4231-1078-4A08-9AB4-53832C611EAC}"/>
              </a:ext>
            </a:extLst>
          </p:cNvPr>
          <p:cNvGraphicFramePr>
            <a:graphicFrameLocks noGrp="1"/>
          </p:cNvGraphicFramePr>
          <p:nvPr>
            <p:extLst>
              <p:ext uri="{D42A27DB-BD31-4B8C-83A1-F6EECF244321}">
                <p14:modId xmlns:p14="http://schemas.microsoft.com/office/powerpoint/2010/main" val="3372464120"/>
              </p:ext>
            </p:extLst>
          </p:nvPr>
        </p:nvGraphicFramePr>
        <p:xfrm>
          <a:off x="972589" y="1396834"/>
          <a:ext cx="10246821" cy="4064331"/>
        </p:xfrm>
        <a:graphic>
          <a:graphicData uri="http://schemas.openxmlformats.org/drawingml/2006/table">
            <a:tbl>
              <a:tblPr firstRow="1" firstCol="1" bandRow="1">
                <a:tableStyleId>{5C22544A-7EE6-4342-B048-85BDC9FD1C3A}</a:tableStyleId>
              </a:tblPr>
              <a:tblGrid>
                <a:gridCol w="1701339">
                  <a:extLst>
                    <a:ext uri="{9D8B030D-6E8A-4147-A177-3AD203B41FA5}">
                      <a16:colId xmlns:a16="http://schemas.microsoft.com/office/drawing/2014/main" val="1030709535"/>
                    </a:ext>
                  </a:extLst>
                </a:gridCol>
                <a:gridCol w="1296785">
                  <a:extLst>
                    <a:ext uri="{9D8B030D-6E8A-4147-A177-3AD203B41FA5}">
                      <a16:colId xmlns:a16="http://schemas.microsoft.com/office/drawing/2014/main" val="3066076727"/>
                    </a:ext>
                  </a:extLst>
                </a:gridCol>
                <a:gridCol w="897775">
                  <a:extLst>
                    <a:ext uri="{9D8B030D-6E8A-4147-A177-3AD203B41FA5}">
                      <a16:colId xmlns:a16="http://schemas.microsoft.com/office/drawing/2014/main" val="1725232375"/>
                    </a:ext>
                  </a:extLst>
                </a:gridCol>
                <a:gridCol w="3574472">
                  <a:extLst>
                    <a:ext uri="{9D8B030D-6E8A-4147-A177-3AD203B41FA5}">
                      <a16:colId xmlns:a16="http://schemas.microsoft.com/office/drawing/2014/main" val="3323835245"/>
                    </a:ext>
                  </a:extLst>
                </a:gridCol>
                <a:gridCol w="2776450">
                  <a:extLst>
                    <a:ext uri="{9D8B030D-6E8A-4147-A177-3AD203B41FA5}">
                      <a16:colId xmlns:a16="http://schemas.microsoft.com/office/drawing/2014/main" val="2503822145"/>
                    </a:ext>
                  </a:extLst>
                </a:gridCol>
              </a:tblGrid>
              <a:tr h="608017">
                <a:tc>
                  <a:txBody>
                    <a:bodyPr/>
                    <a:lstStyle/>
                    <a:p>
                      <a:pPr algn="ctr">
                        <a:spcAft>
                          <a:spcPts val="0"/>
                        </a:spcAft>
                        <a:tabLst>
                          <a:tab pos="628650" algn="l"/>
                          <a:tab pos="1257300" algn="l"/>
                          <a:tab pos="1885950" algn="l"/>
                          <a:tab pos="2514600" algn="l"/>
                        </a:tabLst>
                      </a:pPr>
                      <a:r>
                        <a:rPr lang="th-TH" sz="3200" b="0">
                          <a:effectLst/>
                          <a:latin typeface="TH Sarabun New" panose="020B0500040200020003" pitchFamily="34" charset="-34"/>
                          <a:cs typeface="TH Sarabun New" panose="020B0500040200020003" pitchFamily="34" charset="-34"/>
                        </a:rPr>
                        <a:t>หน่วยวัด</a:t>
                      </a:r>
                      <a:endParaRPr lang="en-US" sz="3200" b="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b="0" dirty="0">
                          <a:effectLst/>
                          <a:latin typeface="TH Sarabun New" panose="020B0500040200020003" pitchFamily="34" charset="-34"/>
                          <a:cs typeface="TH Sarabun New" panose="020B0500040200020003" pitchFamily="34" charset="-34"/>
                        </a:rPr>
                        <a:t>คำอ่าน</a:t>
                      </a:r>
                      <a:endParaRPr lang="en-US" sz="3200" b="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b="0" dirty="0">
                          <a:effectLst/>
                          <a:latin typeface="TH Sarabun New" panose="020B0500040200020003" pitchFamily="34" charset="-34"/>
                          <a:cs typeface="TH Sarabun New" panose="020B0500040200020003" pitchFamily="34" charset="-34"/>
                        </a:rPr>
                        <a:t>ตัวย่อ</a:t>
                      </a:r>
                      <a:endParaRPr lang="en-US" sz="3200" b="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b="0" dirty="0">
                          <a:effectLst/>
                          <a:latin typeface="TH Sarabun New" panose="020B0500040200020003" pitchFamily="34" charset="-34"/>
                          <a:cs typeface="TH Sarabun New" panose="020B0500040200020003" pitchFamily="34" charset="-34"/>
                        </a:rPr>
                        <a:t>ขนาดความจุข้อมูล</a:t>
                      </a:r>
                      <a:endParaRPr lang="en-US" sz="3200" b="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b="0" dirty="0">
                          <a:effectLst/>
                          <a:latin typeface="TH Sarabun New" panose="020B0500040200020003" pitchFamily="34" charset="-34"/>
                          <a:cs typeface="TH Sarabun New" panose="020B0500040200020003" pitchFamily="34" charset="-34"/>
                        </a:rPr>
                        <a:t>ค่าโดยประมาณ</a:t>
                      </a:r>
                      <a:endParaRPr lang="en-US" sz="3200" b="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extLst>
                  <a:ext uri="{0D108BD9-81ED-4DB2-BD59-A6C34878D82A}">
                    <a16:rowId xmlns:a16="http://schemas.microsoft.com/office/drawing/2014/main" val="2792172913"/>
                  </a:ext>
                </a:extLst>
              </a:tr>
              <a:tr h="608017">
                <a:tc>
                  <a:txBody>
                    <a:bodyPr/>
                    <a:lstStyle/>
                    <a:p>
                      <a:pPr algn="ctr">
                        <a:spcAft>
                          <a:spcPts val="0"/>
                        </a:spcAft>
                        <a:tabLst>
                          <a:tab pos="628650" algn="l"/>
                          <a:tab pos="1257300" algn="l"/>
                          <a:tab pos="1885950" algn="l"/>
                          <a:tab pos="2514600" algn="l"/>
                        </a:tabLst>
                      </a:pPr>
                      <a:r>
                        <a:rPr lang="en-US" sz="3200" b="0">
                          <a:effectLst/>
                          <a:latin typeface="TH Sarabun New" panose="020B0500040200020003" pitchFamily="34" charset="-34"/>
                          <a:cs typeface="TH Sarabun New" panose="020B0500040200020003" pitchFamily="34" charset="-34"/>
                        </a:rPr>
                        <a:t>Kilobyte</a:t>
                      </a:r>
                      <a:endParaRPr lang="en-US" sz="3200" b="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dirty="0">
                          <a:effectLst/>
                          <a:latin typeface="TH Sarabun New" panose="020B0500040200020003" pitchFamily="34" charset="-34"/>
                          <a:cs typeface="TH Sarabun New" panose="020B0500040200020003" pitchFamily="34" charset="-34"/>
                        </a:rPr>
                        <a:t>กิโลไบต์</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KB</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(2</a:t>
                      </a:r>
                      <a:r>
                        <a:rPr lang="en-US" sz="3200" baseline="30000">
                          <a:effectLst/>
                          <a:latin typeface="TH Sarabun New" panose="020B0500040200020003" pitchFamily="34" charset="-34"/>
                          <a:cs typeface="TH Sarabun New" panose="020B0500040200020003" pitchFamily="34" charset="-34"/>
                        </a:rPr>
                        <a:t>10</a:t>
                      </a:r>
                      <a:r>
                        <a:rPr lang="en-US" sz="3200">
                          <a:effectLst/>
                          <a:latin typeface="TH Sarabun New" panose="020B0500040200020003" pitchFamily="34" charset="-34"/>
                          <a:cs typeface="TH Sarabun New" panose="020B0500040200020003" pitchFamily="34" charset="-34"/>
                        </a:rPr>
                        <a:t>)</a:t>
                      </a:r>
                      <a:r>
                        <a:rPr lang="en-US" sz="3200" baseline="30000">
                          <a:effectLst/>
                          <a:latin typeface="TH Sarabun New" panose="020B0500040200020003" pitchFamily="34" charset="-34"/>
                          <a:cs typeface="TH Sarabun New" panose="020B0500040200020003" pitchFamily="34" charset="-34"/>
                        </a:rPr>
                        <a:t>1</a:t>
                      </a:r>
                      <a:r>
                        <a:rPr lang="en-US" sz="3200">
                          <a:effectLst/>
                          <a:latin typeface="TH Sarabun New" panose="020B0500040200020003" pitchFamily="34" charset="-34"/>
                          <a:cs typeface="TH Sarabun New" panose="020B0500040200020003" pitchFamily="34" charset="-34"/>
                        </a:rPr>
                        <a:t> = 1,024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1,000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extLst>
                  <a:ext uri="{0D108BD9-81ED-4DB2-BD59-A6C34878D82A}">
                    <a16:rowId xmlns:a16="http://schemas.microsoft.com/office/drawing/2014/main" val="1152118219"/>
                  </a:ext>
                </a:extLst>
              </a:tr>
              <a:tr h="1024247">
                <a:tc>
                  <a:txBody>
                    <a:bodyPr/>
                    <a:lstStyle/>
                    <a:p>
                      <a:pPr algn="ctr">
                        <a:spcAft>
                          <a:spcPts val="0"/>
                        </a:spcAft>
                        <a:tabLst>
                          <a:tab pos="628650" algn="l"/>
                          <a:tab pos="1257300" algn="l"/>
                          <a:tab pos="1885950" algn="l"/>
                          <a:tab pos="2514600" algn="l"/>
                        </a:tabLst>
                      </a:pPr>
                      <a:r>
                        <a:rPr lang="en-US" sz="3200" b="0">
                          <a:effectLst/>
                          <a:latin typeface="TH Sarabun New" panose="020B0500040200020003" pitchFamily="34" charset="-34"/>
                          <a:cs typeface="TH Sarabun New" panose="020B0500040200020003" pitchFamily="34" charset="-34"/>
                        </a:rPr>
                        <a:t>Megabyte</a:t>
                      </a:r>
                      <a:endParaRPr lang="en-US" sz="3200" b="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a:effectLst/>
                          <a:latin typeface="TH Sarabun New" panose="020B0500040200020003" pitchFamily="34" charset="-34"/>
                          <a:cs typeface="TH Sarabun New" panose="020B0500040200020003" pitchFamily="34" charset="-34"/>
                        </a:rPr>
                        <a:t>เมกะไบต์</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MB</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dirty="0">
                          <a:effectLst/>
                          <a:latin typeface="TH Sarabun New" panose="020B0500040200020003" pitchFamily="34" charset="-34"/>
                          <a:cs typeface="TH Sarabun New" panose="020B0500040200020003" pitchFamily="34" charset="-34"/>
                        </a:rPr>
                        <a:t>(2</a:t>
                      </a:r>
                      <a:r>
                        <a:rPr lang="en-US" sz="3200" baseline="30000" dirty="0">
                          <a:effectLst/>
                          <a:latin typeface="TH Sarabun New" panose="020B0500040200020003" pitchFamily="34" charset="-34"/>
                          <a:cs typeface="TH Sarabun New" panose="020B0500040200020003" pitchFamily="34" charset="-34"/>
                        </a:rPr>
                        <a:t>10</a:t>
                      </a:r>
                      <a:r>
                        <a:rPr lang="en-US" sz="3200" dirty="0">
                          <a:effectLst/>
                          <a:latin typeface="TH Sarabun New" panose="020B0500040200020003" pitchFamily="34" charset="-34"/>
                          <a:cs typeface="TH Sarabun New" panose="020B0500040200020003" pitchFamily="34" charset="-34"/>
                        </a:rPr>
                        <a:t>)</a:t>
                      </a:r>
                      <a:r>
                        <a:rPr lang="en-US" sz="3200" baseline="30000" dirty="0">
                          <a:effectLst/>
                          <a:latin typeface="TH Sarabun New" panose="020B0500040200020003" pitchFamily="34" charset="-34"/>
                          <a:cs typeface="TH Sarabun New" panose="020B0500040200020003" pitchFamily="34" charset="-34"/>
                        </a:rPr>
                        <a:t>2</a:t>
                      </a:r>
                      <a:r>
                        <a:rPr lang="en-US" sz="3200" dirty="0">
                          <a:effectLst/>
                          <a:latin typeface="TH Sarabun New" panose="020B0500040200020003" pitchFamily="34" charset="-34"/>
                          <a:cs typeface="TH Sarabun New" panose="020B0500040200020003" pitchFamily="34" charset="-34"/>
                        </a:rPr>
                        <a:t> = 1,048,576 bytes</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1,000,000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extLst>
                  <a:ext uri="{0D108BD9-81ED-4DB2-BD59-A6C34878D82A}">
                    <a16:rowId xmlns:a16="http://schemas.microsoft.com/office/drawing/2014/main" val="2855662574"/>
                  </a:ext>
                </a:extLst>
              </a:tr>
              <a:tr h="608017">
                <a:tc>
                  <a:txBody>
                    <a:bodyPr/>
                    <a:lstStyle/>
                    <a:p>
                      <a:pPr algn="ctr">
                        <a:spcAft>
                          <a:spcPts val="0"/>
                        </a:spcAft>
                        <a:tabLst>
                          <a:tab pos="628650" algn="l"/>
                          <a:tab pos="1257300" algn="l"/>
                          <a:tab pos="1885950" algn="l"/>
                          <a:tab pos="2514600" algn="l"/>
                        </a:tabLst>
                      </a:pPr>
                      <a:r>
                        <a:rPr lang="en-US" sz="3200" b="0">
                          <a:effectLst/>
                          <a:latin typeface="TH Sarabun New" panose="020B0500040200020003" pitchFamily="34" charset="-34"/>
                          <a:cs typeface="TH Sarabun New" panose="020B0500040200020003" pitchFamily="34" charset="-34"/>
                        </a:rPr>
                        <a:t>Gigabyte</a:t>
                      </a:r>
                      <a:endParaRPr lang="en-US" sz="3200" b="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a:effectLst/>
                          <a:latin typeface="TH Sarabun New" panose="020B0500040200020003" pitchFamily="34" charset="-34"/>
                          <a:cs typeface="TH Sarabun New" panose="020B0500040200020003" pitchFamily="34" charset="-34"/>
                        </a:rPr>
                        <a:t>กิกะไบต์</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GB</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(2</a:t>
                      </a:r>
                      <a:r>
                        <a:rPr lang="en-US" sz="3200" baseline="30000">
                          <a:effectLst/>
                          <a:latin typeface="TH Sarabun New" panose="020B0500040200020003" pitchFamily="34" charset="-34"/>
                          <a:cs typeface="TH Sarabun New" panose="020B0500040200020003" pitchFamily="34" charset="-34"/>
                        </a:rPr>
                        <a:t>10</a:t>
                      </a:r>
                      <a:r>
                        <a:rPr lang="en-US" sz="3200">
                          <a:effectLst/>
                          <a:latin typeface="TH Sarabun New" panose="020B0500040200020003" pitchFamily="34" charset="-34"/>
                          <a:cs typeface="TH Sarabun New" panose="020B0500040200020003" pitchFamily="34" charset="-34"/>
                        </a:rPr>
                        <a:t>)</a:t>
                      </a:r>
                      <a:r>
                        <a:rPr lang="en-US" sz="3200" baseline="30000">
                          <a:effectLst/>
                          <a:latin typeface="TH Sarabun New" panose="020B0500040200020003" pitchFamily="34" charset="-34"/>
                          <a:cs typeface="TH Sarabun New" panose="020B0500040200020003" pitchFamily="34" charset="-34"/>
                        </a:rPr>
                        <a:t>3</a:t>
                      </a:r>
                      <a:r>
                        <a:rPr lang="en-US" sz="3200">
                          <a:effectLst/>
                          <a:latin typeface="TH Sarabun New" panose="020B0500040200020003" pitchFamily="34" charset="-34"/>
                          <a:cs typeface="TH Sarabun New" panose="020B0500040200020003" pitchFamily="34" charset="-34"/>
                        </a:rPr>
                        <a:t> = 1,073,741,824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1,000,000,000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extLst>
                  <a:ext uri="{0D108BD9-81ED-4DB2-BD59-A6C34878D82A}">
                    <a16:rowId xmlns:a16="http://schemas.microsoft.com/office/drawing/2014/main" val="3359369761"/>
                  </a:ext>
                </a:extLst>
              </a:tr>
              <a:tr h="1216033">
                <a:tc>
                  <a:txBody>
                    <a:bodyPr/>
                    <a:lstStyle/>
                    <a:p>
                      <a:pPr algn="ctr">
                        <a:spcAft>
                          <a:spcPts val="0"/>
                        </a:spcAft>
                        <a:tabLst>
                          <a:tab pos="628650" algn="l"/>
                          <a:tab pos="1257300" algn="l"/>
                          <a:tab pos="1885950" algn="l"/>
                          <a:tab pos="2514600" algn="l"/>
                        </a:tabLst>
                      </a:pPr>
                      <a:r>
                        <a:rPr lang="en-US" sz="3200" b="0" dirty="0">
                          <a:effectLst/>
                          <a:latin typeface="TH Sarabun New" panose="020B0500040200020003" pitchFamily="34" charset="-34"/>
                          <a:cs typeface="TH Sarabun New" panose="020B0500040200020003" pitchFamily="34" charset="-34"/>
                        </a:rPr>
                        <a:t>Terabyte</a:t>
                      </a:r>
                      <a:endParaRPr lang="en-US" sz="3200" b="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th-TH" sz="3200">
                          <a:effectLst/>
                          <a:latin typeface="TH Sarabun New" panose="020B0500040200020003" pitchFamily="34" charset="-34"/>
                          <a:cs typeface="TH Sarabun New" panose="020B0500040200020003" pitchFamily="34" charset="-34"/>
                        </a:rPr>
                        <a:t>เทราไบต์</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TB</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a:effectLst/>
                          <a:latin typeface="TH Sarabun New" panose="020B0500040200020003" pitchFamily="34" charset="-34"/>
                          <a:cs typeface="TH Sarabun New" panose="020B0500040200020003" pitchFamily="34" charset="-34"/>
                        </a:rPr>
                        <a:t>(2</a:t>
                      </a:r>
                      <a:r>
                        <a:rPr lang="en-US" sz="3200" baseline="30000">
                          <a:effectLst/>
                          <a:latin typeface="TH Sarabun New" panose="020B0500040200020003" pitchFamily="34" charset="-34"/>
                          <a:cs typeface="TH Sarabun New" panose="020B0500040200020003" pitchFamily="34" charset="-34"/>
                        </a:rPr>
                        <a:t>10</a:t>
                      </a:r>
                      <a:r>
                        <a:rPr lang="en-US" sz="3200">
                          <a:effectLst/>
                          <a:latin typeface="TH Sarabun New" panose="020B0500040200020003" pitchFamily="34" charset="-34"/>
                          <a:cs typeface="TH Sarabun New" panose="020B0500040200020003" pitchFamily="34" charset="-34"/>
                        </a:rPr>
                        <a:t>)</a:t>
                      </a:r>
                      <a:r>
                        <a:rPr lang="th-TH" sz="3200" baseline="30000">
                          <a:effectLst/>
                          <a:latin typeface="TH Sarabun New" panose="020B0500040200020003" pitchFamily="34" charset="-34"/>
                          <a:cs typeface="TH Sarabun New" panose="020B0500040200020003" pitchFamily="34" charset="-34"/>
                        </a:rPr>
                        <a:t>4</a:t>
                      </a:r>
                      <a:r>
                        <a:rPr lang="en-US" sz="3200">
                          <a:effectLst/>
                          <a:latin typeface="TH Sarabun New" panose="020B0500040200020003" pitchFamily="34" charset="-34"/>
                          <a:cs typeface="TH Sarabun New" panose="020B0500040200020003" pitchFamily="34" charset="-34"/>
                        </a:rPr>
                        <a:t> = 1,099,511,627,776 bytes</a:t>
                      </a:r>
                      <a:endParaRPr lang="en-US" sz="320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tc>
                  <a:txBody>
                    <a:bodyPr/>
                    <a:lstStyle/>
                    <a:p>
                      <a:pPr algn="ctr">
                        <a:spcAft>
                          <a:spcPts val="0"/>
                        </a:spcAft>
                        <a:tabLst>
                          <a:tab pos="628650" algn="l"/>
                          <a:tab pos="1257300" algn="l"/>
                          <a:tab pos="1885950" algn="l"/>
                          <a:tab pos="2514600" algn="l"/>
                        </a:tabLst>
                      </a:pPr>
                      <a:r>
                        <a:rPr lang="en-US" sz="3200" dirty="0">
                          <a:effectLst/>
                          <a:latin typeface="TH Sarabun New" panose="020B0500040200020003" pitchFamily="34" charset="-34"/>
                          <a:cs typeface="TH Sarabun New" panose="020B0500040200020003" pitchFamily="34" charset="-34"/>
                        </a:rPr>
                        <a:t>1,000,000,000,000 bytes</a:t>
                      </a:r>
                      <a:endParaRPr lang="en-US" sz="3200" dirty="0">
                        <a:effectLst/>
                        <a:latin typeface="TH Sarabun New" panose="020B0500040200020003" pitchFamily="34" charset="-34"/>
                        <a:ea typeface="Times New Roman" panose="02020603050405020304" pitchFamily="18" charset="0"/>
                        <a:cs typeface="TH Sarabun New" panose="020B0500040200020003" pitchFamily="34" charset="-34"/>
                      </a:endParaRPr>
                    </a:p>
                  </a:txBody>
                  <a:tcPr marL="68580" marR="68580" marT="0" marB="0"/>
                </a:tc>
                <a:extLst>
                  <a:ext uri="{0D108BD9-81ED-4DB2-BD59-A6C34878D82A}">
                    <a16:rowId xmlns:a16="http://schemas.microsoft.com/office/drawing/2014/main" val="3568928071"/>
                  </a:ext>
                </a:extLst>
              </a:tr>
            </a:tbl>
          </a:graphicData>
        </a:graphic>
      </p:graphicFrame>
    </p:spTree>
    <p:extLst>
      <p:ext uri="{BB962C8B-B14F-4D97-AF65-F5344CB8AC3E}">
        <p14:creationId xmlns:p14="http://schemas.microsoft.com/office/powerpoint/2010/main" val="2387196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6CFCD5B5-E194-4D45-BD52-28D4DEE8497D}"/>
              </a:ext>
            </a:extLst>
          </p:cNvPr>
          <p:cNvSpPr txBox="1">
            <a:spLocks/>
          </p:cNvSpPr>
          <p:nvPr/>
        </p:nvSpPr>
        <p:spPr>
          <a:xfrm>
            <a:off x="466531" y="795867"/>
            <a:ext cx="11243387"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b="1" dirty="0">
                <a:latin typeface="TH Sarabun New" panose="020B0500040200020003" pitchFamily="34" charset="-34"/>
                <a:cs typeface="TH Sarabun New" panose="020B0500040200020003" pitchFamily="34" charset="-34"/>
              </a:rPr>
              <a:t>หน่วยวัดเวลา</a:t>
            </a:r>
            <a:endParaRPr lang="en-US" sz="3600" dirty="0">
              <a:latin typeface="TH Sarabun New" panose="020B0500040200020003" pitchFamily="34" charset="-34"/>
              <a:cs typeface="TH Sarabun New" panose="020B0500040200020003" pitchFamily="34" charset="-34"/>
            </a:endParaRPr>
          </a:p>
          <a:p>
            <a:pPr marL="0" indent="0">
              <a:buNone/>
            </a:pPr>
            <a:r>
              <a:rPr lang="en-US" sz="3600" b="1" dirty="0">
                <a:latin typeface="TH Sarabun New" panose="020B0500040200020003" pitchFamily="34" charset="-34"/>
                <a:cs typeface="TH Sarabun New" panose="020B0500040200020003" pitchFamily="34" charset="-34"/>
              </a:rPr>
              <a:t>	</a:t>
            </a:r>
            <a:r>
              <a:rPr lang="th-TH" sz="3600" dirty="0" err="1">
                <a:latin typeface="TH Sarabun New" panose="020B0500040200020003" pitchFamily="34" charset="-34"/>
                <a:cs typeface="TH Sarabun New" panose="020B0500040200020003" pitchFamily="34" charset="-34"/>
              </a:rPr>
              <a:t>มิลลิเซ</a:t>
            </a:r>
            <a:r>
              <a:rPr lang="th-TH" sz="3600" dirty="0">
                <a:latin typeface="TH Sarabun New" panose="020B0500040200020003" pitchFamily="34" charset="-34"/>
                <a:cs typeface="TH Sarabun New" panose="020B0500040200020003" pitchFamily="34" charset="-34"/>
              </a:rPr>
              <a:t>กัน</a:t>
            </a:r>
            <a:r>
              <a:rPr lang="th-TH" sz="3600" dirty="0" err="1">
                <a:latin typeface="TH Sarabun New" panose="020B0500040200020003" pitchFamily="34" charset="-34"/>
                <a:cs typeface="TH Sarabun New" panose="020B0500040200020003" pitchFamily="34" charset="-34"/>
              </a:rPr>
              <a:t>ด์</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Millisecond) </a:t>
            </a:r>
            <a:r>
              <a:rPr lang="th-TH" sz="3600" dirty="0">
                <a:latin typeface="TH Sarabun New" panose="020B0500040200020003" pitchFamily="34" charset="-34"/>
                <a:cs typeface="TH Sarabun New" panose="020B0500040200020003" pitchFamily="34" charset="-34"/>
              </a:rPr>
              <a:t>หรือ 1 ส่วนพันวินาที ใช้วัดเวลาเฉลี่ยในการเข้าถึงข้อมูลของฮาร์ดดิสก์ (</a:t>
            </a:r>
            <a:r>
              <a:rPr lang="en-US" sz="3600" dirty="0">
                <a:latin typeface="TH Sarabun New" panose="020B0500040200020003" pitchFamily="34" charset="-34"/>
                <a:cs typeface="TH Sarabun New" panose="020B0500040200020003" pitchFamily="34" charset="-34"/>
              </a:rPr>
              <a:t>Access Time)</a:t>
            </a:r>
          </a:p>
          <a:p>
            <a:pPr marL="0" indent="0">
              <a:buNone/>
            </a:pP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ไมโคร</a:t>
            </a:r>
            <a:r>
              <a:rPr lang="th-TH" sz="3600" dirty="0" err="1">
                <a:latin typeface="TH Sarabun New" panose="020B0500040200020003" pitchFamily="34" charset="-34"/>
                <a:cs typeface="TH Sarabun New" panose="020B0500040200020003" pitchFamily="34" charset="-34"/>
              </a:rPr>
              <a:t>เซ</a:t>
            </a:r>
            <a:r>
              <a:rPr lang="th-TH" sz="3600" dirty="0">
                <a:latin typeface="TH Sarabun New" panose="020B0500040200020003" pitchFamily="34" charset="-34"/>
                <a:cs typeface="TH Sarabun New" panose="020B0500040200020003" pitchFamily="34" charset="-34"/>
              </a:rPr>
              <a:t>กัน</a:t>
            </a:r>
            <a:r>
              <a:rPr lang="th-TH" sz="3600" dirty="0" err="1">
                <a:latin typeface="TH Sarabun New" panose="020B0500040200020003" pitchFamily="34" charset="-34"/>
                <a:cs typeface="TH Sarabun New" panose="020B0500040200020003" pitchFamily="34" charset="-34"/>
              </a:rPr>
              <a:t>ด์</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Microsecond) </a:t>
            </a:r>
            <a:r>
              <a:rPr lang="th-TH" sz="3600" dirty="0">
                <a:latin typeface="TH Sarabun New" panose="020B0500040200020003" pitchFamily="34" charset="-34"/>
                <a:cs typeface="TH Sarabun New" panose="020B0500040200020003" pitchFamily="34" charset="-34"/>
              </a:rPr>
              <a:t>หรือ 1 ส่วนล้านวินาที</a:t>
            </a:r>
            <a:endParaRPr lang="en-US" sz="3600" dirty="0">
              <a:latin typeface="TH Sarabun New" panose="020B0500040200020003" pitchFamily="34" charset="-34"/>
              <a:cs typeface="TH Sarabun New" panose="020B0500040200020003" pitchFamily="34" charset="-34"/>
            </a:endParaRPr>
          </a:p>
          <a:p>
            <a:pPr marL="0" indent="0">
              <a:buNone/>
            </a:pPr>
            <a:r>
              <a:rPr lang="en-US" sz="3600"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นาโน</a:t>
            </a:r>
            <a:r>
              <a:rPr lang="th-TH" sz="3600" dirty="0" err="1">
                <a:latin typeface="TH Sarabun New" panose="020B0500040200020003" pitchFamily="34" charset="-34"/>
                <a:cs typeface="TH Sarabun New" panose="020B0500040200020003" pitchFamily="34" charset="-34"/>
              </a:rPr>
              <a:t>เซ</a:t>
            </a:r>
            <a:r>
              <a:rPr lang="th-TH" sz="3600" dirty="0">
                <a:latin typeface="TH Sarabun New" panose="020B0500040200020003" pitchFamily="34" charset="-34"/>
                <a:cs typeface="TH Sarabun New" panose="020B0500040200020003" pitchFamily="34" charset="-34"/>
              </a:rPr>
              <a:t>กัน</a:t>
            </a:r>
            <a:r>
              <a:rPr lang="th-TH" sz="3600" dirty="0" err="1">
                <a:latin typeface="TH Sarabun New" panose="020B0500040200020003" pitchFamily="34" charset="-34"/>
                <a:cs typeface="TH Sarabun New" panose="020B0500040200020003" pitchFamily="34" charset="-34"/>
              </a:rPr>
              <a:t>ด์</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Nanosecond) </a:t>
            </a:r>
            <a:r>
              <a:rPr lang="th-TH" sz="3600" dirty="0">
                <a:latin typeface="TH Sarabun New" panose="020B0500040200020003" pitchFamily="34" charset="-34"/>
                <a:cs typeface="TH Sarabun New" panose="020B0500040200020003" pitchFamily="34" charset="-34"/>
              </a:rPr>
              <a:t>หรือ 1 ส่วนพันล้านวินาที ใช้วัดความเร็วในการเข้าถึงข้อมูลในหน่วยความจำหลัก</a:t>
            </a:r>
            <a:endParaRPr lang="en-US" sz="3600" dirty="0">
              <a:latin typeface="TH Sarabun New" panose="020B0500040200020003" pitchFamily="34" charset="-34"/>
              <a:cs typeface="TH Sarabun New" panose="020B0500040200020003" pitchFamily="34" charset="-34"/>
            </a:endParaRPr>
          </a:p>
          <a:p>
            <a:pPr marL="0" indent="0">
              <a:buNone/>
            </a:pPr>
            <a:r>
              <a:rPr lang="en-US" sz="3600" dirty="0">
                <a:latin typeface="TH Sarabun New" panose="020B0500040200020003" pitchFamily="34" charset="-34"/>
                <a:cs typeface="TH Sarabun New" panose="020B0500040200020003" pitchFamily="34" charset="-34"/>
              </a:rPr>
              <a:t>	</a:t>
            </a:r>
            <a:r>
              <a:rPr lang="th-TH" sz="3600" dirty="0" err="1">
                <a:latin typeface="TH Sarabun New" panose="020B0500040200020003" pitchFamily="34" charset="-34"/>
                <a:cs typeface="TH Sarabun New" panose="020B0500040200020003" pitchFamily="34" charset="-34"/>
              </a:rPr>
              <a:t>พิ</a:t>
            </a:r>
            <a:r>
              <a:rPr lang="th-TH" sz="3600" dirty="0">
                <a:latin typeface="TH Sarabun New" panose="020B0500040200020003" pitchFamily="34" charset="-34"/>
                <a:cs typeface="TH Sarabun New" panose="020B0500040200020003" pitchFamily="34" charset="-34"/>
              </a:rPr>
              <a:t>โค</a:t>
            </a:r>
            <a:r>
              <a:rPr lang="th-TH" sz="3600" dirty="0" err="1">
                <a:latin typeface="TH Sarabun New" panose="020B0500040200020003" pitchFamily="34" charset="-34"/>
                <a:cs typeface="TH Sarabun New" panose="020B0500040200020003" pitchFamily="34" charset="-34"/>
              </a:rPr>
              <a:t>เซ</a:t>
            </a:r>
            <a:r>
              <a:rPr lang="th-TH" sz="3600" dirty="0">
                <a:latin typeface="TH Sarabun New" panose="020B0500040200020003" pitchFamily="34" charset="-34"/>
                <a:cs typeface="TH Sarabun New" panose="020B0500040200020003" pitchFamily="34" charset="-34"/>
              </a:rPr>
              <a:t>กัน</a:t>
            </a:r>
            <a:r>
              <a:rPr lang="th-TH" sz="3600" dirty="0" err="1">
                <a:latin typeface="TH Sarabun New" panose="020B0500040200020003" pitchFamily="34" charset="-34"/>
                <a:cs typeface="TH Sarabun New" panose="020B0500040200020003" pitchFamily="34" charset="-34"/>
              </a:rPr>
              <a:t>ด์</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Picosecond) </a:t>
            </a:r>
            <a:r>
              <a:rPr lang="th-TH" sz="3600" dirty="0">
                <a:latin typeface="TH Sarabun New" panose="020B0500040200020003" pitchFamily="34" charset="-34"/>
                <a:cs typeface="TH Sarabun New" panose="020B0500040200020003" pitchFamily="34" charset="-34"/>
              </a:rPr>
              <a:t>หรือ 1 ส่วนล้านล้านวินาที มักใช้วัดรอบการทำงานของเครื่องคอมพิวเตอร์ที่มีประสิทธิภาพสูงมาก ๆ</a:t>
            </a:r>
            <a:endParaRPr lang="en-US" sz="36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255702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เนื้อหา 2">
            <a:extLst>
              <a:ext uri="{FF2B5EF4-FFF2-40B4-BE49-F238E27FC236}">
                <a16:creationId xmlns:a16="http://schemas.microsoft.com/office/drawing/2014/main" id="{111A0E70-75F1-4507-BB7E-8AC357E576D1}"/>
              </a:ext>
            </a:extLst>
          </p:cNvPr>
          <p:cNvSpPr txBox="1">
            <a:spLocks/>
          </p:cNvSpPr>
          <p:nvPr/>
        </p:nvSpPr>
        <p:spPr>
          <a:xfrm>
            <a:off x="475861" y="795867"/>
            <a:ext cx="11252719" cy="5604933"/>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th-TH" sz="3600" b="1" dirty="0">
                <a:latin typeface="TH Sarabun New" panose="020B0500040200020003" pitchFamily="34" charset="-34"/>
                <a:cs typeface="TH Sarabun New" panose="020B0500040200020003" pitchFamily="34" charset="-34"/>
              </a:rPr>
              <a:t>หน่วยวัดความเร็ว</a:t>
            </a:r>
            <a:endParaRPr lang="en-US" sz="3600" dirty="0">
              <a:latin typeface="TH Sarabun New" panose="020B0500040200020003" pitchFamily="34" charset="-34"/>
              <a:cs typeface="TH Sarabun New" panose="020B0500040200020003" pitchFamily="34" charset="-34"/>
            </a:endParaRPr>
          </a:p>
          <a:p>
            <a:pPr marL="0" indent="0">
              <a:buNone/>
            </a:pPr>
            <a:r>
              <a:rPr lang="en-US" sz="3600" b="1" dirty="0">
                <a:latin typeface="TH Sarabun New" panose="020B0500040200020003" pitchFamily="34" charset="-34"/>
                <a:cs typeface="TH Sarabun New" panose="020B0500040200020003" pitchFamily="34" charset="-34"/>
              </a:rPr>
              <a:t>	</a:t>
            </a:r>
            <a:r>
              <a:rPr lang="th-TH" sz="3600" dirty="0">
                <a:latin typeface="TH Sarabun New" panose="020B0500040200020003" pitchFamily="34" charset="-34"/>
                <a:cs typeface="TH Sarabun New" panose="020B0500040200020003" pitchFamily="34" charset="-34"/>
              </a:rPr>
              <a:t>เฮิรตซ์ (</a:t>
            </a:r>
            <a:r>
              <a:rPr lang="en-US" sz="3600" dirty="0">
                <a:latin typeface="TH Sarabun New" panose="020B0500040200020003" pitchFamily="34" charset="-34"/>
                <a:cs typeface="TH Sarabun New" panose="020B0500040200020003" pitchFamily="34" charset="-34"/>
              </a:rPr>
              <a:t>Hz : Hertz) </a:t>
            </a:r>
            <a:r>
              <a:rPr lang="th-TH" sz="3600" dirty="0">
                <a:latin typeface="TH Sarabun New" panose="020B0500040200020003" pitchFamily="34" charset="-34"/>
                <a:cs typeface="TH Sarabun New" panose="020B0500040200020003" pitchFamily="34" charset="-34"/>
              </a:rPr>
              <a:t>หรือ รอบต่อวินาที มักใช้ในการวัดรอบการทำงานของนาฬิกาของ </a:t>
            </a:r>
            <a:r>
              <a:rPr lang="en-US" sz="3600" dirty="0">
                <a:latin typeface="TH Sarabun New" panose="020B0500040200020003" pitchFamily="34" charset="-34"/>
                <a:cs typeface="TH Sarabun New" panose="020B0500040200020003" pitchFamily="34" charset="-34"/>
              </a:rPr>
              <a:t>Processor </a:t>
            </a:r>
            <a:r>
              <a:rPr lang="th-TH" sz="3600" dirty="0">
                <a:latin typeface="TH Sarabun New" panose="020B0500040200020003" pitchFamily="34" charset="-34"/>
                <a:cs typeface="TH Sarabun New" panose="020B0500040200020003" pitchFamily="34" charset="-34"/>
              </a:rPr>
              <a:t>หรือความเร็วของ </a:t>
            </a:r>
            <a:r>
              <a:rPr lang="en-US" sz="3600" dirty="0">
                <a:latin typeface="TH Sarabun New" panose="020B0500040200020003" pitchFamily="34" charset="-34"/>
                <a:cs typeface="TH Sarabun New" panose="020B0500040200020003" pitchFamily="34" charset="-34"/>
              </a:rPr>
              <a:t>Bus</a:t>
            </a:r>
          </a:p>
          <a:p>
            <a:pPr marL="0" indent="0">
              <a:buNone/>
            </a:pPr>
            <a:r>
              <a:rPr lang="en-US" sz="3600" dirty="0">
                <a:latin typeface="TH Sarabun New" panose="020B0500040200020003" pitchFamily="34" charset="-34"/>
                <a:cs typeface="TH Sarabun New" panose="020B0500040200020003" pitchFamily="34" charset="-34"/>
              </a:rPr>
              <a:t>	</a:t>
            </a:r>
            <a:r>
              <a:rPr lang="th-TH" sz="3600" dirty="0" err="1">
                <a:latin typeface="TH Sarabun New" panose="020B0500040200020003" pitchFamily="34" charset="-34"/>
                <a:cs typeface="TH Sarabun New" panose="020B0500040200020003" pitchFamily="34" charset="-34"/>
              </a:rPr>
              <a:t>มิปส์</a:t>
            </a:r>
            <a:r>
              <a:rPr lang="th-TH" sz="3600" dirty="0">
                <a:latin typeface="TH Sarabun New" panose="020B0500040200020003" pitchFamily="34" charset="-34"/>
                <a:cs typeface="TH Sarabun New" panose="020B0500040200020003" pitchFamily="34" charset="-34"/>
              </a:rPr>
              <a:t> (</a:t>
            </a:r>
            <a:r>
              <a:rPr lang="en-US" sz="3600" dirty="0">
                <a:latin typeface="TH Sarabun New" panose="020B0500040200020003" pitchFamily="34" charset="-34"/>
                <a:cs typeface="TH Sarabun New" panose="020B0500040200020003" pitchFamily="34" charset="-34"/>
              </a:rPr>
              <a:t>MIPS : Millions of Instructions Per Second) </a:t>
            </a:r>
            <a:r>
              <a:rPr lang="th-TH" sz="3600" dirty="0">
                <a:latin typeface="TH Sarabun New" panose="020B0500040200020003" pitchFamily="34" charset="-34"/>
                <a:cs typeface="TH Sarabun New" panose="020B0500040200020003" pitchFamily="34" charset="-34"/>
              </a:rPr>
              <a:t>มักใช้วัดความเร็วในการประมวลผลเครื่องคอมพิวเตอร์  (คำสั่งต่อวินาที)</a:t>
            </a:r>
            <a:r>
              <a:rPr lang="th-TH" sz="3600" b="1" dirty="0">
                <a:latin typeface="TH Sarabun New" panose="020B0500040200020003" pitchFamily="34" charset="-34"/>
                <a:cs typeface="TH Sarabun New" panose="020B0500040200020003" pitchFamily="34" charset="-34"/>
              </a:rPr>
              <a:t> </a:t>
            </a:r>
            <a:endParaRPr lang="en-US" sz="3600" dirty="0">
              <a:latin typeface="TH Sarabun New" panose="020B0500040200020003" pitchFamily="34" charset="-34"/>
              <a:cs typeface="TH Sarabun New" panose="020B0500040200020003" pitchFamily="34" charset="-34"/>
            </a:endParaRPr>
          </a:p>
          <a:p>
            <a:pPr marL="0" indent="0">
              <a:buNone/>
            </a:pPr>
            <a:r>
              <a:rPr lang="en-US" sz="3600" dirty="0">
                <a:latin typeface="TH Sarabun New" panose="020B0500040200020003" pitchFamily="34" charset="-34"/>
                <a:cs typeface="TH Sarabun New" panose="020B0500040200020003" pitchFamily="34" charset="-34"/>
              </a:rPr>
              <a:t> </a:t>
            </a:r>
          </a:p>
        </p:txBody>
      </p:sp>
    </p:spTree>
    <p:extLst>
      <p:ext uri="{BB962C8B-B14F-4D97-AF65-F5344CB8AC3E}">
        <p14:creationId xmlns:p14="http://schemas.microsoft.com/office/powerpoint/2010/main" val="4182513293"/>
      </p:ext>
    </p:extLst>
  </p:cSld>
  <p:clrMapOvr>
    <a:masterClrMapping/>
  </p:clrMapOvr>
</p:sld>
</file>

<file path=ppt/theme/theme1.xml><?xml version="1.0" encoding="utf-8"?>
<a:theme xmlns:a="http://schemas.openxmlformats.org/drawingml/2006/main" name="แบ่งครึ่ง">
  <a:themeElements>
    <a:clrScheme name="แบ่งครึ่ง">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แบ่งครึ่ง">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แบ่งครึ่ง">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ธีมของ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TM03457464[[fn=แบ่งครึ่ง]]</Template>
  <TotalTime>213</TotalTime>
  <Words>325</Words>
  <Application>Microsoft Office PowerPoint</Application>
  <PresentationFormat>แบบจอกว้าง</PresentationFormat>
  <Paragraphs>107</Paragraphs>
  <Slides>41</Slides>
  <Notes>2</Notes>
  <HiddenSlides>0</HiddenSlides>
  <MMClips>0</MMClips>
  <ScaleCrop>false</ScaleCrop>
  <HeadingPairs>
    <vt:vector size="8" baseType="variant">
      <vt:variant>
        <vt:lpstr>ฟอนต์ที่ถูกใช้</vt:lpstr>
      </vt:variant>
      <vt:variant>
        <vt:i4>7</vt:i4>
      </vt:variant>
      <vt:variant>
        <vt:lpstr>ธีม</vt:lpstr>
      </vt:variant>
      <vt:variant>
        <vt:i4>1</vt:i4>
      </vt:variant>
      <vt:variant>
        <vt:lpstr>เซิร์ฟเวอร์ OLE ฝังตัว</vt:lpstr>
      </vt:variant>
      <vt:variant>
        <vt:i4>0</vt:i4>
      </vt:variant>
      <vt:variant>
        <vt:lpstr>ชื่อเรื่องสไลด์</vt:lpstr>
      </vt:variant>
      <vt:variant>
        <vt:i4>41</vt:i4>
      </vt:variant>
    </vt:vector>
  </HeadingPairs>
  <TitlesOfParts>
    <vt:vector size="49" baseType="lpstr">
      <vt:lpstr>Calibri</vt:lpstr>
      <vt:lpstr>Cordia New</vt:lpstr>
      <vt:lpstr>Franklin Gothic Book</vt:lpstr>
      <vt:lpstr>Gill Sans MT</vt:lpstr>
      <vt:lpstr>TH Sarabun New</vt:lpstr>
      <vt:lpstr>Times New Roman</vt:lpstr>
      <vt:lpstr>Wingdings 2</vt:lpstr>
      <vt:lpstr>แบ่งครึ่ง</vt:lpstr>
      <vt:lpstr>หน่วยที่ 1 ความรู้พื้นฐานเกี่ยวกับคอมพิวเตอร์</vt:lpstr>
      <vt:lpstr>ประวัติความเป็นมาของคอมพิวเตอร์</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วิวัฒนาการของคอมพิวเตอร </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ความรู้พื้นฐานเกี่ยวกับคอมพิวเตอร์</dc:title>
  <dc:creator>USER</dc:creator>
  <cp:lastModifiedBy>k.fluke วัฒนธรรม</cp:lastModifiedBy>
  <cp:revision>22</cp:revision>
  <dcterms:created xsi:type="dcterms:W3CDTF">2018-06-23T11:15:03Z</dcterms:created>
  <dcterms:modified xsi:type="dcterms:W3CDTF">2018-06-27T03:20:23Z</dcterms:modified>
</cp:coreProperties>
</file>