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" ContentType="application/vnd.visi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24"/>
  </p:notesMasterIdLst>
  <p:handoutMasterIdLst>
    <p:handoutMasterId r:id="rId25"/>
  </p:handoutMasterIdLst>
  <p:sldIdLst>
    <p:sldId id="293" r:id="rId2"/>
    <p:sldId id="294" r:id="rId3"/>
    <p:sldId id="361" r:id="rId4"/>
    <p:sldId id="360" r:id="rId5"/>
    <p:sldId id="344" r:id="rId6"/>
    <p:sldId id="350" r:id="rId7"/>
    <p:sldId id="359" r:id="rId8"/>
    <p:sldId id="363" r:id="rId9"/>
    <p:sldId id="303" r:id="rId10"/>
    <p:sldId id="295" r:id="rId11"/>
    <p:sldId id="296" r:id="rId12"/>
    <p:sldId id="346" r:id="rId13"/>
    <p:sldId id="362" r:id="rId14"/>
    <p:sldId id="297" r:id="rId15"/>
    <p:sldId id="298" r:id="rId16"/>
    <p:sldId id="299" r:id="rId17"/>
    <p:sldId id="345" r:id="rId18"/>
    <p:sldId id="364" r:id="rId19"/>
    <p:sldId id="300" r:id="rId20"/>
    <p:sldId id="301" r:id="rId21"/>
    <p:sldId id="302" r:id="rId22"/>
    <p:sldId id="365" r:id="rId23"/>
  </p:sldIdLst>
  <p:sldSz cx="9144000" cy="6858000" type="screen4x3"/>
  <p:notesSz cx="6797675" cy="992505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66"/>
    <a:srgbClr val="FFFF99"/>
    <a:srgbClr val="EE6C32"/>
    <a:srgbClr val="FFFF00"/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38" autoAdjust="0"/>
  </p:normalViewPr>
  <p:slideViewPr>
    <p:cSldViewPr>
      <p:cViewPr varScale="1">
        <p:scale>
          <a:sx n="68" d="100"/>
          <a:sy n="68" d="100"/>
        </p:scale>
        <p:origin x="5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F993996-9F3F-4314-86EF-6F41C8E92A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t" anchorCtr="0" compatLnSpc="1">
            <a:prstTxWarp prst="textNoShape">
              <a:avLst/>
            </a:prstTxWarp>
          </a:bodyPr>
          <a:lstStyle>
            <a:lvl1pPr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DD763C47-D7D9-4891-9A8B-700508539B9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t" anchorCtr="0" compatLnSpc="1">
            <a:prstTxWarp prst="textNoShape">
              <a:avLst/>
            </a:prstTxWarp>
          </a:bodyPr>
          <a:lstStyle>
            <a:lvl1pPr algn="r"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CDE8735F-8756-4539-ABC9-6DFC616CE25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b" anchorCtr="0" compatLnSpc="1">
            <a:prstTxWarp prst="textNoShape">
              <a:avLst/>
            </a:prstTxWarp>
          </a:bodyPr>
          <a:lstStyle>
            <a:lvl1pPr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555D110F-2FE6-4986-9B8E-969EE540664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b" anchorCtr="0" compatLnSpc="1">
            <a:prstTxWarp prst="textNoShape">
              <a:avLst/>
            </a:prstTxWarp>
          </a:bodyPr>
          <a:lstStyle>
            <a:lvl1pPr algn="r" defTabSz="912987" eaLnBrk="1" hangingPunct="1">
              <a:defRPr sz="1200"/>
            </a:lvl1pPr>
          </a:lstStyle>
          <a:p>
            <a:pPr>
              <a:defRPr/>
            </a:pPr>
            <a:fld id="{331B075A-3AE5-4A6D-933C-3B451E2A541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08E80D9-84F2-46A8-9F61-E4A75E9303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t" anchorCtr="0" compatLnSpc="1">
            <a:prstTxWarp prst="textNoShape">
              <a:avLst/>
            </a:prstTxWarp>
          </a:bodyPr>
          <a:lstStyle>
            <a:lvl1pPr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F194CEC-ECBD-4DBC-8AFD-010818659E2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t" anchorCtr="0" compatLnSpc="1">
            <a:prstTxWarp prst="textNoShape">
              <a:avLst/>
            </a:prstTxWarp>
          </a:bodyPr>
          <a:lstStyle>
            <a:lvl1pPr algn="r"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4E77CF9-4469-44BB-A0C3-87D3B4179AB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9C82CD2D-6623-416C-B13B-5C9C603A3C2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3288"/>
            <a:ext cx="543877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noProof="0"/>
              <a:t>Click to edit Master text styles</a:t>
            </a:r>
          </a:p>
          <a:p>
            <a:pPr lvl="1"/>
            <a:r>
              <a:rPr lang="th-TH" altLang="th-TH" noProof="0"/>
              <a:t>Second level</a:t>
            </a:r>
          </a:p>
          <a:p>
            <a:pPr lvl="2"/>
            <a:r>
              <a:rPr lang="th-TH" altLang="th-TH" noProof="0"/>
              <a:t>Third level</a:t>
            </a:r>
          </a:p>
          <a:p>
            <a:pPr lvl="3"/>
            <a:r>
              <a:rPr lang="th-TH" altLang="th-TH" noProof="0"/>
              <a:t>Fourth level</a:t>
            </a:r>
          </a:p>
          <a:p>
            <a:pPr lvl="4"/>
            <a:r>
              <a:rPr lang="th-TH" altLang="th-TH" noProof="0"/>
              <a:t>Fifth level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362CD88B-86C7-4F6C-93CB-403298C2D6E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b" anchorCtr="0" compatLnSpc="1">
            <a:prstTxWarp prst="textNoShape">
              <a:avLst/>
            </a:prstTxWarp>
          </a:bodyPr>
          <a:lstStyle>
            <a:lvl1pPr defTabSz="912987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988CFA5C-850A-41AC-8DB0-CC36C78A7D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38" tIns="45619" rIns="91238" bIns="45619" numCol="1" anchor="b" anchorCtr="0" compatLnSpc="1">
            <a:prstTxWarp prst="textNoShape">
              <a:avLst/>
            </a:prstTxWarp>
          </a:bodyPr>
          <a:lstStyle>
            <a:lvl1pPr algn="r" defTabSz="912987" eaLnBrk="1" hangingPunct="1">
              <a:defRPr sz="1200"/>
            </a:lvl1pPr>
          </a:lstStyle>
          <a:p>
            <a:pPr>
              <a:defRPr/>
            </a:pPr>
            <a:fld id="{C98E754E-7936-430E-BF25-FFE34C065899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F466B6D-DA2C-4A7F-B90C-24F3649C17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9CC4AD2-E64F-4494-8B67-7E1E9C833863}" type="slidenum">
              <a:rPr lang="en-US" altLang="th-TH" sz="1200" smtClean="0"/>
              <a:pPr/>
              <a:t>2</a:t>
            </a:fld>
            <a:endParaRPr lang="th-TH" altLang="th-TH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897467C-61E4-40FA-9AF4-942BEC08A3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B2A9E09-C08C-4CBD-878F-BDC4408BD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E754E-7936-430E-BF25-FFE34C065899}" type="slidenum">
              <a:rPr lang="en-US" altLang="th-TH" smtClean="0"/>
              <a:pPr>
                <a:defRPr/>
              </a:pPr>
              <a:t>3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49448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42AA097-3E80-4C7A-B758-3CF2E2DBCD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6AE3625-D355-4501-B73C-B5A36FDB2405}" type="slidenum">
              <a:rPr lang="en-US" altLang="th-TH" sz="1200" smtClean="0"/>
              <a:pPr/>
              <a:t>5</a:t>
            </a:fld>
            <a:endParaRPr lang="th-TH" altLang="th-TH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F0A2A99-C3F6-48CD-973D-23DD802E0E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E126ACB-0C26-4531-AFDF-67CBE7612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42AA097-3E80-4C7A-B758-3CF2E2DBCD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6AE3625-D355-4501-B73C-B5A36FDB2405}" type="slidenum">
              <a:rPr lang="en-US" altLang="th-TH" sz="1200" smtClean="0"/>
              <a:pPr/>
              <a:t>6</a:t>
            </a:fld>
            <a:endParaRPr lang="th-TH" altLang="th-TH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F0A2A99-C3F6-48CD-973D-23DD802E0E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E126ACB-0C26-4531-AFDF-67CBE7612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74360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DCEB59F2-E88E-492E-BBF7-BB4CC29C41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5C03FDF-5AC6-4B77-82A3-5B9A89FCDBCA}" type="slidenum">
              <a:rPr lang="en-US" altLang="th-TH" sz="1200" smtClean="0"/>
              <a:pPr/>
              <a:t>7</a:t>
            </a:fld>
            <a:endParaRPr lang="th-TH" altLang="th-TH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1E5D882-B191-49F5-B3C4-ECD924FE1C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8334CC37-FAC3-44E4-BDB3-EAC0E3627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46618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895BA3C-D021-45B0-B405-E031891316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90819EB0-9502-468D-8A50-DB7CC5A1A93A}" type="slidenum">
              <a:rPr lang="en-US" altLang="th-TH" sz="1200" smtClean="0"/>
              <a:pPr/>
              <a:t>9</a:t>
            </a:fld>
            <a:endParaRPr lang="th-TH" altLang="th-TH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13CFF9D-0BCC-4A82-ADD8-2205183660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0A7C959E-29BB-472B-B752-3C37C36FB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E754E-7936-430E-BF25-FFE34C065899}" type="slidenum">
              <a:rPr lang="en-US" altLang="th-TH" smtClean="0"/>
              <a:pPr>
                <a:defRPr/>
              </a:pPr>
              <a:t>14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862168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82578A1-A821-4E28-9C9D-9E24AAC27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7228004-9801-47C6-888C-5F297BBD9F3F}" type="slidenum">
              <a:rPr lang="en-US" altLang="th-TH" sz="1200" smtClean="0"/>
              <a:pPr/>
              <a:t>17</a:t>
            </a:fld>
            <a:endParaRPr lang="th-TH" altLang="th-TH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0A6893F-CAFD-40F5-A691-A84B45B9A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AF21434-BAD6-4AA9-8038-6790CE741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E754E-7936-430E-BF25-FFE34C065899}" type="slidenum">
              <a:rPr lang="en-US" altLang="th-TH" smtClean="0"/>
              <a:pPr>
                <a:defRPr/>
              </a:pPr>
              <a:t>21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28066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82578A1-A821-4E28-9C9D-9E24AAC27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38188" indent="-28416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36650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590675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46288" indent="-227013" defTabSz="9128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034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606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178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75088" indent="-227013" defTabSz="9128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7228004-9801-47C6-888C-5F297BBD9F3F}" type="slidenum">
              <a:rPr lang="en-US" altLang="th-TH" sz="1200" smtClean="0"/>
              <a:pPr/>
              <a:t>22</a:t>
            </a:fld>
            <a:endParaRPr lang="th-TH" altLang="th-TH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0A6893F-CAFD-40F5-A691-A84B45B9A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AF21434-BAD6-4AA9-8038-6790CE741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57464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58FB4C3-2974-4BE8-88F3-163B263E8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B6BECEDC-EFF8-4F63-9721-8F7BCD6AE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A719C0C-7BA9-4BAF-A39B-4C2995B7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9DD5E9D-032B-492F-8E03-334F619B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D937335-7234-486B-8963-FDAE6B886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8592F-D61D-46CA-9CB7-4179BE6EE26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098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05A0F7C-CAB1-4B41-B897-6BF0403D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EF0387D-73AC-4567-8A3C-57F169C92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FDA5BBD-753B-4089-9DD1-6E5A5AA4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B18B3AE-1033-449A-A60D-B4E13A0D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AE91D22-5113-41A8-BB7B-F197DF3A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2601757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66F05D-D1D4-4D16-A7A5-925E3ADB7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0196741-8AA3-4278-9483-6770071FD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3B83EB0-36B3-4956-92A4-4E5F5DA88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5AF7317-AF83-49C2-810C-1BB27519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8AB3507-AFD0-4B0A-92E6-C3E27374A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33371-8EF4-44F1-AA0C-F48C95F5D2A5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80108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210491B-F4A6-4085-AAC6-18FE60515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C58FF5C-89F2-4693-9E30-50CBACA21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6791783-DE12-4413-9E40-8B9373386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9B39550-D5CF-4A88-982F-89A5331D2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D6991EB4-698F-4901-B738-CFBAC155D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2218CE8-728C-4E07-BE50-2DCAF4A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4083991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1919C4B-87FC-40D8-9BC0-CBFBCA25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7E4C02F-CFE6-4947-B870-96A9D4D19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9BB71FA-D26E-4B7E-9F2F-A58A8DDBF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E259831A-2169-4943-BAFF-789227765A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C1326107-95BC-44A7-B2D0-A6B7EE7DA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82EB5138-7B92-48BA-A785-0DEBC67EC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41E52E9-EB13-410C-8C2D-F0C6E663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1D6F8EF-D388-4204-87E1-E87E65FE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60299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3A12DB8-EB4A-4FF8-B145-843FC030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1B5037CD-B52E-4A7C-958A-6E300A77B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00FBF60-7EF7-432B-84AF-3C8734AD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5E9B9D1-F5C5-46A4-8116-A2154556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91278-8DEE-4238-91CC-3554479212AD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8678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F77A2D1B-D254-4509-927E-10A0E2923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89623A15-E46A-4BA9-AA12-B09D06F91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B8FFACB-E49B-45F5-AD8D-84595A752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AD0E7-38DC-4071-9F29-522165356BAA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1874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8B61BB9-BB6A-427B-A237-146BB358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348D74F-8EB7-4A9F-8C35-9E4336AD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BC66D62-5190-4124-BC91-C45186CAE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A1D141F-926E-40A6-9F85-A07F59C26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4B4ACA7-9090-4450-8E82-4F02B9CE4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40CF083-496E-477E-8277-C22DEFD0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4139239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CB8DBA-489C-4548-A3B9-81B5ADBF9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83EAD685-2AC5-41EC-BAC5-70B0465F7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978800F-BDE3-41F7-BFD1-D9BE04310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B84BBBD-7017-4613-94DA-51A41B7B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7FC035F-1EE9-49E2-8FBC-2E941EFD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848E0AF-0EAC-4DF9-8671-A19F095B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BDA95F-56FB-4C0C-8EEC-3FA48AD0F73B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319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D207ECE-8C5A-490F-A2E9-C3D4DCB6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15D3160-5C29-4C9D-BCF7-1C950D745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1FE01CE-D364-4D27-94CC-F9759F6B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2E6A49-AB72-40F0-BA47-972514E4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1D7AEF1-972D-49B9-B73F-F7D767936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86790578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D762849A-191C-4B3F-B8C3-01696F78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68485DF-4911-40E5-9A58-7680C6839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7985957-4AD3-467B-AE75-10BFBBDA2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3709160-9625-4DB3-B3FE-5CAC3D3B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6FF33A9-85E8-4621-9C05-E779243BC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7171924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994CD4DF-935B-4BB9-8069-E9603D4F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AF1FF4E-1C18-465C-9757-145E40A2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DD86BE7-257A-45BA-A690-BEFEF316A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CE03A66-961A-4259-A61A-15EE9B9C3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124FCD8-6B18-4330-885F-51DF47893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63400A-9BE9-4B86-99DA-A72DA94FCC3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760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Visio_2003-2010_Drawing.vsd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png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png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9D5D775E-4540-4C5A-BDB5-0ABF63E445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9387" y="1028711"/>
            <a:ext cx="7772400" cy="1392177"/>
          </a:xfrm>
          <a:solidFill>
            <a:srgbClr val="FFFF00"/>
          </a:solidFill>
        </p:spPr>
        <p:txBody>
          <a:bodyPr anchor="ctr"/>
          <a:lstStyle/>
          <a:p>
            <a:pPr eaLnBrk="1" hangingPunct="1"/>
            <a:r>
              <a:rPr lang="th-TH" altLang="th-TH" sz="44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ฟิลเอฟ</a:t>
            </a:r>
            <a:r>
              <a:rPr lang="th-TH" altLang="th-TH" sz="4400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เฟ็ค</a:t>
            </a:r>
            <a:r>
              <a:rPr lang="th-TH" altLang="th-TH" sz="44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ทรานซิสเตอร์</a:t>
            </a:r>
            <a:br>
              <a:rPr lang="th-TH" altLang="th-TH" sz="44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sz="44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Field – Effect  Transistor (FET)</a:t>
            </a:r>
            <a:r>
              <a:rPr lang="en-US" alt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98" name="ตัวแทนหมายเลขสไลด์ 5">
            <a:extLst>
              <a:ext uri="{FF2B5EF4-FFF2-40B4-BE49-F238E27FC236}">
                <a16:creationId xmlns:a16="http://schemas.microsoft.com/office/drawing/2014/main" id="{5D33BAAA-47B1-4D5B-AC55-9091D2F3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989C48-3ED7-41A1-9AA8-38369CB651A3}" type="slidenum">
              <a:rPr lang="en-US" altLang="th-TH" sz="24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th-TH" altLang="th-TH" sz="24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889B702-06F4-4D87-8C51-EEAB8FD5C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031" y="2450042"/>
            <a:ext cx="462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FET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แบ่งตามโครงสร้างได้ 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ชนิด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DA7A1FBE-44AD-4A1B-8499-33AFA6C4D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9858"/>
            <a:ext cx="9144000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3716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371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71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742950" indent="-742950" algn="ctr" eaLnBrk="1" hangingPunct="1">
              <a:spcBef>
                <a:spcPct val="0"/>
              </a:spcBef>
              <a:buFontTx/>
              <a:buAutoNum type="arabicPeriod"/>
            </a:pPr>
            <a:r>
              <a:rPr lang="en-US" altLang="th-TH" sz="3600" b="1" dirty="0">
                <a:solidFill>
                  <a:srgbClr val="008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Junction  Field – Effect  Transistor  (  JFET)</a:t>
            </a:r>
          </a:p>
          <a:p>
            <a:pPr marL="742950" indent="-742950" algn="ctr" eaLnBrk="1" hangingPunct="1">
              <a:spcBef>
                <a:spcPct val="0"/>
              </a:spcBef>
              <a:buFontTx/>
              <a:buAutoNum type="arabicPeriod"/>
            </a:pPr>
            <a:endParaRPr lang="en-US" altLang="th-TH" sz="3600" dirty="0">
              <a:solidFill>
                <a:srgbClr val="008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en-US" altLang="th-TH" sz="2800" b="1" dirty="0">
                <a:solidFill>
                  <a:srgbClr val="33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2.Metal- Oxide  Semiconductor Field – Effect  Transistor  (MOSFET)</a:t>
            </a:r>
            <a:r>
              <a:rPr lang="en-US" alt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endParaRPr lang="en-US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 Depletion MOSFET  (  DMOSFET)</a:t>
            </a:r>
            <a:endParaRPr lang="en-US" altLang="th-TH" sz="3600" dirty="0">
              <a:solidFill>
                <a:srgbClr val="FF33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*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Enhancrement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MOSFET (  EMOSFET  )</a:t>
            </a: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CFCC44D0-9BD6-4F72-A473-D965D30EA58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B7FFF014-13CD-465A-BC24-30D5CB54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id="{39FBDD2D-03C0-4659-B7D0-A7842AA1EC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id="{5524B085-2728-49A3-918B-8AAB7C7EF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0" name="Picture 15">
                <a:extLst>
                  <a:ext uri="{FF2B5EF4-FFF2-40B4-BE49-F238E27FC236}">
                    <a16:creationId xmlns:a16="http://schemas.microsoft.com/office/drawing/2014/main" id="{DC25D92A-BE19-4ED5-AA57-5ED1D15F62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660E28C6-4642-4CC2-A637-27BAF41AC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129751"/>
            <a:ext cx="3011487" cy="6048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th-TH" altLang="th-TH" sz="28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โครงสร้างและสัญลักษณ์ </a:t>
            </a:r>
            <a:r>
              <a:rPr lang="en-US" altLang="th-TH" sz="28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JFET</a:t>
            </a: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122" name="ตัวแทนหมายเลขสไลด์ 5">
            <a:extLst>
              <a:ext uri="{FF2B5EF4-FFF2-40B4-BE49-F238E27FC236}">
                <a16:creationId xmlns:a16="http://schemas.microsoft.com/office/drawing/2014/main" id="{51FAD7D9-C14E-4662-AB98-5F54B73C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159F36-02E6-403A-9AA0-6DD92686CF1D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th-TH" altLang="th-TH" sz="140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779E69C7-EA74-4E0D-84EC-C163EF562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19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0900" name="Object 4">
            <a:extLst>
              <a:ext uri="{FF2B5EF4-FFF2-40B4-BE49-F238E27FC236}">
                <a16:creationId xmlns:a16="http://schemas.microsoft.com/office/drawing/2014/main" id="{52E7A472-167C-4559-B658-EA8C0B378B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322162"/>
              </p:ext>
            </p:extLst>
          </p:nvPr>
        </p:nvGraphicFramePr>
        <p:xfrm>
          <a:off x="683568" y="2072189"/>
          <a:ext cx="6624736" cy="384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Visio" r:id="rId4" imgW="5948417" imgH="3071844" progId="Visio.Drawing.11">
                  <p:embed/>
                </p:oleObj>
              </mc:Choice>
              <mc:Fallback>
                <p:oleObj name="Visio" r:id="rId4" imgW="5948417" imgH="3071844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072189"/>
                        <a:ext cx="6624736" cy="38449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1" name="Rectangle 5">
            <a:extLst>
              <a:ext uri="{FF2B5EF4-FFF2-40B4-BE49-F238E27FC236}">
                <a16:creationId xmlns:a16="http://schemas.microsoft.com/office/drawing/2014/main" id="{54821FBC-E0C5-4B82-82FB-7AC686653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562" y="5975034"/>
            <a:ext cx="1809750" cy="519112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/>
              <a:t>N-channel</a:t>
            </a:r>
            <a:endParaRPr lang="th-TH" altLang="th-TH" sz="2800" dirty="0"/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id="{763876A1-3FBF-414F-9D2E-1B6C207F5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448" y="6067627"/>
            <a:ext cx="1789112" cy="519112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/>
              <a:t>P-channel</a:t>
            </a:r>
            <a:endParaRPr lang="th-TH" altLang="th-TH" sz="2800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3CE4E25-9858-455A-A1B2-0098C3A28F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266161"/>
              </p:ext>
            </p:extLst>
          </p:nvPr>
        </p:nvGraphicFramePr>
        <p:xfrm>
          <a:off x="3471969" y="1129751"/>
          <a:ext cx="2644957" cy="97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6" imgW="1167893" imgH="431613" progId="Equation.3">
                  <p:embed/>
                </p:oleObj>
              </mc:Choice>
              <mc:Fallback>
                <p:oleObj name="Equation" r:id="rId6" imgW="1167893" imgH="431613" progId="Equation.3">
                  <p:embed/>
                  <p:pic>
                    <p:nvPicPr>
                      <p:cNvPr id="9" name="Object 7">
                        <a:extLst>
                          <a:ext uri="{FF2B5EF4-FFF2-40B4-BE49-F238E27FC236}">
                            <a16:creationId xmlns:a16="http://schemas.microsoft.com/office/drawing/2014/main" id="{8D349761-D2DD-46E6-845C-1359D6214B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1969" y="1129751"/>
                        <a:ext cx="2644957" cy="975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C9F34B86-1111-4040-835B-E07926146F1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CB93969-2BFF-4F8A-B427-05308301D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A73B9428-E39D-432B-9B4C-C015F6E84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529DFEE-C87F-4F3F-B5C9-F0696D301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D397953F-2082-4100-A947-D8888E1CA2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/>
      <p:bldP spid="809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B55F934D-2A16-40D8-B811-3444B35EE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568" y="1121615"/>
            <a:ext cx="3322712" cy="57119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โครงสร้างและสัญลักษณ์  </a:t>
            </a:r>
            <a:r>
              <a:rPr lang="en-US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MOSFET</a:t>
            </a:r>
            <a:endParaRPr lang="th-TH" altLang="th-TH" sz="28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362" name="ตัวแทนหมายเลขสไลด์ 5">
            <a:extLst>
              <a:ext uri="{FF2B5EF4-FFF2-40B4-BE49-F238E27FC236}">
                <a16:creationId xmlns:a16="http://schemas.microsoft.com/office/drawing/2014/main" id="{02CA2B77-D145-405F-82C6-703A06E1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8AFB84-20C1-468F-AC4F-8D3B0C31920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th-TH" altLang="th-TH" sz="1400"/>
          </a:p>
        </p:txBody>
      </p:sp>
      <p:graphicFrame>
        <p:nvGraphicFramePr>
          <p:cNvPr id="83973" name="Object 5">
            <a:extLst>
              <a:ext uri="{FF2B5EF4-FFF2-40B4-BE49-F238E27FC236}">
                <a16:creationId xmlns:a16="http://schemas.microsoft.com/office/drawing/2014/main" id="{39C7D7D7-83E6-4E37-9823-52AB0936AD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29455"/>
              </p:ext>
            </p:extLst>
          </p:nvPr>
        </p:nvGraphicFramePr>
        <p:xfrm>
          <a:off x="1053865" y="2209610"/>
          <a:ext cx="5904830" cy="3478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0" name="Visio" r:id="rId4" imgW="4924425" imgH="2919603" progId="Visio.Drawing.11">
                  <p:embed/>
                </p:oleObj>
              </mc:Choice>
              <mc:Fallback>
                <p:oleObj name="Visio" r:id="rId4" imgW="4924425" imgH="2919603" progId="Visio.Drawing.11">
                  <p:embed/>
                  <p:pic>
                    <p:nvPicPr>
                      <p:cNvPr id="83973" name="Object 5">
                        <a:extLst>
                          <a:ext uri="{FF2B5EF4-FFF2-40B4-BE49-F238E27FC236}">
                            <a16:creationId xmlns:a16="http://schemas.microsoft.com/office/drawing/2014/main" id="{39C7D7D7-83E6-4E37-9823-52AB0936AD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865" y="2209610"/>
                        <a:ext cx="5904830" cy="347833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Rectangle 6">
            <a:extLst>
              <a:ext uri="{FF2B5EF4-FFF2-40B4-BE49-F238E27FC236}">
                <a16:creationId xmlns:a16="http://schemas.microsoft.com/office/drawing/2014/main" id="{26FDF853-7EA0-404F-8FAF-7347BDF19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9796" y="5954138"/>
            <a:ext cx="1447832" cy="5847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N-channel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F02D6BC3-4686-4B7A-A7F0-FE6A993C2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468" y="5912355"/>
            <a:ext cx="1422184" cy="5847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P-channel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8D349761-D2DD-46E6-845C-1359D6214B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157718"/>
              </p:ext>
            </p:extLst>
          </p:nvPr>
        </p:nvGraphicFramePr>
        <p:xfrm>
          <a:off x="4401424" y="1134362"/>
          <a:ext cx="2448272" cy="903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1" name="Equation" r:id="rId6" imgW="1167893" imgH="431613" progId="Equation.3">
                  <p:embed/>
                </p:oleObj>
              </mc:Choice>
              <mc:Fallback>
                <p:oleObj name="Equation" r:id="rId6" imgW="1167893" imgH="431613" progId="Equation.3">
                  <p:embed/>
                  <p:pic>
                    <p:nvPicPr>
                      <p:cNvPr id="9" name="Object 7">
                        <a:extLst>
                          <a:ext uri="{FF2B5EF4-FFF2-40B4-BE49-F238E27FC236}">
                            <a16:creationId xmlns:a16="http://schemas.microsoft.com/office/drawing/2014/main" id="{8D349761-D2DD-46E6-845C-1359D6214B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1424" y="1134362"/>
                        <a:ext cx="2448272" cy="903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7948C3DC-E9A3-4F20-9563-8B38806E267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DD955EF-79C9-4901-9E08-527B32A46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548416B7-AC44-4F9B-A3B6-717A09E05C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907E6BBC-16FF-4E37-A7B6-23F99D2F0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A5F02D79-FD27-4D8D-9447-9CA6EFB6F2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2829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4" grpId="0" animBg="1"/>
      <p:bldP spid="839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3ECD3B36-75B0-479D-8314-1D0E6C3E94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653" y="1070390"/>
            <a:ext cx="4114800" cy="52322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eaLnBrk="1" hangingPunct="1"/>
            <a:r>
              <a:rPr lang="th-TH" altLang="th-TH" sz="2800" b="1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โครงสร้างและสัญลักษณ์  </a:t>
            </a:r>
            <a:r>
              <a:rPr lang="en-US" altLang="th-TH" sz="2800" b="1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EMOSFET</a:t>
            </a:r>
            <a:endParaRPr lang="th-TH" altLang="th-TH" sz="2800" b="1" dirty="0">
              <a:solidFill>
                <a:schemeClr val="hlin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434" name="ตัวแทนหมายเลขสไลด์ 5">
            <a:extLst>
              <a:ext uri="{FF2B5EF4-FFF2-40B4-BE49-F238E27FC236}">
                <a16:creationId xmlns:a16="http://schemas.microsoft.com/office/drawing/2014/main" id="{F743D3CD-BEBE-4695-99E4-37193151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198A8E-E67C-4DBF-BC67-98F3D863E8DB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th-TH" altLang="th-TH" sz="1400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EC96C69F-3453-4C6B-ABAF-F324E9F5F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76753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7045" name="Object 5">
            <a:extLst>
              <a:ext uri="{FF2B5EF4-FFF2-40B4-BE49-F238E27FC236}">
                <a16:creationId xmlns:a16="http://schemas.microsoft.com/office/drawing/2014/main" id="{29A24943-9028-4D7F-9D93-6A9AF6BB87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165447"/>
              </p:ext>
            </p:extLst>
          </p:nvPr>
        </p:nvGraphicFramePr>
        <p:xfrm>
          <a:off x="971550" y="2207570"/>
          <a:ext cx="6408712" cy="381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6" name="Visio" r:id="rId3" imgW="4924531" imgH="3414660" progId="Visio.Drawing.11">
                  <p:embed/>
                </p:oleObj>
              </mc:Choice>
              <mc:Fallback>
                <p:oleObj name="Visio" r:id="rId3" imgW="4924531" imgH="3414660" progId="Visio.Drawing.11">
                  <p:embed/>
                  <p:pic>
                    <p:nvPicPr>
                      <p:cNvPr id="87045" name="Object 5">
                        <a:extLst>
                          <a:ext uri="{FF2B5EF4-FFF2-40B4-BE49-F238E27FC236}">
                            <a16:creationId xmlns:a16="http://schemas.microsoft.com/office/drawing/2014/main" id="{29A24943-9028-4D7F-9D93-6A9AF6BB87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207570"/>
                        <a:ext cx="6408712" cy="381732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6" name="Rectangle 6">
            <a:extLst>
              <a:ext uri="{FF2B5EF4-FFF2-40B4-BE49-F238E27FC236}">
                <a16:creationId xmlns:a16="http://schemas.microsoft.com/office/drawing/2014/main" id="{26B5E3A0-EC2D-4089-B1AC-B201427CF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610" y="5920791"/>
            <a:ext cx="1603324" cy="64633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N-channel</a:t>
            </a:r>
            <a:endParaRPr lang="th-TH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7047" name="Rectangle 7">
            <a:extLst>
              <a:ext uri="{FF2B5EF4-FFF2-40B4-BE49-F238E27FC236}">
                <a16:creationId xmlns:a16="http://schemas.microsoft.com/office/drawing/2014/main" id="{552DC7C6-764B-4A54-BB0B-94B3ACBFC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480" y="5934859"/>
            <a:ext cx="1574470" cy="64633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P-channel</a:t>
            </a:r>
            <a:endParaRPr lang="th-TH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5DAE403-7450-4700-8550-43FB20262C7C}"/>
              </a:ext>
            </a:extLst>
          </p:cNvPr>
          <p:cNvSpPr/>
          <p:nvPr/>
        </p:nvSpPr>
        <p:spPr>
          <a:xfrm>
            <a:off x="4196187" y="1518620"/>
            <a:ext cx="4112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altLang="th-TH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th-TH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 K· (  V</a:t>
            </a:r>
            <a:r>
              <a:rPr lang="en-US" altLang="th-TH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altLang="th-TH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V</a:t>
            </a:r>
            <a:r>
              <a:rPr lang="en-US" altLang="th-TH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th-TH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en-US" altLang="th-TH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th-TH" dirty="0">
              <a:latin typeface="Times New Roman" panose="02020603050405020304" pitchFamily="18" charset="0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46EC79E-3612-4B55-86F5-645F052B7BC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D3D99D06-FDD7-47BA-B798-32BA2ACC1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33D16B68-DFFB-4613-B688-0A251B889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4F035F93-B46E-419E-84AE-CECE6F3DD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B899EFA0-0F71-435F-9A6F-02C424DA97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85632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 animBg="1"/>
      <p:bldP spid="870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29FA3CC8-C5E7-432B-8180-AE7983F3F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1141050"/>
            <a:ext cx="2706162" cy="51752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th-TH" altLang="th-TH" sz="32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การวัดหาขาของ</a:t>
            </a:r>
            <a:r>
              <a:rPr lang="en-US" altLang="th-TH" sz="32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JFET</a:t>
            </a:r>
            <a:r>
              <a:rPr lang="en-US" altLang="th-TH" sz="32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218" name="ตัวแทนหมายเลขสไลด์ 5">
            <a:extLst>
              <a:ext uri="{FF2B5EF4-FFF2-40B4-BE49-F238E27FC236}">
                <a16:creationId xmlns:a16="http://schemas.microsoft.com/office/drawing/2014/main" id="{06D8FFE1-9A6C-47B9-A6ED-4746D1A2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DB0171-BF59-4ED1-AEE3-A1C0DD658862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th-TH" altLang="th-TH" sz="1400"/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2F53F808-0345-470C-8D0C-C25E7E87D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919540"/>
            <a:ext cx="1809750" cy="519112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/>
              <a:t>N-channel</a:t>
            </a:r>
            <a:endParaRPr lang="th-TH" altLang="th-TH" sz="2800" dirty="0"/>
          </a:p>
        </p:txBody>
      </p:sp>
      <p:sp>
        <p:nvSpPr>
          <p:cNvPr id="9222" name="สี่เหลี่ยมผืนผ้า 3">
            <a:extLst>
              <a:ext uri="{FF2B5EF4-FFF2-40B4-BE49-F238E27FC236}">
                <a16:creationId xmlns:a16="http://schemas.microsoft.com/office/drawing/2014/main" id="{53F41390-8E38-44AC-B4C2-94C6FA155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708" y="5665359"/>
            <a:ext cx="6913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โครงสร้าง                  วงจรสมมูล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5392BDE-441C-4FEA-AEAE-25795F70C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328" y="2438652"/>
            <a:ext cx="2706162" cy="3197153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9B2D7D4-87D0-4654-9817-74DE4C2F1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179096"/>
            <a:ext cx="2016224" cy="2953055"/>
          </a:xfrm>
          <a:prstGeom prst="rect">
            <a:avLst/>
          </a:prstGeom>
          <a:solidFill>
            <a:srgbClr val="FFFF99"/>
          </a:solidFill>
        </p:spPr>
      </p:pic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5854BF46-349B-4108-A133-B648260EA44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C53D57C-EAE1-4EF2-8C46-DDF4F44E2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42209F76-95EA-4B51-9B1B-7410E39295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729002AB-A5AB-4304-B3C4-409A8B460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8D17C203-8CF0-4B2C-92AB-48C7F7750A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ตัวแทนหมายเลขสไลด์ 5">
            <a:extLst>
              <a:ext uri="{FF2B5EF4-FFF2-40B4-BE49-F238E27FC236}">
                <a16:creationId xmlns:a16="http://schemas.microsoft.com/office/drawing/2014/main" id="{06D8FFE1-9A6C-47B9-A6ED-4746D1A2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DB0171-BF59-4ED1-AEE3-A1C0DD658862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th-TH" altLang="th-TH" sz="1400"/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2F53F808-0345-470C-8D0C-C25E7E87D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184544"/>
            <a:ext cx="1465466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N-channel</a:t>
            </a:r>
            <a:endParaRPr lang="th-TH" altLang="th-TH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9221" name="วัตถุ 2">
            <a:extLst>
              <a:ext uri="{FF2B5EF4-FFF2-40B4-BE49-F238E27FC236}">
                <a16:creationId xmlns:a16="http://schemas.microsoft.com/office/drawing/2014/main" id="{3CF397F8-73C7-4DC4-8665-DCBB42147A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251343"/>
              </p:ext>
            </p:extLst>
          </p:nvPr>
        </p:nvGraphicFramePr>
        <p:xfrm>
          <a:off x="350837" y="1487488"/>
          <a:ext cx="8164513" cy="403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8" name="Visio" r:id="rId4" imgW="5781594" imgH="2857517" progId="Visio.Drawing.11">
                  <p:embed/>
                </p:oleObj>
              </mc:Choice>
              <mc:Fallback>
                <p:oleObj name="Visio" r:id="rId4" imgW="5781594" imgH="2857517" progId="Visio.Drawing.11">
                  <p:embed/>
                  <p:pic>
                    <p:nvPicPr>
                      <p:cNvPr id="9221" name="วัตถุ 2">
                        <a:extLst>
                          <a:ext uri="{FF2B5EF4-FFF2-40B4-BE49-F238E27FC236}">
                            <a16:creationId xmlns:a16="http://schemas.microsoft.com/office/drawing/2014/main" id="{3CF397F8-73C7-4DC4-8665-DCBB42147A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" y="1487488"/>
                        <a:ext cx="8164513" cy="403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สี่เหลี่ยมผืนผ้า 3">
            <a:extLst>
              <a:ext uri="{FF2B5EF4-FFF2-40B4-BE49-F238E27FC236}">
                <a16:creationId xmlns:a16="http://schemas.microsoft.com/office/drawing/2014/main" id="{53F41390-8E38-44AC-B4C2-94C6FA155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589588"/>
            <a:ext cx="6913563" cy="10772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ขั้วบวกของมิเตอร์จ่ายไฟลบ  ขั้วลบของ</a:t>
            </a:r>
          </a:p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มิเตอร์จ่ายไฟบวก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9ED5B0E5-ED8E-4258-863C-CD9A40CFE1B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F0B9171F-B441-4786-9C10-0AB99AEF0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3AB15CAB-020F-43EC-89ED-DBDFF97D0C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876110F4-1DCF-4EDC-8493-974BBF666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การวัดหาขาของ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JFET</a:t>
                </a:r>
                <a:r>
                  <a:rPr lang="en-US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3A443D6D-AADD-47F6-8CD9-E4F6FEB621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18041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แทนหมายเลขสไลด์ 5">
            <a:extLst>
              <a:ext uri="{FF2B5EF4-FFF2-40B4-BE49-F238E27FC236}">
                <a16:creationId xmlns:a16="http://schemas.microsoft.com/office/drawing/2014/main" id="{7C86AFF4-1D99-4DA2-A0C0-40C019A85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9FF880-A47F-46D0-B0C9-A3231A57274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th-TH" altLang="th-TH" sz="1400"/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id="{3A05C81F-EB70-41FA-832E-FC38C0DFF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97" y="1077119"/>
            <a:ext cx="1414170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400">
                <a:latin typeface="Times New Roman" panose="02020603050405020304" pitchFamily="18" charset="0"/>
                <a:cs typeface="Times New Roman" panose="02020603050405020304" pitchFamily="18" charset="0"/>
              </a:rPr>
              <a:t>P-channel</a:t>
            </a:r>
            <a:endParaRPr lang="th-TH" altLang="th-TH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269" name="วัตถุ 2">
            <a:extLst>
              <a:ext uri="{FF2B5EF4-FFF2-40B4-BE49-F238E27FC236}">
                <a16:creationId xmlns:a16="http://schemas.microsoft.com/office/drawing/2014/main" id="{32339501-C261-4757-B735-07FD5C6F0D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5200" y="1508125"/>
          <a:ext cx="7775575" cy="384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0" name="Visio" r:id="rId4" imgW="5781594" imgH="2857517" progId="Visio.Drawing.11">
                  <p:embed/>
                </p:oleObj>
              </mc:Choice>
              <mc:Fallback>
                <p:oleObj name="Visio" r:id="rId4" imgW="5781594" imgH="2857517" progId="Visio.Drawing.11">
                  <p:embed/>
                  <p:pic>
                    <p:nvPicPr>
                      <p:cNvPr id="11269" name="วัตถุ 2">
                        <a:extLst>
                          <a:ext uri="{FF2B5EF4-FFF2-40B4-BE49-F238E27FC236}">
                            <a16:creationId xmlns:a16="http://schemas.microsoft.com/office/drawing/2014/main" id="{32339501-C261-4757-B735-07FD5C6F0D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200" y="1508125"/>
                        <a:ext cx="7775575" cy="384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สี่เหลี่ยมผืนผ้า 9">
            <a:extLst>
              <a:ext uri="{FF2B5EF4-FFF2-40B4-BE49-F238E27FC236}">
                <a16:creationId xmlns:a16="http://schemas.microsoft.com/office/drawing/2014/main" id="{DF90995A-8934-4DBC-96DF-A781D60AD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5521325"/>
            <a:ext cx="6911975" cy="10772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ขั้วบวกของมิเตอร์จ่ายไฟลบ  ขั้วลบของ</a:t>
            </a:r>
          </a:p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มิเตอร์จ่ายไฟบวก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D2802DF3-7B1A-4018-BB97-14A53241C0F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86935187-D12C-4FA5-86BD-2A0A58F43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2F20C40E-ECE3-4F89-82A3-F0DA57276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1097E488-2234-4864-9C5D-F36942D44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การวัดหาขาของ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JFET</a:t>
                </a:r>
                <a:r>
                  <a:rPr lang="en-US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07BC7037-1086-4FDF-BEB1-4AC05918B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88550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DC6537-280D-4BAF-852C-2EF1BF627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2276872"/>
            <a:ext cx="4150615" cy="1596177"/>
          </a:xfrm>
        </p:spPr>
        <p:txBody>
          <a:bodyPr>
            <a:noAutofit/>
          </a:bodyPr>
          <a:lstStyle/>
          <a:p>
            <a:pPr algn="ctr"/>
            <a:r>
              <a:rPr lang="th-TH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</a:t>
            </a:r>
            <a:br>
              <a:rPr lang="en-US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JFET</a:t>
            </a:r>
            <a:endParaRPr lang="th-TH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CAA3B18-5290-44FF-8910-6764D0B3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2BAB2-A571-4884-8AA6-E910B44C6632}" type="slidenum">
              <a:rPr lang="en-US" altLang="th-TH" smtClean="0"/>
              <a:pPr>
                <a:defRPr/>
              </a:pPr>
              <a:t>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32958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ตัวแทนหมายเลขสไลด์ 5">
            <a:extLst>
              <a:ext uri="{FF2B5EF4-FFF2-40B4-BE49-F238E27FC236}">
                <a16:creationId xmlns:a16="http://schemas.microsoft.com/office/drawing/2014/main" id="{6BD59968-549D-4EDD-AAE9-79B53C28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9D4DFD-E020-495D-B21C-494174643E3D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th-TH" altLang="th-TH" sz="1400"/>
          </a:p>
        </p:txBody>
      </p:sp>
      <p:graphicFrame>
        <p:nvGraphicFramePr>
          <p:cNvPr id="92164" name="Object 4">
            <a:extLst>
              <a:ext uri="{FF2B5EF4-FFF2-40B4-BE49-F238E27FC236}">
                <a16:creationId xmlns:a16="http://schemas.microsoft.com/office/drawing/2014/main" id="{B746F36F-6470-4C0A-B5D5-CDEA94104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147929"/>
              </p:ext>
            </p:extLst>
          </p:nvPr>
        </p:nvGraphicFramePr>
        <p:xfrm>
          <a:off x="969416" y="758660"/>
          <a:ext cx="8066087" cy="468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Visio" r:id="rId4" imgW="5948417" imgH="3071844" progId="Visio.Drawing.11">
                  <p:embed/>
                </p:oleObj>
              </mc:Choice>
              <mc:Fallback>
                <p:oleObj name="Visio" r:id="rId4" imgW="5948417" imgH="3071844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416" y="758660"/>
                        <a:ext cx="8066087" cy="4681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5" name="Rectangle 5">
            <a:extLst>
              <a:ext uri="{FF2B5EF4-FFF2-40B4-BE49-F238E27FC236}">
                <a16:creationId xmlns:a16="http://schemas.microsoft.com/office/drawing/2014/main" id="{81584C65-2810-4EC3-9460-5679D6C60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134468"/>
            <a:ext cx="1069524" cy="646331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FC03FC56-2F3F-49C2-8CA5-579B3B1FDC7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7EBE8469-C0E5-4B69-85AE-B5DC04A7E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00B64843-9DD5-4FD8-BE9C-19C0693E85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7E381401-995B-49AE-863A-F0B584E9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7030B395-A712-492B-9EA3-EFE73D0A36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C07C10E-C983-4134-9930-1D865EA56021}"/>
              </a:ext>
            </a:extLst>
          </p:cNvPr>
          <p:cNvSpPr/>
          <p:nvPr/>
        </p:nvSpPr>
        <p:spPr>
          <a:xfrm>
            <a:off x="1475656" y="5077202"/>
            <a:ext cx="6516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สารกึ่งตัวนำก็เปรียบเหมือนตัวต้านทานหนึ่งตัว ที่เปลี่ยนค่าความต้านทานได้ เมื่อถูกควบคุมด้วยแรงดันไบอัสที่ขาเกต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ตัวแทนหมายเลขสไลด์ 5">
            <a:extLst>
              <a:ext uri="{FF2B5EF4-FFF2-40B4-BE49-F238E27FC236}">
                <a16:creationId xmlns:a16="http://schemas.microsoft.com/office/drawing/2014/main" id="{6C552373-EE37-42DA-BE3C-41F23D51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456269-31B0-4D3B-BE43-ECA08DDD5F6A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th-TH" altLang="th-TH" sz="1400"/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53B0C47-1F8E-4A8E-94DC-1804890DD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76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1924" name="Object 4">
            <a:extLst>
              <a:ext uri="{FF2B5EF4-FFF2-40B4-BE49-F238E27FC236}">
                <a16:creationId xmlns:a16="http://schemas.microsoft.com/office/drawing/2014/main" id="{CE7B916F-E457-44ED-B36F-F12F2F64B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12635"/>
              </p:ext>
            </p:extLst>
          </p:nvPr>
        </p:nvGraphicFramePr>
        <p:xfrm>
          <a:off x="485775" y="1700207"/>
          <a:ext cx="4787900" cy="395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7" name="Visio" r:id="rId3" imgW="3462528" imgH="2537079" progId="Visio.Drawing.11">
                  <p:embed/>
                </p:oleObj>
              </mc:Choice>
              <mc:Fallback>
                <p:oleObj name="Visio" r:id="rId3" imgW="3462528" imgH="253707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700207"/>
                        <a:ext cx="4787900" cy="3956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5">
            <a:extLst>
              <a:ext uri="{FF2B5EF4-FFF2-40B4-BE49-F238E27FC236}">
                <a16:creationId xmlns:a16="http://schemas.microsoft.com/office/drawing/2014/main" id="{2ADB8C35-96E7-4C22-B999-6D2DC8C02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9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1926" name="Object 6">
            <a:extLst>
              <a:ext uri="{FF2B5EF4-FFF2-40B4-BE49-F238E27FC236}">
                <a16:creationId xmlns:a16="http://schemas.microsoft.com/office/drawing/2014/main" id="{28DBCEC1-39AC-418F-AC38-CA75BE9882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619118"/>
              </p:ext>
            </p:extLst>
          </p:nvPr>
        </p:nvGraphicFramePr>
        <p:xfrm>
          <a:off x="4942697" y="1996250"/>
          <a:ext cx="4032250" cy="394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8" name="Visio" r:id="rId5" imgW="3536442" imgH="2445639" progId="Visio.Drawing.11">
                  <p:embed/>
                </p:oleObj>
              </mc:Choice>
              <mc:Fallback>
                <p:oleObj name="Visio" r:id="rId5" imgW="3536442" imgH="2445639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2697" y="1996250"/>
                        <a:ext cx="4032250" cy="3946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7">
            <a:extLst>
              <a:ext uri="{FF2B5EF4-FFF2-40B4-BE49-F238E27FC236}">
                <a16:creationId xmlns:a16="http://schemas.microsoft.com/office/drawing/2014/main" id="{61CC6433-DA49-4F1C-9C4F-B204D1611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42260"/>
            <a:ext cx="1717137" cy="5847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GS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0</a:t>
            </a:r>
            <a:endParaRPr lang="th-TH" alt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2E85443-105D-4BB5-9224-5010690635F3}"/>
              </a:ext>
            </a:extLst>
          </p:cNvPr>
          <p:cNvSpPr/>
          <p:nvPr/>
        </p:nvSpPr>
        <p:spPr>
          <a:xfrm>
            <a:off x="1807353" y="5903602"/>
            <a:ext cx="5428943" cy="58477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แรงดันไบอัสที่ขาเก</a:t>
            </a:r>
            <a:r>
              <a:rPr lang="th-TH" alt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ตต้</a:t>
            </a:r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องเป็นไบอัสกลับเท่านั้น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B8A0CD17-A546-42C0-BE58-02CBA0CF6A6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86D0CBD3-E445-4714-8D14-863A2CA33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0E882107-75F9-4EC1-BC8C-6D696D187D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4980EF7B-96B1-488F-814F-8C5A5DF88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JFET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5A14290E-2F63-49A5-84AC-1A82FB2E8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8" name="Object 4">
            <a:extLst>
              <a:ext uri="{FF2B5EF4-FFF2-40B4-BE49-F238E27FC236}">
                <a16:creationId xmlns:a16="http://schemas.microsoft.com/office/drawing/2014/main" id="{C40DEECC-26F1-4D86-9B4A-5F1D624AB91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719305"/>
              </p:ext>
            </p:extLst>
          </p:nvPr>
        </p:nvGraphicFramePr>
        <p:xfrm>
          <a:off x="395536" y="2220256"/>
          <a:ext cx="4302125" cy="344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name="Visio" r:id="rId3" imgW="3152763" imgH="2524149" progId="Visio.Drawing.11">
                  <p:embed/>
                </p:oleObj>
              </mc:Choice>
              <mc:Fallback>
                <p:oleObj name="Visio" r:id="rId3" imgW="3152763" imgH="252414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220256"/>
                        <a:ext cx="4302125" cy="3444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ตัวแทนหมายเลขสไลด์ 5">
            <a:extLst>
              <a:ext uri="{FF2B5EF4-FFF2-40B4-BE49-F238E27FC236}">
                <a16:creationId xmlns:a16="http://schemas.microsoft.com/office/drawing/2014/main" id="{7FE825F6-FC10-4480-B17A-EA0A5450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E60E2F-9338-4A16-BC19-2CEFE407C78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th-TH" altLang="th-TH" sz="1400"/>
          </a:p>
        </p:txBody>
      </p:sp>
      <p:graphicFrame>
        <p:nvGraphicFramePr>
          <p:cNvPr id="82946" name="Object 2">
            <a:extLst>
              <a:ext uri="{FF2B5EF4-FFF2-40B4-BE49-F238E27FC236}">
                <a16:creationId xmlns:a16="http://schemas.microsoft.com/office/drawing/2014/main" id="{0B20EAE9-1C57-4474-8E0B-E6B7BA8A3E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571053"/>
              </p:ext>
            </p:extLst>
          </p:nvPr>
        </p:nvGraphicFramePr>
        <p:xfrm>
          <a:off x="4982018" y="2636912"/>
          <a:ext cx="3860492" cy="3119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3" name="Visio" r:id="rId5" imgW="3299487" imgH="2445868" progId="Visio.Drawing.11">
                  <p:embed/>
                </p:oleObj>
              </mc:Choice>
              <mc:Fallback>
                <p:oleObj name="Visio" r:id="rId5" imgW="3299487" imgH="2445868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2018" y="2636912"/>
                        <a:ext cx="3860492" cy="31198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5">
            <a:extLst>
              <a:ext uri="{FF2B5EF4-FFF2-40B4-BE49-F238E27FC236}">
                <a16:creationId xmlns:a16="http://schemas.microsoft.com/office/drawing/2014/main" id="{76C3181B-D712-4B13-8B2D-23B3D98B2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43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4343" name="Rectangle 6">
            <a:extLst>
              <a:ext uri="{FF2B5EF4-FFF2-40B4-BE49-F238E27FC236}">
                <a16:creationId xmlns:a16="http://schemas.microsoft.com/office/drawing/2014/main" id="{A7147E74-3A0F-4625-84C0-245C37123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187929"/>
            <a:ext cx="4032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th-TH" b="1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</a:t>
            </a:r>
            <a:r>
              <a:rPr lang="en-US" altLang="th-TH" b="1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</a:t>
            </a: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en-US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GS </a:t>
            </a:r>
            <a:r>
              <a:rPr lang="th-TH" altLang="th-TH" b="1" baseline="-250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โดยตรง</a:t>
            </a:r>
            <a:endParaRPr lang="th-TH" altLang="th-TH" b="1" baseline="-250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E06FE84-1D75-4401-8E86-735137304267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6A6E9D67-343C-43BB-BD69-B51E1EE0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43141AD7-8670-4625-B0FD-F9AB71BA8A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69912C6C-9064-44A4-A236-7A69DA795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JFET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6B66C673-217D-4BA4-897A-471DDEE9CE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ตัวแทนหมายเลขสไลด์ 5">
            <a:extLst>
              <a:ext uri="{FF2B5EF4-FFF2-40B4-BE49-F238E27FC236}">
                <a16:creationId xmlns:a16="http://schemas.microsoft.com/office/drawing/2014/main" id="{7FE825F6-FC10-4480-B17A-EA0A5450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E60E2F-9338-4A16-BC19-2CEFE407C78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th-TH" altLang="th-TH" sz="1400"/>
          </a:p>
        </p:txBody>
      </p:sp>
      <p:sp>
        <p:nvSpPr>
          <p:cNvPr id="14342" name="Rectangle 5">
            <a:extLst>
              <a:ext uri="{FF2B5EF4-FFF2-40B4-BE49-F238E27FC236}">
                <a16:creationId xmlns:a16="http://schemas.microsoft.com/office/drawing/2014/main" id="{76C3181B-D712-4B13-8B2D-23B3D98B2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43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4343" name="Rectangle 6">
            <a:extLst>
              <a:ext uri="{FF2B5EF4-FFF2-40B4-BE49-F238E27FC236}">
                <a16:creationId xmlns:a16="http://schemas.microsoft.com/office/drawing/2014/main" id="{A7147E74-3A0F-4625-84C0-245C37123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0743" y="1843045"/>
            <a:ext cx="7185594" cy="31906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742950" indent="-742950" eaLnBrk="1" hangingPunct="1">
              <a:spcBef>
                <a:spcPct val="0"/>
              </a:spcBef>
              <a:buFontTx/>
              <a:buAutoNum type="arabicPeriod"/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แรงดันไบอัสที่ขาเก</a:t>
            </a:r>
            <a:r>
              <a:rPr lang="th-TH" alt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ตต้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องเป็นไบอัสกลับ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N-channel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GS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เป็นลบ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- P-channel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GS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เป็นบวก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ถ้าแรงดัน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GS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0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กระแส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ID = I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DSS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(กระแสสูงสุด)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ถ้าแรงดัน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GS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</a:t>
            </a:r>
            <a:r>
              <a:rPr lang="en-US" alt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Vp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กระแส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ID = 0</a:t>
            </a:r>
            <a:endParaRPr lang="th-TH" alt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742950" indent="-742950" eaLnBrk="1" hangingPunct="1">
              <a:spcBef>
                <a:spcPct val="0"/>
              </a:spcBef>
              <a:buFontTx/>
              <a:buAutoNum type="arabicPeriod"/>
            </a:pPr>
            <a:endParaRPr lang="th-TH" altLang="th-TH" b="1" baseline="-25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B3D5BB1F-E129-4A56-8BFD-4FC2D96D17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407464"/>
              </p:ext>
            </p:extLst>
          </p:nvPr>
        </p:nvGraphicFramePr>
        <p:xfrm>
          <a:off x="2665552" y="5344941"/>
          <a:ext cx="3011487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8" name="Equation" r:id="rId3" imgW="1167893" imgH="431613" progId="Equation.3">
                  <p:embed/>
                </p:oleObj>
              </mc:Choice>
              <mc:Fallback>
                <p:oleObj name="Equation" r:id="rId3" imgW="1167893" imgH="431613" progId="Equation.3">
                  <p:embed/>
                  <p:pic>
                    <p:nvPicPr>
                      <p:cNvPr id="94215" name="Object 7">
                        <a:extLst>
                          <a:ext uri="{FF2B5EF4-FFF2-40B4-BE49-F238E27FC236}">
                            <a16:creationId xmlns:a16="http://schemas.microsoft.com/office/drawing/2014/main" id="{ABB1CF5D-F424-4108-B81E-EE49AF7D0F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552" y="5344941"/>
                        <a:ext cx="3011487" cy="11112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solidFill>
                          <a:schemeClr val="accent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91DDF96D-099A-4CD3-B452-27992128053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61EA7616-7E63-457A-A7EF-A292383EA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83C59F3D-47B7-4C56-803A-65D4DEF37C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6B6D7343-A124-43BB-8C63-C9EC16523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JFET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53343F28-5650-406F-ABF6-B00182D18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5082CE2-317D-4AC2-B543-8E339B0FA383}"/>
              </a:ext>
            </a:extLst>
          </p:cNvPr>
          <p:cNvSpPr/>
          <p:nvPr/>
        </p:nvSpPr>
        <p:spPr>
          <a:xfrm>
            <a:off x="755576" y="1176467"/>
            <a:ext cx="2911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h-TH" altLang="th-TH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 การจัดไบอัสของเจ</a:t>
            </a:r>
            <a:r>
              <a:rPr lang="th-TH" altLang="th-TH" b="1" dirty="0" err="1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เฟท</a:t>
            </a:r>
            <a:endParaRPr lang="th-TH" altLang="th-TH" b="1" dirty="0">
              <a:solidFill>
                <a:srgbClr val="0033CC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807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DC6537-280D-4BAF-852C-2EF1BF627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2348880"/>
            <a:ext cx="4150615" cy="1596177"/>
          </a:xfrm>
        </p:spPr>
        <p:txBody>
          <a:bodyPr>
            <a:noAutofit/>
          </a:bodyPr>
          <a:lstStyle/>
          <a:p>
            <a:pPr algn="ctr"/>
            <a:r>
              <a:rPr lang="th-TH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 </a:t>
            </a:r>
            <a:r>
              <a:rPr lang="en-US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DMOSFET</a:t>
            </a:r>
            <a:endParaRPr lang="th-TH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CAA3B18-5290-44FF-8910-6764D0B3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2BAB2-A571-4884-8AA6-E910B44C6632}" type="slidenum">
              <a:rPr lang="en-US" altLang="th-TH" smtClean="0"/>
              <a:pPr>
                <a:defRPr/>
              </a:pPr>
              <a:t>13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2312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ตัวแทนหมายเลขสไลด์ 5">
            <a:extLst>
              <a:ext uri="{FF2B5EF4-FFF2-40B4-BE49-F238E27FC236}">
                <a16:creationId xmlns:a16="http://schemas.microsoft.com/office/drawing/2014/main" id="{02CA2B77-D145-405F-82C6-703A06E1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8AFB84-20C1-468F-AC4F-8D3B0C31920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th-TH" altLang="th-TH" sz="1400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1911C9F-35A8-4923-95F8-EB93DA583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33" y="1099428"/>
            <a:ext cx="1592103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DMOSFET</a:t>
            </a:r>
            <a:endParaRPr lang="th-TH" altLang="th-TH" sz="3600" b="1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3973" name="Object 5">
            <a:extLst>
              <a:ext uri="{FF2B5EF4-FFF2-40B4-BE49-F238E27FC236}">
                <a16:creationId xmlns:a16="http://schemas.microsoft.com/office/drawing/2014/main" id="{39C7D7D7-83E6-4E37-9823-52AB0936AD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28593"/>
              </p:ext>
            </p:extLst>
          </p:nvPr>
        </p:nvGraphicFramePr>
        <p:xfrm>
          <a:off x="1135458" y="1981004"/>
          <a:ext cx="6264870" cy="3690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9" name="Visio" r:id="rId4" imgW="4924425" imgH="2919603" progId="Visio.Drawing.11">
                  <p:embed/>
                </p:oleObj>
              </mc:Choice>
              <mc:Fallback>
                <p:oleObj name="Visio" r:id="rId4" imgW="4924425" imgH="2919603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458" y="1981004"/>
                        <a:ext cx="6264870" cy="36904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Rectangle 6">
            <a:extLst>
              <a:ext uri="{FF2B5EF4-FFF2-40B4-BE49-F238E27FC236}">
                <a16:creationId xmlns:a16="http://schemas.microsoft.com/office/drawing/2014/main" id="{26FDF853-7EA0-404F-8FAF-7347BDF19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024" y="5775205"/>
            <a:ext cx="1447832" cy="584775"/>
          </a:xfrm>
          <a:prstGeom prst="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N-channel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F02D6BC3-4686-4B7A-A7F0-FE6A993C2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080" y="5775205"/>
            <a:ext cx="1422184" cy="584775"/>
          </a:xfrm>
          <a:prstGeom prst="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P-channel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8D349761-D2DD-46E6-845C-1359D6214B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128156"/>
              </p:ext>
            </p:extLst>
          </p:nvPr>
        </p:nvGraphicFramePr>
        <p:xfrm>
          <a:off x="3275856" y="1099428"/>
          <a:ext cx="2304256" cy="850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6" imgW="1167893" imgH="431613" progId="Equation.3">
                  <p:embed/>
                </p:oleObj>
              </mc:Choice>
              <mc:Fallback>
                <p:oleObj name="Equation" r:id="rId6" imgW="1167893" imgH="431613" progId="Equation.3">
                  <p:embed/>
                  <p:pic>
                    <p:nvPicPr>
                      <p:cNvPr id="94215" name="Object 7">
                        <a:extLst>
                          <a:ext uri="{FF2B5EF4-FFF2-40B4-BE49-F238E27FC236}">
                            <a16:creationId xmlns:a16="http://schemas.microsoft.com/office/drawing/2014/main" id="{ABB1CF5D-F424-4108-B81E-EE49AF7D0F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099428"/>
                        <a:ext cx="2304256" cy="850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2F43CAC-0D43-4FB1-8964-9F18A3AF4C3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9B3839D7-0EF1-40CA-8DB4-4E7EBD2D1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ADBD3387-AC13-45C2-B35C-6C2357ACC8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C91D5DDE-E01C-4C11-AB2A-D2478F53AD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3B22EC69-8701-4A2A-AB0E-FF9DB6D017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animBg="1"/>
      <p:bldP spid="83974" grpId="0" animBg="1"/>
      <p:bldP spid="8397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ตัวแทนหมายเลขสไลด์ 5">
            <a:extLst>
              <a:ext uri="{FF2B5EF4-FFF2-40B4-BE49-F238E27FC236}">
                <a16:creationId xmlns:a16="http://schemas.microsoft.com/office/drawing/2014/main" id="{F992B1FA-203B-4899-A81E-59D432F62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19D62B-7DA6-4432-9C71-721C5FB030D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th-TH" altLang="th-TH" sz="1400"/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EBF69E1-8343-4DFA-8E90-F291C8CBD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76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4996" name="Object 4">
            <a:extLst>
              <a:ext uri="{FF2B5EF4-FFF2-40B4-BE49-F238E27FC236}">
                <a16:creationId xmlns:a16="http://schemas.microsoft.com/office/drawing/2014/main" id="{05E71E80-F5BD-4104-8FD0-0C6EB59EA5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429855"/>
              </p:ext>
            </p:extLst>
          </p:nvPr>
        </p:nvGraphicFramePr>
        <p:xfrm>
          <a:off x="611560" y="2023322"/>
          <a:ext cx="7353067" cy="390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4" name="Visio" r:id="rId3" imgW="6015990" imgH="2535174" progId="Visio.Drawing.11">
                  <p:embed/>
                </p:oleObj>
              </mc:Choice>
              <mc:Fallback>
                <p:oleObj name="Visio" r:id="rId3" imgW="6015990" imgH="2535174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023322"/>
                        <a:ext cx="7353067" cy="3902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5">
            <a:extLst>
              <a:ext uri="{FF2B5EF4-FFF2-40B4-BE49-F238E27FC236}">
                <a16:creationId xmlns:a16="http://schemas.microsoft.com/office/drawing/2014/main" id="{EFEDAFEE-DAC8-43B7-9963-E025F3A4E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05506"/>
            <a:ext cx="2520280" cy="584775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ชนิด 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N – channel</a:t>
            </a: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92FE4418-9F47-42E1-89F7-C6231ACACB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615026"/>
              </p:ext>
            </p:extLst>
          </p:nvPr>
        </p:nvGraphicFramePr>
        <p:xfrm>
          <a:off x="4716017" y="1012021"/>
          <a:ext cx="2520280" cy="929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name="Equation" r:id="rId5" imgW="1167893" imgH="431613" progId="Equation.3">
                  <p:embed/>
                </p:oleObj>
              </mc:Choice>
              <mc:Fallback>
                <p:oleObj name="Equation" r:id="rId5" imgW="1167893" imgH="431613" progId="Equation.3">
                  <p:embed/>
                  <p:pic>
                    <p:nvPicPr>
                      <p:cNvPr id="94215" name="Object 7">
                        <a:extLst>
                          <a:ext uri="{FF2B5EF4-FFF2-40B4-BE49-F238E27FC236}">
                            <a16:creationId xmlns:a16="http://schemas.microsoft.com/office/drawing/2014/main" id="{ABB1CF5D-F424-4108-B81E-EE49AF7D0F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7" y="1012021"/>
                        <a:ext cx="2520280" cy="9299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AA753C87-4A69-4EBA-988C-ADE7E0F8175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49841AF3-CED9-4B37-99CD-33214FD4D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BDC786C5-25DE-41D9-A063-DEA90BC20E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7FF701C2-17CA-4DEB-BBDA-2E21F09440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AFC3111A-8169-47AA-851B-0BC10A5B6E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D6726AA0-F4F3-4A69-904D-AC7614406CA7}"/>
              </a:ext>
            </a:extLst>
          </p:cNvPr>
          <p:cNvSpPr/>
          <p:nvPr/>
        </p:nvSpPr>
        <p:spPr>
          <a:xfrm>
            <a:off x="2339752" y="5879522"/>
            <a:ext cx="3786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แรงดันที่ขาเกตจะต้องได้แรงดันไฟลบ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หมายเลขสไลด์ 5">
            <a:extLst>
              <a:ext uri="{FF2B5EF4-FFF2-40B4-BE49-F238E27FC236}">
                <a16:creationId xmlns:a16="http://schemas.microsoft.com/office/drawing/2014/main" id="{7FF415CF-951D-42A7-BC5B-D686B6F23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9F6342-35F1-4F69-90EB-1D0206F13119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th-TH" altLang="th-TH" sz="1400"/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F1D7AEA-B233-4362-BF9A-C0103921D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129440"/>
            <a:ext cx="2530623" cy="58477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ชนิด 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 – channel</a:t>
            </a:r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A509E2BC-D200-4D65-A0FE-81586434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6021" name="Object 5">
            <a:extLst>
              <a:ext uri="{FF2B5EF4-FFF2-40B4-BE49-F238E27FC236}">
                <a16:creationId xmlns:a16="http://schemas.microsoft.com/office/drawing/2014/main" id="{0A9B86D4-2E2C-44CA-A0B3-E1908CE3EC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616963"/>
              </p:ext>
            </p:extLst>
          </p:nvPr>
        </p:nvGraphicFramePr>
        <p:xfrm>
          <a:off x="665956" y="1871344"/>
          <a:ext cx="7812088" cy="38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8" name="Visio" r:id="rId3" imgW="6189744" imgH="2313061" progId="Visio.Drawing.11">
                  <p:embed/>
                </p:oleObj>
              </mc:Choice>
              <mc:Fallback>
                <p:oleObj name="Visio" r:id="rId3" imgW="6189744" imgH="231306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" y="1871344"/>
                        <a:ext cx="7812088" cy="3889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DA685E76-F415-4A02-933C-BBB01172E6A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C41489B-9DBC-43AB-B462-6C2A19603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1BDED4F3-FF3F-4F3B-A563-7D0D1D274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9348E66A-C281-46A5-8743-C6354287C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98B2284-F930-435D-9407-C255954B08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BCDEF488-B763-45D6-B267-D002AFC0CBED}"/>
              </a:ext>
            </a:extLst>
          </p:cNvPr>
          <p:cNvSpPr/>
          <p:nvPr/>
        </p:nvSpPr>
        <p:spPr>
          <a:xfrm>
            <a:off x="2339752" y="5879522"/>
            <a:ext cx="3921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แรงดันที่ขาเกตจะต้องได้แรงดันไฟบวก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แทนหมายเลขสไลด์ 5">
            <a:extLst>
              <a:ext uri="{FF2B5EF4-FFF2-40B4-BE49-F238E27FC236}">
                <a16:creationId xmlns:a16="http://schemas.microsoft.com/office/drawing/2014/main" id="{86057851-75A0-42CA-BF10-82307765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731383-E9A6-41EC-A5E6-041C6930CF5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th-TH" altLang="th-TH" sz="1400"/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35F33081-3006-4776-BCE8-9C6B083A6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1251176"/>
            <a:ext cx="1809750" cy="5191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</a:rPr>
              <a:t>N-channel</a:t>
            </a:r>
            <a:endParaRPr lang="th-TH" altLang="th-TH" sz="2800" dirty="0">
              <a:highlight>
                <a:srgbClr val="FFFF00"/>
              </a:highlight>
            </a:endParaRPr>
          </a:p>
        </p:txBody>
      </p:sp>
      <p:sp>
        <p:nvSpPr>
          <p:cNvPr id="21509" name="สี่เหลี่ยมผืนผ้า 3">
            <a:extLst>
              <a:ext uri="{FF2B5EF4-FFF2-40B4-BE49-F238E27FC236}">
                <a16:creationId xmlns:a16="http://schemas.microsoft.com/office/drawing/2014/main" id="{68DF66B8-BDB4-4102-AE96-62B060CD8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469" y="5644258"/>
            <a:ext cx="59770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ขั้วบวกของมิเตอร์จ่ายไฟลบ  </a:t>
            </a:r>
          </a:p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ขั้วลบของมิเตอร์จ่ายไฟบวก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81481A6-3614-4EA7-A7A8-3D44431E8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8325" y="1271588"/>
            <a:ext cx="1804988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</a:rPr>
              <a:t>P-channel</a:t>
            </a:r>
            <a:endParaRPr lang="th-TH" altLang="th-TH" sz="2800" dirty="0">
              <a:highlight>
                <a:srgbClr val="FFFF00"/>
              </a:highlight>
            </a:endParaRPr>
          </a:p>
        </p:txBody>
      </p:sp>
      <p:graphicFrame>
        <p:nvGraphicFramePr>
          <p:cNvPr id="21511" name="วัตถุ 4">
            <a:extLst>
              <a:ext uri="{FF2B5EF4-FFF2-40B4-BE49-F238E27FC236}">
                <a16:creationId xmlns:a16="http://schemas.microsoft.com/office/drawing/2014/main" id="{5E2DD5B1-5C4A-4803-9936-FE7025420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193873"/>
              </p:ext>
            </p:extLst>
          </p:nvPr>
        </p:nvGraphicFramePr>
        <p:xfrm>
          <a:off x="463550" y="1682000"/>
          <a:ext cx="82169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Visio" r:id="rId4" imgW="6296101" imgH="2857517" progId="Visio.Drawing.11">
                  <p:embed/>
                </p:oleObj>
              </mc:Choice>
              <mc:Fallback>
                <p:oleObj name="Visio" r:id="rId4" imgW="6296101" imgH="2857517" progId="Visio.Drawing.11">
                  <p:embed/>
                  <p:pic>
                    <p:nvPicPr>
                      <p:cNvPr id="0" name="วัตถุ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1682000"/>
                        <a:ext cx="82169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3D9B65D0-9C45-47D6-8C32-1704D7B9E9A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BB67D2C3-2E9F-49B1-ADCB-36338B3D5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40E4E157-CB9D-43B0-9B11-C266DEF99B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001553C-3059-4F24-BFD4-F300E9CAF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การวัดหาขาของ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6517FE05-8801-4FF1-901A-D051E562A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 autoUpdateAnimBg="0"/>
      <p:bldP spid="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DC6537-280D-4BAF-852C-2EF1BF627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2276872"/>
            <a:ext cx="4150615" cy="1596177"/>
          </a:xfrm>
        </p:spPr>
        <p:txBody>
          <a:bodyPr>
            <a:noAutofit/>
          </a:bodyPr>
          <a:lstStyle/>
          <a:p>
            <a:pPr algn="ctr"/>
            <a:r>
              <a:rPr lang="th-TH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 </a:t>
            </a:r>
            <a:r>
              <a:rPr lang="en-US" alt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EMOSFET</a:t>
            </a:r>
            <a:endParaRPr lang="th-TH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CAA3B18-5290-44FF-8910-6764D0B3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2BAB2-A571-4884-8AA6-E910B44C6632}" type="slidenum">
              <a:rPr lang="en-US" altLang="th-TH" smtClean="0"/>
              <a:pPr>
                <a:defRPr/>
              </a:pPr>
              <a:t>18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51382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ตัวแทนหมายเลขสไลด์ 5">
            <a:extLst>
              <a:ext uri="{FF2B5EF4-FFF2-40B4-BE49-F238E27FC236}">
                <a16:creationId xmlns:a16="http://schemas.microsoft.com/office/drawing/2014/main" id="{F743D3CD-BEBE-4695-99E4-37193151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198A8E-E67C-4DBF-BC67-98F3D863E8DB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th-TH" altLang="th-TH" sz="1400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EC96C69F-3453-4C6B-ABAF-F324E9F5F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76753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7045" name="Object 5">
            <a:extLst>
              <a:ext uri="{FF2B5EF4-FFF2-40B4-BE49-F238E27FC236}">
                <a16:creationId xmlns:a16="http://schemas.microsoft.com/office/drawing/2014/main" id="{29A24943-9028-4D7F-9D93-6A9AF6BB87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829069"/>
              </p:ext>
            </p:extLst>
          </p:nvPr>
        </p:nvGraphicFramePr>
        <p:xfrm>
          <a:off x="971550" y="2132856"/>
          <a:ext cx="6831054" cy="4068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4" name="Visio" r:id="rId3" imgW="4924531" imgH="3414660" progId="Visio.Drawing.11">
                  <p:embed/>
                </p:oleObj>
              </mc:Choice>
              <mc:Fallback>
                <p:oleObj name="Visio" r:id="rId3" imgW="4924531" imgH="341466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132856"/>
                        <a:ext cx="6831054" cy="406888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6" name="Rectangle 6">
            <a:extLst>
              <a:ext uri="{FF2B5EF4-FFF2-40B4-BE49-F238E27FC236}">
                <a16:creationId xmlns:a16="http://schemas.microsoft.com/office/drawing/2014/main" id="{26B5E3A0-EC2D-4089-B1AC-B201427CF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1336529"/>
            <a:ext cx="160332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N-channel</a:t>
            </a:r>
            <a:endParaRPr lang="th-TH" altLang="th-TH" sz="360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7047" name="Rectangle 7">
            <a:extLst>
              <a:ext uri="{FF2B5EF4-FFF2-40B4-BE49-F238E27FC236}">
                <a16:creationId xmlns:a16="http://schemas.microsoft.com/office/drawing/2014/main" id="{552DC7C6-764B-4A54-BB0B-94B3ACBFC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0" y="1336530"/>
            <a:ext cx="157447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36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P-channel</a:t>
            </a:r>
            <a:endParaRPr lang="th-TH" altLang="th-TH" sz="36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14B1CA18-22C4-4CBE-8C25-D9321B8035D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7F727E68-2444-4238-8D82-18D015CB9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667E2790-B644-4927-A224-DD69746B1F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7FC30D83-B6DD-4DB4-B9A0-47D58A3DB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EMOSFET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62CB85B0-DF19-4FA4-9BBF-F986C7966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 animBg="1"/>
      <p:bldP spid="870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หมายเลขสไลด์ 5">
            <a:extLst>
              <a:ext uri="{FF2B5EF4-FFF2-40B4-BE49-F238E27FC236}">
                <a16:creationId xmlns:a16="http://schemas.microsoft.com/office/drawing/2014/main" id="{0D0F1F29-29F2-48C3-89E2-8A4A8C49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2239C3-6F90-4FA2-9582-599F748E5E09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th-TH" altLang="th-TH" sz="1400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97D6730-FB1E-43C5-B925-227721316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91" y="1105984"/>
            <a:ext cx="284156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ชนิด  </a:t>
            </a:r>
            <a:r>
              <a:rPr lang="en-US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N – channel</a:t>
            </a:r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BD56BEB4-0A69-4292-83BC-E6A244660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05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8069" name="Object 5">
            <a:extLst>
              <a:ext uri="{FF2B5EF4-FFF2-40B4-BE49-F238E27FC236}">
                <a16:creationId xmlns:a16="http://schemas.microsoft.com/office/drawing/2014/main" id="{25E10FC8-9F7B-4F0C-8094-C8AB0A2AAF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55788"/>
              </p:ext>
            </p:extLst>
          </p:nvPr>
        </p:nvGraphicFramePr>
        <p:xfrm>
          <a:off x="636111" y="2011013"/>
          <a:ext cx="7871777" cy="3744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Visio" r:id="rId3" imgW="6127118" imgH="2313061" progId="Visio.Drawing.11">
                  <p:embed/>
                </p:oleObj>
              </mc:Choice>
              <mc:Fallback>
                <p:oleObj name="Visio" r:id="rId3" imgW="6127118" imgH="231306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" y="2011013"/>
                        <a:ext cx="7871777" cy="374441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CB83468A-71AA-44F7-83E6-ED42CDF96DE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199F21D2-776F-49A6-A4FE-A1EDC8F2E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29B06142-3447-4FA2-A71A-8BE0295674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A42A1A29-F114-486F-8335-D75C991FA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EMOSFET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9EB06F27-74CD-45DA-A11E-4137BB660D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C646E7A9-A522-4042-A8BC-900C049CF432}"/>
              </a:ext>
            </a:extLst>
          </p:cNvPr>
          <p:cNvSpPr/>
          <p:nvPr/>
        </p:nvSpPr>
        <p:spPr>
          <a:xfrm>
            <a:off x="2339752" y="5879522"/>
            <a:ext cx="3921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แรงดันที่ขาเกตจะต้องได้แรงดันไฟบวก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ตัวแทนหมายเลขสไลด์ 5">
            <a:extLst>
              <a:ext uri="{FF2B5EF4-FFF2-40B4-BE49-F238E27FC236}">
                <a16:creationId xmlns:a16="http://schemas.microsoft.com/office/drawing/2014/main" id="{AD4B93A7-0E43-4D73-B163-98ACCA28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E76AB1-2E65-4484-9231-FD7ED55648F0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th-TH" altLang="th-TH" sz="1400"/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5336F13D-752E-41B1-8CEF-2AA7A5103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95" y="1093438"/>
            <a:ext cx="273553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ชนิด  </a:t>
            </a:r>
            <a:r>
              <a:rPr lang="en-US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P – channel</a:t>
            </a:r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56581266-39EE-481E-9879-5501AEDEC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81553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9093" name="Object 5">
            <a:extLst>
              <a:ext uri="{FF2B5EF4-FFF2-40B4-BE49-F238E27FC236}">
                <a16:creationId xmlns:a16="http://schemas.microsoft.com/office/drawing/2014/main" id="{19EAA9BF-DC46-4FE2-8F9F-644C25CB00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79231"/>
              </p:ext>
            </p:extLst>
          </p:nvPr>
        </p:nvGraphicFramePr>
        <p:xfrm>
          <a:off x="485775" y="1798080"/>
          <a:ext cx="8058964" cy="3806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0" name="Visio" r:id="rId4" imgW="6127118" imgH="2484469" progId="Visio.Drawing.11">
                  <p:embed/>
                </p:oleObj>
              </mc:Choice>
              <mc:Fallback>
                <p:oleObj name="Visio" r:id="rId4" imgW="6127118" imgH="248446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798080"/>
                        <a:ext cx="8058964" cy="38061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B246D9BB-5E6A-456A-AF4E-37B837C3CD4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3C60019C-85E8-44B1-8803-B68E95AE9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A221AA11-1E74-422E-A1E3-5EDA9FA83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D3474C1A-2130-41B0-89DA-3DA5D89BA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การทำงานของ  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EMOSFET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B8BF1D01-F5E3-4E76-B4AC-A8869C2C3A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8743FEA-732A-42CE-82E0-3CAB5AFBD5B8}"/>
              </a:ext>
            </a:extLst>
          </p:cNvPr>
          <p:cNvSpPr/>
          <p:nvPr/>
        </p:nvSpPr>
        <p:spPr>
          <a:xfrm>
            <a:off x="2339752" y="5879522"/>
            <a:ext cx="3786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แรงดันที่ขาเกตจะต้องได้แรงดันไฟลบ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แทนหมายเลขสไลด์ 5">
            <a:extLst>
              <a:ext uri="{FF2B5EF4-FFF2-40B4-BE49-F238E27FC236}">
                <a16:creationId xmlns:a16="http://schemas.microsoft.com/office/drawing/2014/main" id="{86057851-75A0-42CA-BF10-82307765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731383-E9A6-41EC-A5E6-041C6930CF53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th-TH" altLang="th-TH" sz="1400"/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35F33081-3006-4776-BCE8-9C6B083A6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33" y="1247945"/>
            <a:ext cx="1809750" cy="519112"/>
          </a:xfrm>
          <a:prstGeom prst="rect">
            <a:avLst/>
          </a:prstGeom>
          <a:noFill/>
          <a:ln>
            <a:solidFill>
              <a:srgbClr val="FFFF66"/>
            </a:solidFill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</a:rPr>
              <a:t>N-channel</a:t>
            </a:r>
            <a:endParaRPr lang="th-TH" altLang="th-TH" sz="2800" dirty="0">
              <a:highlight>
                <a:srgbClr val="FFFF00"/>
              </a:highlight>
            </a:endParaRPr>
          </a:p>
        </p:txBody>
      </p:sp>
      <p:sp>
        <p:nvSpPr>
          <p:cNvPr id="21509" name="สี่เหลี่ยมผืนผ้า 3">
            <a:extLst>
              <a:ext uri="{FF2B5EF4-FFF2-40B4-BE49-F238E27FC236}">
                <a16:creationId xmlns:a16="http://schemas.microsoft.com/office/drawing/2014/main" id="{68DF66B8-BDB4-4102-AE96-62B060CD8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864" y="5512941"/>
            <a:ext cx="69135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ขั้วบวกของมิเตอร์จ่ายไฟลบ  </a:t>
            </a:r>
          </a:p>
          <a:p>
            <a:pPr eaLnBrk="1" hangingPunct="1"/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ขั้วลบของมิเตอร์จ่ายไฟบวก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81481A6-3614-4EA7-A7A8-3D44431E8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137" y="1247945"/>
            <a:ext cx="1804988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th-TH" sz="2800" dirty="0">
                <a:highlight>
                  <a:srgbClr val="FFFF00"/>
                </a:highlight>
              </a:rPr>
              <a:t>P-channel</a:t>
            </a:r>
            <a:endParaRPr lang="th-TH" altLang="th-TH" sz="2800" dirty="0">
              <a:highlight>
                <a:srgbClr val="FFFF00"/>
              </a:highlight>
            </a:endParaRPr>
          </a:p>
        </p:txBody>
      </p:sp>
      <p:graphicFrame>
        <p:nvGraphicFramePr>
          <p:cNvPr id="21511" name="วัตถุ 4">
            <a:extLst>
              <a:ext uri="{FF2B5EF4-FFF2-40B4-BE49-F238E27FC236}">
                <a16:creationId xmlns:a16="http://schemas.microsoft.com/office/drawing/2014/main" id="{5E2DD5B1-5C4A-4803-9936-FE7025420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059448"/>
              </p:ext>
            </p:extLst>
          </p:nvPr>
        </p:nvGraphicFramePr>
        <p:xfrm>
          <a:off x="284629" y="1389349"/>
          <a:ext cx="82169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4" name="Visio" r:id="rId4" imgW="6296101" imgH="2857517" progId="Visio.Drawing.11">
                  <p:embed/>
                </p:oleObj>
              </mc:Choice>
              <mc:Fallback>
                <p:oleObj name="Visio" r:id="rId4" imgW="6296101" imgH="2857517" progId="Visio.Drawing.11">
                  <p:embed/>
                  <p:pic>
                    <p:nvPicPr>
                      <p:cNvPr id="21511" name="วัตถุ 4">
                        <a:extLst>
                          <a:ext uri="{FF2B5EF4-FFF2-40B4-BE49-F238E27FC236}">
                            <a16:creationId xmlns:a16="http://schemas.microsoft.com/office/drawing/2014/main" id="{5E2DD5B1-5C4A-4803-9936-FE70254209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629" y="1389349"/>
                        <a:ext cx="82169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8207D7EC-D0B0-415F-B05F-A64B72C35F0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B06C4B3-1144-47E3-AA96-B2DD9119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8703A23D-1B9D-4F0F-866C-52D6F673A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68A22BBC-D3E3-4D22-9F20-BA7977A2D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5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การวัดหาขาของ</a:t>
                </a:r>
                <a:r>
                  <a:rPr lang="en-US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en-US" altLang="th-TH" sz="2800" b="1" dirty="0" err="1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EMosFET</a:t>
                </a:r>
                <a:r>
                  <a:rPr lang="en-US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sz="28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 </a:t>
                </a:r>
                <a:r>
                  <a:rPr lang="th-TH" altLang="th-TH" sz="2800" b="1" dirty="0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คุณสมบัติ</a:t>
                </a:r>
                <a:r>
                  <a:rPr lang="th-TH" altLang="th-TH" sz="2800" b="1" dirty="0" err="1">
                    <a:solidFill>
                      <a:srgbClr val="0033CC"/>
                    </a:solidFill>
                    <a:latin typeface="Angsana New" panose="02020603050405020304" pitchFamily="18" charset="-34"/>
                  </a:rPr>
                  <a:t>เฟต</a:t>
                </a:r>
                <a:endParaRPr lang="en-US" altLang="th-TH" sz="2800" b="1" dirty="0">
                  <a:solidFill>
                    <a:srgbClr val="0033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814D82FB-93EA-4F43-AE29-026D267AD6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3050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/>
      <p:bldP spid="7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546</Words>
  <Application>Microsoft Office PowerPoint</Application>
  <PresentationFormat>นำเสนอทางหน้าจอ (4:3)</PresentationFormat>
  <Paragraphs>151</Paragraphs>
  <Slides>22</Slides>
  <Notes>10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3</vt:i4>
      </vt:variant>
      <vt:variant>
        <vt:lpstr>ชื่อเรื่องสไลด์</vt:lpstr>
      </vt:variant>
      <vt:variant>
        <vt:i4>22</vt:i4>
      </vt:variant>
    </vt:vector>
  </HeadingPairs>
  <TitlesOfParts>
    <vt:vector size="32" baseType="lpstr">
      <vt:lpstr>Angsana New</vt:lpstr>
      <vt:lpstr>Arial</vt:lpstr>
      <vt:lpstr>Calibri</vt:lpstr>
      <vt:lpstr>Calibri Light</vt:lpstr>
      <vt:lpstr>TH SarabunPSK</vt:lpstr>
      <vt:lpstr>Times New Roman</vt:lpstr>
      <vt:lpstr>ธีมของ Office</vt:lpstr>
      <vt:lpstr>Visio</vt:lpstr>
      <vt:lpstr>Equation</vt:lpstr>
      <vt:lpstr>รูปวาด Microsoft Visio 2003-2010</vt:lpstr>
      <vt:lpstr>ฟิลเอฟเฟ็คทรานซิสเตอร์ Field – Effect  Transistor (FET) </vt:lpstr>
      <vt:lpstr>โครงสร้างและสัญลักษณ์ JFET </vt:lpstr>
      <vt:lpstr>โครงสร้างและสัญลักษณ์  MOSFET</vt:lpstr>
      <vt:lpstr>โครงสร้างและสัญลักษณ์  EMOSFET</vt:lpstr>
      <vt:lpstr>การวัดหาขาของJFET </vt:lpstr>
      <vt:lpstr>งานนำเสนอ PowerPoint</vt:lpstr>
      <vt:lpstr>งานนำเสนอ PowerPoint</vt:lpstr>
      <vt:lpstr>การทำงานของ JFET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การทำงานของ DMOSFET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การทำงานของ EMOSFET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การไบอัสเฟท (FET BIASING)</dc:title>
  <dc:creator>iLLuSioN</dc:creator>
  <cp:lastModifiedBy>นายชาตรี เริงชัยภูมิ</cp:lastModifiedBy>
  <cp:revision>99</cp:revision>
  <cp:lastPrinted>2020-09-29T05:55:25Z</cp:lastPrinted>
  <dcterms:created xsi:type="dcterms:W3CDTF">2009-05-01T07:16:29Z</dcterms:created>
  <dcterms:modified xsi:type="dcterms:W3CDTF">2022-04-14T02:19:15Z</dcterms:modified>
</cp:coreProperties>
</file>