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" ContentType="application/vnd.visi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9" r:id="rId2"/>
    <p:sldId id="311" r:id="rId3"/>
    <p:sldId id="276" r:id="rId4"/>
    <p:sldId id="256" r:id="rId5"/>
    <p:sldId id="257" r:id="rId6"/>
    <p:sldId id="312" r:id="rId7"/>
    <p:sldId id="313" r:id="rId8"/>
    <p:sldId id="310" r:id="rId9"/>
    <p:sldId id="314" r:id="rId10"/>
    <p:sldId id="260" r:id="rId11"/>
    <p:sldId id="295" r:id="rId12"/>
    <p:sldId id="262" r:id="rId13"/>
    <p:sldId id="307" r:id="rId14"/>
    <p:sldId id="296" r:id="rId15"/>
    <p:sldId id="297" r:id="rId16"/>
    <p:sldId id="315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</p:sldIdLst>
  <p:sldSz cx="9144000" cy="6858000" type="screen4x3"/>
  <p:notesSz cx="6858000" cy="91440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6C32"/>
    <a:srgbClr val="FFFF99"/>
    <a:srgbClr val="0000FF"/>
    <a:srgbClr val="9900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w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0B2B2D0-4D98-4597-B50E-FC3A68866AB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B56C5507-E6A8-4BBA-80F4-7D06A3860BB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0459704-A8FB-48E5-8AB0-C829DBCFBE4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FB2CD009-F359-4319-8F05-B07EB118F70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6239016D-8451-45A8-BCA4-296666632B4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0B9759CE-787B-4826-A71B-48F40DF539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22735A7-9873-410A-860A-A109D0440276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2735A7-9873-410A-860A-A109D0440276}" type="slidenum">
              <a:rPr lang="en-US" altLang="th-TH" smtClean="0"/>
              <a:pPr>
                <a:defRPr/>
              </a:pPr>
              <a:t>7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426394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2735A7-9873-410A-860A-A109D0440276}" type="slidenum">
              <a:rPr lang="en-US" altLang="th-TH" smtClean="0"/>
              <a:pPr>
                <a:defRPr/>
              </a:pPr>
              <a:t>8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540196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2735A7-9873-410A-860A-A109D0440276}" type="slidenum">
              <a:rPr lang="en-US" altLang="th-TH" smtClean="0"/>
              <a:pPr>
                <a:defRPr/>
              </a:pPr>
              <a:t>9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3725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2735A7-9873-410A-860A-A109D0440276}" type="slidenum">
              <a:rPr lang="en-US" altLang="th-TH" smtClean="0"/>
              <a:pPr>
                <a:defRPr/>
              </a:pPr>
              <a:t>11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350667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2735A7-9873-410A-860A-A109D0440276}" type="slidenum">
              <a:rPr lang="en-US" altLang="th-TH" smtClean="0"/>
              <a:pPr>
                <a:defRPr/>
              </a:pPr>
              <a:t>12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34547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2735A7-9873-410A-860A-A109D0440276}" type="slidenum">
              <a:rPr lang="en-US" altLang="th-TH" smtClean="0"/>
              <a:pPr>
                <a:defRPr/>
              </a:pPr>
              <a:t>15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288870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2735A7-9873-410A-860A-A109D0440276}" type="slidenum">
              <a:rPr lang="en-US" altLang="th-TH" smtClean="0"/>
              <a:pPr>
                <a:defRPr/>
              </a:pPr>
              <a:t>21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928551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2735A7-9873-410A-860A-A109D0440276}" type="slidenum">
              <a:rPr lang="en-US" altLang="th-TH" smtClean="0"/>
              <a:pPr>
                <a:defRPr/>
              </a:pPr>
              <a:t>24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338420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2735A7-9873-410A-860A-A109D0440276}" type="slidenum">
              <a:rPr lang="en-US" altLang="th-TH" smtClean="0"/>
              <a:pPr>
                <a:defRPr/>
              </a:pPr>
              <a:t>25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917248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DF2F5E-E49A-4874-B433-C6BA4FE2DF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118BC4-14B4-4A06-9646-163AB1BDD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E81240-FC8A-4E31-A04E-2B9E3EC6A7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A7E00-CF78-456D-A291-511E6BC0B8C9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20445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E985E-68CE-4F49-A675-7D0D686224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F68BD6F-0FDC-4512-873D-A1577C9441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CC6F14-FC7A-4DFE-85F6-B7EA31C728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B1460-91C3-4F8E-84D2-932AD43BCED3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92421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22258A-AF15-44E7-9052-689F22A1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B6BE48-A0C9-4EE7-B51C-CD5F64E11B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1FA7BF-67A0-4B0F-87F6-1EFA42E498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4CDE-1FD6-46E7-87C5-04FFA98FEDAE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038399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EDD706-1692-4722-A6FB-AF9BFCCD20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4B09B0-86B7-4800-8425-38848B27EB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2B6925-2878-46F2-A61A-1DAE11EAF9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DC979-AAEF-4061-B41D-BFD179666FE6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58224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40649D6-48B6-4B07-A317-0FAF3D9E7C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610ED55-45D1-4E5F-82DD-08042A2621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A62A692-37AE-4FD8-85A3-C6A6BE767C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7BA5F-FEDC-4A19-B17E-DBE22AA90964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135356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A9F0F7C-5F0A-43BD-9DE0-8E4006EC25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710E0EB-340A-4124-8B4E-6E97D95C18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8833673-5335-4E2D-BF61-AFF2656459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2FAE8-E46B-4AB9-BF35-4106B3D9F250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811687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3D6D6BE-775D-4631-B44E-D6627898F2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5576B27-8033-4506-89CB-15CF99B881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EDA996F-BD06-40EE-AFD3-B7D5E2550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09AD1-A9B6-4F5A-B0AD-F1B03A250B65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613291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C05D5C-7C1B-4822-8730-98723D7E96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98B11C-3290-49B3-9E8F-09724DB3FC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75B0CF-CA9D-4618-8EDE-ED05B35896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2D37D-C4BE-4367-AA4D-DA1753F50517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591194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A3F719-7C23-4E39-8E3C-27983DA976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13ED02-CF30-4C09-82FD-E7B7FF3DEC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D57908-AF6E-4960-AD96-A361AAC657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903D9-9888-415D-91DF-AC05746037DB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611711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29791F-7403-4B63-ACEE-9FB33D8514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F61BE1-465B-4551-88A2-CEE3E03A63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0ADD43-C900-473C-9EDD-49C00A48EF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D1D55-B40D-44B0-A5E5-D57E788A6F17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957504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B0C7EA-9CAF-4EF2-A7A0-06C15F47E9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815233-749E-4129-9B51-B575AC7419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0AA033-70CD-4E84-AC19-DC55AEBD7F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5D424-9C8F-4220-8E7E-086ECD73B902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60419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ตาราง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1D43F5-D120-4CED-A851-0674642044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A22ACD-7E3F-412E-80C9-C32A7BF2D0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CEECAC-A3AB-4319-B9B4-3B2B0A7B50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67609-9501-4944-A899-5F0201425BF4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867076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ชื่อเรื่อง เนื้อหา 1 ส่วน และ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เนื้อหา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5D2125C-F1BC-4CAE-89F6-F2DE666269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E738322-840E-4E57-9E43-904C7457E8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97FB93D-0129-48DD-8B80-71B494725F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78618-BA45-4494-9ABD-9823FA516D6A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0357506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E8E5618-8393-4C20-A655-631D5E6C07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24B9794-AC5E-44C2-81F2-464980857D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B8F7B76-2C51-44BC-A58E-7F2DD3EDAE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40EA3-907B-445F-8990-B25D278CA2C9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7572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29195EC-6834-4785-B4B5-0269BD7A9B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62DA785-9F9B-460C-A889-64CCAB0AA8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Click to edit Master text styles</a:t>
            </a:r>
          </a:p>
          <a:p>
            <a:pPr lvl="1"/>
            <a:r>
              <a:rPr lang="th-TH" altLang="th-TH"/>
              <a:t>Second level</a:t>
            </a:r>
          </a:p>
          <a:p>
            <a:pPr lvl="2"/>
            <a:r>
              <a:rPr lang="th-TH" altLang="th-TH"/>
              <a:t>Third level</a:t>
            </a:r>
          </a:p>
          <a:p>
            <a:pPr lvl="3"/>
            <a:r>
              <a:rPr lang="th-TH" altLang="th-TH"/>
              <a:t>Fourth level</a:t>
            </a:r>
          </a:p>
          <a:p>
            <a:pPr lvl="4"/>
            <a:r>
              <a:rPr lang="th-TH" altLang="th-TH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0829570-86B3-4495-A34B-1985707E798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581AD3F-2E15-4AA5-9388-1B9EA5B7753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B480BFB-5B1F-4FF4-B4D2-DEEB71E039E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9385BAC-192B-4488-8B3A-06FD20822832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hyperlink" Target="&#3618;&#3656;&#3634;&#3609;linear.ppt" TargetMode="Externa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.pn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0.emf"/><Relationship Id="rId10" Type="http://schemas.openxmlformats.org/officeDocument/2006/relationships/image" Target="../media/image1.png"/><Relationship Id="rId4" Type="http://schemas.openxmlformats.org/officeDocument/2006/relationships/oleObject" Target="../embeddings/oleObject9.bin"/><Relationship Id="rId9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1.png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9.emf"/><Relationship Id="rId9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2.emf"/><Relationship Id="rId10" Type="http://schemas.openxmlformats.org/officeDocument/2006/relationships/image" Target="../media/image1.png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oleObject" Target="../embeddings/oleObject24.bin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.png"/><Relationship Id="rId4" Type="http://schemas.openxmlformats.org/officeDocument/2006/relationships/image" Target="../media/image27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oleObject" Target="../embeddings/oleObject27.bin"/><Relationship Id="rId7" Type="http://schemas.openxmlformats.org/officeDocument/2006/relationships/image" Target="../media/image29.e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0.png"/><Relationship Id="rId4" Type="http://schemas.openxmlformats.org/officeDocument/2006/relationships/image" Target="../media/image2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4.png"/><Relationship Id="rId5" Type="http://schemas.openxmlformats.org/officeDocument/2006/relationships/image" Target="../media/image33.emf"/><Relationship Id="rId4" Type="http://schemas.openxmlformats.org/officeDocument/2006/relationships/oleObject" Target="../embeddings/oleObject3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.png"/><Relationship Id="rId4" Type="http://schemas.openxmlformats.org/officeDocument/2006/relationships/image" Target="../media/image3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Visio_2003-2010_Drawing.vsd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.png"/><Relationship Id="rId5" Type="http://schemas.openxmlformats.org/officeDocument/2006/relationships/image" Target="../media/image38.png"/><Relationship Id="rId4" Type="http://schemas.openxmlformats.org/officeDocument/2006/relationships/image" Target="../media/image3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.png"/><Relationship Id="rId5" Type="http://schemas.openxmlformats.org/officeDocument/2006/relationships/image" Target="../media/image39.emf"/><Relationship Id="rId4" Type="http://schemas.openxmlformats.org/officeDocument/2006/relationships/oleObject" Target="../embeddings/oleObject33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1.png"/><Relationship Id="rId5" Type="http://schemas.openxmlformats.org/officeDocument/2006/relationships/image" Target="../media/image40.emf"/><Relationship Id="rId4" Type="http://schemas.openxmlformats.org/officeDocument/2006/relationships/oleObject" Target="../embeddings/oleObject3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>
            <a:extLst>
              <a:ext uri="{FF2B5EF4-FFF2-40B4-BE49-F238E27FC236}">
                <a16:creationId xmlns:a16="http://schemas.microsoft.com/office/drawing/2014/main" id="{CC75229B-D002-421F-BCBA-0500EF9E7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33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B1EFD413-93C0-489B-B970-4902A15CE2F9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B04257F4-BC70-4451-8BFC-1A266C4B1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959C9C33-A90E-4C25-B530-65DCD6491A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F6BDCF50-F301-4819-8090-261AF5683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D9A3CA62-55FF-4550-AB0D-69B12D2BA5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170233A0-59DC-443C-948C-B9AD7B908F47}"/>
              </a:ext>
            </a:extLst>
          </p:cNvPr>
          <p:cNvSpPr/>
          <p:nvPr/>
        </p:nvSpPr>
        <p:spPr>
          <a:xfrm>
            <a:off x="971550" y="1268760"/>
            <a:ext cx="64807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b="1" dirty="0">
                <a:solidFill>
                  <a:srgbClr val="00B05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จุดประสงค์ทั่วไป</a:t>
            </a:r>
            <a:endParaRPr lang="en-US" sz="2400" b="1" dirty="0">
              <a:solidFill>
                <a:srgbClr val="00B050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th-TH" b="1" dirty="0">
                <a:solidFill>
                  <a:srgbClr val="00B05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คำนวณหาค่ากระแสและแรงดันของคอมมอนอิมิตเตอร์      </a:t>
            </a:r>
            <a:endParaRPr lang="en-US" sz="2400" b="1" dirty="0">
              <a:solidFill>
                <a:srgbClr val="00B050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th-TH" b="1" dirty="0">
                <a:solidFill>
                  <a:srgbClr val="00B05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คำนวณหาค่ากระแสและแรงดันของ คอมมอนคอลเลคเตอร์</a:t>
            </a:r>
            <a:endParaRPr lang="en-US" sz="2400" b="1" dirty="0">
              <a:solidFill>
                <a:srgbClr val="00B050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th-TH" b="1" dirty="0">
                <a:solidFill>
                  <a:srgbClr val="00B05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คำนวณหาค่ากระแสและแรงดันของ คอมมอนเบส</a:t>
            </a:r>
            <a:endParaRPr lang="en-US" sz="2400" b="1" dirty="0">
              <a:solidFill>
                <a:srgbClr val="00B050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D0129975-8A21-4A50-8D34-B2A9BE681D2B}"/>
              </a:ext>
            </a:extLst>
          </p:cNvPr>
          <p:cNvSpPr/>
          <p:nvPr/>
        </p:nvSpPr>
        <p:spPr>
          <a:xfrm>
            <a:off x="1111566" y="3429000"/>
            <a:ext cx="706083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b="1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สมรรถนะการเรียนรู้</a:t>
            </a:r>
            <a:endParaRPr lang="en-US" sz="2400" b="1" dirty="0">
              <a:solidFill>
                <a:srgbClr val="0000FF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b="1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คำนวณหาค่ากระแสและแรงดันของวงจรไบอัสคอมมอนอิมิตเตอร์      </a:t>
            </a:r>
            <a:endParaRPr lang="en-US" sz="2400" b="1" dirty="0">
              <a:solidFill>
                <a:srgbClr val="0000FF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b="1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คำนวณหาค่ากระแสและแรงดันของวงจรไบอัสคอมมอนคอลเลคเตอร์</a:t>
            </a:r>
            <a:endParaRPr lang="en-US" sz="2400" b="1" dirty="0">
              <a:solidFill>
                <a:srgbClr val="0000FF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b="1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คำนวณหาค่ากระแสและแรงดันของวงจรไบอัสคอมมอนเบส</a:t>
            </a:r>
            <a:endParaRPr lang="en-US" sz="2400" b="1" dirty="0">
              <a:solidFill>
                <a:srgbClr val="0000FF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>
            <a:extLst>
              <a:ext uri="{FF2B5EF4-FFF2-40B4-BE49-F238E27FC236}">
                <a16:creationId xmlns:a16="http://schemas.microsoft.com/office/drawing/2014/main" id="{92B93718-5451-4D11-85A1-1AE141ED31F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560" y="1241426"/>
            <a:ext cx="2664296" cy="459382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h-TH" alt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ทบทวนการจัดไบอัส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C75229B-D002-421F-BCBA-0500EF9E7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33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B1EFD413-93C0-489B-B970-4902A15CE2F9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B04257F4-BC70-4451-8BFC-1A266C4B1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959C9C33-A90E-4C25-B530-65DCD6491A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F6BDCF50-F301-4819-8090-261AF5683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D9A3CA62-55FF-4550-AB0D-69B12D2BA5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graphicFrame>
        <p:nvGraphicFramePr>
          <p:cNvPr id="13" name="Object 5">
            <a:extLst>
              <a:ext uri="{FF2B5EF4-FFF2-40B4-BE49-F238E27FC236}">
                <a16:creationId xmlns:a16="http://schemas.microsoft.com/office/drawing/2014/main" id="{A8E47A8C-15B0-456A-8214-1BCE929ACE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5433251"/>
              </p:ext>
            </p:extLst>
          </p:nvPr>
        </p:nvGraphicFramePr>
        <p:xfrm>
          <a:off x="2871153" y="1272339"/>
          <a:ext cx="5714206" cy="2836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2" name="Visio" r:id="rId4" imgW="5200749" imgH="2581375" progId="Visio.Drawing.11">
                  <p:embed/>
                </p:oleObj>
              </mc:Choice>
              <mc:Fallback>
                <p:oleObj name="Visio" r:id="rId4" imgW="5200749" imgH="2581375" progId="Visio.Drawing.11">
                  <p:embed/>
                  <p:pic>
                    <p:nvPicPr>
                      <p:cNvPr id="37891" name="Object 5">
                        <a:extLst>
                          <a:ext uri="{FF2B5EF4-FFF2-40B4-BE49-F238E27FC236}">
                            <a16:creationId xmlns:a16="http://schemas.microsoft.com/office/drawing/2014/main" id="{4208328B-E6B9-4FCA-B501-1DF5D9FA1C8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1153" y="1272339"/>
                        <a:ext cx="5714206" cy="28364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สี่เหลี่ยมผืนผ้า 2">
            <a:extLst>
              <a:ext uri="{FF2B5EF4-FFF2-40B4-BE49-F238E27FC236}">
                <a16:creationId xmlns:a16="http://schemas.microsoft.com/office/drawing/2014/main" id="{4AFAA18E-0AD0-474A-811B-A05C91042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498" y="4985206"/>
            <a:ext cx="638141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tabLst>
                <a:tab pos="1162050" algn="l"/>
              </a:tabLst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2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รอยต่อระหว่าง</a:t>
            </a:r>
            <a:r>
              <a:rPr lang="en-US" altLang="th-TH" sz="28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</a:t>
            </a:r>
            <a:r>
              <a:rPr lang="en-US" altLang="th-TH" sz="2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B – E </a:t>
            </a:r>
            <a:r>
              <a:rPr lang="th-TH" altLang="th-TH" sz="2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จะต้องถูกไบอัสตรง</a:t>
            </a:r>
            <a:r>
              <a:rPr lang="en-US" altLang="th-TH" sz="2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(Forward bias) </a:t>
            </a:r>
            <a:endParaRPr lang="th-TH" alt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2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ที่รอยต่อระหว่าง</a:t>
            </a:r>
            <a:r>
              <a:rPr lang="en-US" altLang="th-TH" sz="28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</a:t>
            </a:r>
            <a:r>
              <a:rPr lang="en-US" altLang="th-TH" sz="2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B – C</a:t>
            </a:r>
            <a:r>
              <a:rPr lang="th-TH" altLang="th-TH" sz="2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จะต้องถูกไบอัสกลับ</a:t>
            </a:r>
            <a:r>
              <a:rPr lang="en-US" altLang="th-TH" sz="2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(Reverse bias) 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CDAA605B-BBC0-4319-AC7F-88DACC692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4400431"/>
            <a:ext cx="70294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  <a:hlinkClick r:id="rId6" action="ppaction://hlinkpres?slideindex=1&amp;slidetitle="/>
              </a:rPr>
              <a:t>จัดวงจรในย่าน </a:t>
            </a: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  <a:hlinkClick r:id="rId6" action="ppaction://hlinkpres?slideindex=1&amp;slidetitle="/>
              </a:rPr>
              <a:t>Active</a:t>
            </a: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linear region (</a:t>
            </a:r>
            <a:r>
              <a:rPr lang="th-TH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ย่านวงจรขยาย</a:t>
            </a: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altLang="th-TH" sz="3200" b="1" dirty="0">
              <a:solidFill>
                <a:schemeClr val="tx1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8522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5">
            <a:extLst>
              <a:ext uri="{FF2B5EF4-FFF2-40B4-BE49-F238E27FC236}">
                <a16:creationId xmlns:a16="http://schemas.microsoft.com/office/drawing/2014/main" id="{24DF7920-43CE-41CE-A16B-6B308A1EA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012" y="1268760"/>
            <a:ext cx="4533900" cy="7016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การจัดไบอัสแบ่งได้เป็น </a:t>
            </a:r>
            <a:r>
              <a:rPr lang="en-US" alt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en-US" altLang="th-TH" sz="4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แบบ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B2105B74-F650-4D08-845D-B626D24D6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81" y="2468562"/>
            <a:ext cx="7002238" cy="298543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marL="533400" indent="-5334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th-TH" sz="4000" dirty="0" err="1">
                <a:solidFill>
                  <a:schemeClr val="hlin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คอมมอนอิมิตเตอร์</a:t>
            </a:r>
            <a:r>
              <a:rPr lang="en-US" altLang="th-TH" sz="4000" dirty="0">
                <a:solidFill>
                  <a:schemeClr val="hlin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(Common Emitter)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th-TH" sz="4000" dirty="0">
              <a:solidFill>
                <a:schemeClr val="hlin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th-TH" sz="4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คอมมอนคอลเล็กเตอร์</a:t>
            </a:r>
            <a:r>
              <a:rPr lang="en-US" alt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(Common </a:t>
            </a:r>
            <a:r>
              <a:rPr lang="en-US" altLang="th-TH" sz="4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collecter</a:t>
            </a:r>
            <a:r>
              <a:rPr lang="en-US" alt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th-TH" sz="4000" dirty="0" err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คอมมอนเบส</a:t>
            </a:r>
            <a:r>
              <a:rPr lang="en-US" altLang="th-TH" sz="4000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(Common Base)</a:t>
            </a:r>
          </a:p>
        </p:txBody>
      </p: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6A8CCDF2-B354-41B5-902A-16CA228CC1DA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EA4D1179-7748-4C14-95C7-7AADA0899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E791833F-3120-477D-88C8-4D837A3EB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8" name="Rectangle 14">
                <a:extLst>
                  <a:ext uri="{FF2B5EF4-FFF2-40B4-BE49-F238E27FC236}">
                    <a16:creationId xmlns:a16="http://schemas.microsoft.com/office/drawing/2014/main" id="{D9F37B06-3F41-480E-A97A-98F9EDD555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9" name="Picture 15">
                <a:extLst>
                  <a:ext uri="{FF2B5EF4-FFF2-40B4-BE49-F238E27FC236}">
                    <a16:creationId xmlns:a16="http://schemas.microsoft.com/office/drawing/2014/main" id="{50AC290A-3FA1-48B4-BBCD-F26D418C99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5">
            <a:extLst>
              <a:ext uri="{FF2B5EF4-FFF2-40B4-BE49-F238E27FC236}">
                <a16:creationId xmlns:a16="http://schemas.microsoft.com/office/drawing/2014/main" id="{C1280C12-CB9C-4748-BAE2-054F15CA0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614" y="1196752"/>
            <a:ext cx="3985386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การจัดไบอัสแบ่งได้เป็น </a:t>
            </a:r>
            <a:r>
              <a:rPr lang="en-US" alt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alt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ประเภท</a:t>
            </a:r>
            <a:endParaRPr lang="en-US" altLang="th-TH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2D8E73A6-8F01-4823-B43C-5620BB7DE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656" y="2204864"/>
            <a:ext cx="5759450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6002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600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6002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600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600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00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00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00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00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</a:t>
            </a:r>
            <a:r>
              <a:rPr lang="th-TH" altLang="th-TH" sz="3600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ไบอัสแบบคงที่ (</a:t>
            </a:r>
            <a:r>
              <a:rPr lang="en-US" altLang="th-TH" sz="3600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Fixed  bias</a:t>
            </a:r>
            <a:r>
              <a:rPr lang="th-TH" altLang="th-TH" sz="3600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3600" dirty="0">
              <a:solidFill>
                <a:srgbClr val="0033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</a:t>
            </a:r>
            <a:r>
              <a:rPr lang="th-TH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ไบอัสแบบด้วยตนเอง (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Self   bias)</a:t>
            </a:r>
          </a:p>
        </p:txBody>
      </p: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8A1E41C6-48C9-4504-B154-91E9143C501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0DE45A18-96D8-42C4-97B4-E104EBA34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BAA14A4D-6D01-4C60-8D74-ADEFA8C4AE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8" name="Rectangle 14">
                <a:extLst>
                  <a:ext uri="{FF2B5EF4-FFF2-40B4-BE49-F238E27FC236}">
                    <a16:creationId xmlns:a16="http://schemas.microsoft.com/office/drawing/2014/main" id="{21DC2AD6-9ADD-4D8A-8DAF-87BF2A9D99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อ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ี</a:t>
                </a:r>
                <a:r>
                  <a:rPr lang="en-US" altLang="th-TH" sz="2800" b="1" dirty="0" err="1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มิตเตอร์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 (Common Emitter)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9" name="Picture 15">
                <a:extLst>
                  <a:ext uri="{FF2B5EF4-FFF2-40B4-BE49-F238E27FC236}">
                    <a16:creationId xmlns:a16="http://schemas.microsoft.com/office/drawing/2014/main" id="{C5E68412-7EAB-4436-8F4A-E09ABCB216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>
            <a:extLst>
              <a:ext uri="{FF2B5EF4-FFF2-40B4-BE49-F238E27FC236}">
                <a16:creationId xmlns:a16="http://schemas.microsoft.com/office/drawing/2014/main" id="{DB25ECCA-AD3F-4C2D-B42E-61E963915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64" y="1115763"/>
            <a:ext cx="4086549" cy="55034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b="1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วงจรไบอัสแบบคงที่ (</a:t>
            </a:r>
            <a:r>
              <a:rPr lang="en-US" altLang="th-TH" b="1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Fixed  bias</a:t>
            </a:r>
            <a:r>
              <a:rPr lang="th-TH" altLang="th-TH" b="1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altLang="th-TH" b="1" dirty="0">
              <a:solidFill>
                <a:srgbClr val="0033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171" name="Rectangle 6">
            <a:extLst>
              <a:ext uri="{FF2B5EF4-FFF2-40B4-BE49-F238E27FC236}">
                <a16:creationId xmlns:a16="http://schemas.microsoft.com/office/drawing/2014/main" id="{838005D0-C965-43E6-B33D-2DC105981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95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172" name="Rectangle 8">
            <a:extLst>
              <a:ext uri="{FF2B5EF4-FFF2-40B4-BE49-F238E27FC236}">
                <a16:creationId xmlns:a16="http://schemas.microsoft.com/office/drawing/2014/main" id="{E055AFD6-22E3-4416-90EB-56431400C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90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173" name="Rectangle 9">
            <a:extLst>
              <a:ext uri="{FF2B5EF4-FFF2-40B4-BE49-F238E27FC236}">
                <a16:creationId xmlns:a16="http://schemas.microsoft.com/office/drawing/2014/main" id="{71D44A55-6949-4556-AD40-38DADB7F7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2295525"/>
            <a:ext cx="9144000" cy="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174" name="Rectangle 10">
            <a:extLst>
              <a:ext uri="{FF2B5EF4-FFF2-40B4-BE49-F238E27FC236}">
                <a16:creationId xmlns:a16="http://schemas.microsoft.com/office/drawing/2014/main" id="{1BD7F49C-C71A-419C-9F4A-56A6B2163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2290763"/>
            <a:ext cx="9144000" cy="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3083" name="Object 11">
            <a:extLst>
              <a:ext uri="{FF2B5EF4-FFF2-40B4-BE49-F238E27FC236}">
                <a16:creationId xmlns:a16="http://schemas.microsoft.com/office/drawing/2014/main" id="{3003D9D3-8B33-4C1B-919A-BDB38B9790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6867731"/>
              </p:ext>
            </p:extLst>
          </p:nvPr>
        </p:nvGraphicFramePr>
        <p:xfrm>
          <a:off x="4369313" y="2314631"/>
          <a:ext cx="4086549" cy="3234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Visio" r:id="rId3" imgW="2744489" imgH="2176744" progId="Visio.Drawing.11">
                  <p:embed/>
                </p:oleObj>
              </mc:Choice>
              <mc:Fallback>
                <p:oleObj name="Visio" r:id="rId3" imgW="2744489" imgH="2176744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9313" y="2314631"/>
                        <a:ext cx="4086549" cy="32343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4" name="Object 12">
            <a:extLst>
              <a:ext uri="{FF2B5EF4-FFF2-40B4-BE49-F238E27FC236}">
                <a16:creationId xmlns:a16="http://schemas.microsoft.com/office/drawing/2014/main" id="{C85AD086-9DD4-4CD8-BC9F-7724425C15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113979"/>
              </p:ext>
            </p:extLst>
          </p:nvPr>
        </p:nvGraphicFramePr>
        <p:xfrm>
          <a:off x="313034" y="2290763"/>
          <a:ext cx="4086549" cy="3221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Visio" r:id="rId5" imgW="2744489" imgH="2176744" progId="Visio.Drawing.11">
                  <p:embed/>
                </p:oleObj>
              </mc:Choice>
              <mc:Fallback>
                <p:oleObj name="Visio" r:id="rId5" imgW="2744489" imgH="2176744" progId="Visio.Drawing.11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034" y="2290763"/>
                        <a:ext cx="4086549" cy="32212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AEDB255F-53A7-4447-B9F0-A982D4ADC7E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E19FD751-DD56-498D-9CDD-AD2283113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1FD1E83E-BCE9-4B05-AB47-A925E0A9FA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76198FD7-98EB-4E38-8330-4B8531016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อ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ี</a:t>
                </a:r>
                <a:r>
                  <a:rPr lang="en-US" altLang="th-TH" sz="2800" b="1" dirty="0" err="1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มิตเตอร์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 (Common Emitter)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5995C02A-C591-4FFD-8D46-4DEE209C04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14" name="Text Box 6">
            <a:extLst>
              <a:ext uri="{FF2B5EF4-FFF2-40B4-BE49-F238E27FC236}">
                <a16:creationId xmlns:a16="http://schemas.microsoft.com/office/drawing/2014/main" id="{EE4D5358-1F7A-4631-AD72-E16977A69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6606" y="5507321"/>
            <a:ext cx="12239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NPN</a:t>
            </a:r>
            <a:endParaRPr lang="th-TH" altLang="th-TH" sz="32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Text Box 7">
            <a:extLst>
              <a:ext uri="{FF2B5EF4-FFF2-40B4-BE49-F238E27FC236}">
                <a16:creationId xmlns:a16="http://schemas.microsoft.com/office/drawing/2014/main" id="{06CF8159-F92F-41C8-88EF-476DA2FB8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192" y="5479971"/>
            <a:ext cx="12239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PNP</a:t>
            </a:r>
            <a:endParaRPr lang="th-TH" altLang="th-TH" sz="32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>
            <a:extLst>
              <a:ext uri="{FF2B5EF4-FFF2-40B4-BE49-F238E27FC236}">
                <a16:creationId xmlns:a16="http://schemas.microsoft.com/office/drawing/2014/main" id="{DB25ECCA-AD3F-4C2D-B42E-61E963915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64" y="1115763"/>
            <a:ext cx="4086549" cy="55034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b="1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วงจรไบอัสแบบคงที่ (</a:t>
            </a:r>
            <a:r>
              <a:rPr lang="en-US" altLang="th-TH" b="1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Fixed  bias</a:t>
            </a:r>
            <a:r>
              <a:rPr lang="th-TH" altLang="th-TH" b="1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altLang="th-TH" b="1" dirty="0">
              <a:solidFill>
                <a:srgbClr val="0033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171" name="Rectangle 6">
            <a:extLst>
              <a:ext uri="{FF2B5EF4-FFF2-40B4-BE49-F238E27FC236}">
                <a16:creationId xmlns:a16="http://schemas.microsoft.com/office/drawing/2014/main" id="{838005D0-C965-43E6-B33D-2DC105981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95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172" name="Rectangle 8">
            <a:extLst>
              <a:ext uri="{FF2B5EF4-FFF2-40B4-BE49-F238E27FC236}">
                <a16:creationId xmlns:a16="http://schemas.microsoft.com/office/drawing/2014/main" id="{E055AFD6-22E3-4416-90EB-56431400C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90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173" name="Rectangle 9">
            <a:extLst>
              <a:ext uri="{FF2B5EF4-FFF2-40B4-BE49-F238E27FC236}">
                <a16:creationId xmlns:a16="http://schemas.microsoft.com/office/drawing/2014/main" id="{71D44A55-6949-4556-AD40-38DADB7F7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2295525"/>
            <a:ext cx="9144000" cy="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174" name="Rectangle 10">
            <a:extLst>
              <a:ext uri="{FF2B5EF4-FFF2-40B4-BE49-F238E27FC236}">
                <a16:creationId xmlns:a16="http://schemas.microsoft.com/office/drawing/2014/main" id="{1BD7F49C-C71A-419C-9F4A-56A6B2163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2290763"/>
            <a:ext cx="9144000" cy="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AEDB255F-53A7-4447-B9F0-A982D4ADC7E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E19FD751-DD56-498D-9CDD-AD2283113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1FD1E83E-BCE9-4B05-AB47-A925E0A9FA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76198FD7-98EB-4E38-8330-4B8531016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อ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ี</a:t>
                </a:r>
                <a:r>
                  <a:rPr lang="en-US" altLang="th-TH" sz="2800" b="1" dirty="0" err="1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มิตเตอร์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 (Common Emitter)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5995C02A-C591-4FFD-8D46-4DEE209C04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graphicFrame>
        <p:nvGraphicFramePr>
          <p:cNvPr id="16" name="Object 3">
            <a:extLst>
              <a:ext uri="{FF2B5EF4-FFF2-40B4-BE49-F238E27FC236}">
                <a16:creationId xmlns:a16="http://schemas.microsoft.com/office/drawing/2014/main" id="{28C5DFAE-83C0-4427-8717-826127DDF523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98430488"/>
              </p:ext>
            </p:extLst>
          </p:nvPr>
        </p:nvGraphicFramePr>
        <p:xfrm>
          <a:off x="315091" y="2143069"/>
          <a:ext cx="2197100" cy="396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7" name="Visio" r:id="rId4" imgW="1240108" imgH="2237210" progId="Visio.Drawing.11">
                  <p:embed/>
                </p:oleObj>
              </mc:Choice>
              <mc:Fallback>
                <p:oleObj name="Visio" r:id="rId4" imgW="1240108" imgH="2237210" progId="Visio.Drawing.11">
                  <p:embed/>
                  <p:pic>
                    <p:nvPicPr>
                      <p:cNvPr id="61443" name="Object 3">
                        <a:extLst>
                          <a:ext uri="{FF2B5EF4-FFF2-40B4-BE49-F238E27FC236}">
                            <a16:creationId xmlns:a16="http://schemas.microsoft.com/office/drawing/2014/main" id="{F9EED4FD-8B2B-4AA2-8E03-A2268D6128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091" y="2143069"/>
                        <a:ext cx="2197100" cy="396398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5">
            <a:extLst>
              <a:ext uri="{FF2B5EF4-FFF2-40B4-BE49-F238E27FC236}">
                <a16:creationId xmlns:a16="http://schemas.microsoft.com/office/drawing/2014/main" id="{BD4FBDD7-6898-4D21-8097-5084EB2AE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4149725"/>
            <a:ext cx="59055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3600">
                <a:latin typeface="Angsana New" panose="02020603050405020304" pitchFamily="18" charset="-34"/>
              </a:rPr>
              <a:t>พิจารณาทางอินพุท</a:t>
            </a:r>
            <a:endParaRPr lang="en-US" altLang="th-TH" sz="360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4400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4400" baseline="-25000">
                <a:latin typeface="Angsana New" panose="02020603050405020304" pitchFamily="18" charset="-34"/>
                <a:cs typeface="Cordia New" panose="020B0304020202020204" pitchFamily="34" charset="-34"/>
              </a:rPr>
              <a:t>CC</a:t>
            </a:r>
            <a:r>
              <a:rPr lang="en-US" altLang="th-TH" sz="4400">
                <a:latin typeface="Angsana New" panose="02020603050405020304" pitchFamily="18" charset="-34"/>
                <a:cs typeface="Cordia New" panose="020B0304020202020204" pitchFamily="34" charset="-34"/>
              </a:rPr>
              <a:t>	=  I</a:t>
            </a:r>
            <a:r>
              <a:rPr lang="en-US" altLang="th-TH" sz="4400" baseline="-2500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4400">
                <a:latin typeface="Angsana New" panose="02020603050405020304" pitchFamily="18" charset="-34"/>
              </a:rPr>
              <a:t>·</a:t>
            </a:r>
            <a:r>
              <a:rPr lang="en-US" altLang="th-TH" sz="440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4400" baseline="-25000">
                <a:latin typeface="Angsana New" panose="02020603050405020304" pitchFamily="18" charset="-34"/>
                <a:cs typeface="Cordia New" panose="020B0304020202020204" pitchFamily="34" charset="-34"/>
              </a:rPr>
              <a:t>B </a:t>
            </a:r>
            <a:r>
              <a:rPr lang="en-US" altLang="th-TH" sz="4400">
                <a:latin typeface="Angsana New" panose="02020603050405020304" pitchFamily="18" charset="-34"/>
                <a:cs typeface="Cordia New" panose="020B0304020202020204" pitchFamily="34" charset="-34"/>
              </a:rPr>
              <a:t> +  V</a:t>
            </a:r>
            <a:r>
              <a:rPr lang="en-US" altLang="th-TH" sz="4400" baseline="-25000">
                <a:latin typeface="Angsana New" panose="02020603050405020304" pitchFamily="18" charset="-34"/>
                <a:cs typeface="Cordia New" panose="020B0304020202020204" pitchFamily="34" charset="-34"/>
              </a:rPr>
              <a:t>BE</a:t>
            </a:r>
            <a:endParaRPr lang="en-US" altLang="th-TH" sz="4400" baseline="-2500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th-TH" sz="4400">
              <a:latin typeface="Angsana New" panose="02020603050405020304" pitchFamily="18" charset="-34"/>
            </a:endParaRPr>
          </a:p>
        </p:txBody>
      </p:sp>
      <p:graphicFrame>
        <p:nvGraphicFramePr>
          <p:cNvPr id="19" name="Object 7">
            <a:extLst>
              <a:ext uri="{FF2B5EF4-FFF2-40B4-BE49-F238E27FC236}">
                <a16:creationId xmlns:a16="http://schemas.microsoft.com/office/drawing/2014/main" id="{1BA3726B-A464-45D3-AD2C-E0FB206E0D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9081379"/>
              </p:ext>
            </p:extLst>
          </p:nvPr>
        </p:nvGraphicFramePr>
        <p:xfrm>
          <a:off x="3916363" y="5734050"/>
          <a:ext cx="2095500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8" name="สมการ" r:id="rId6" imgW="1040948" imgH="393529" progId="Equation.3">
                  <p:embed/>
                </p:oleObj>
              </mc:Choice>
              <mc:Fallback>
                <p:oleObj name="สมการ" r:id="rId6" imgW="1040948" imgH="393529" progId="Equation.3">
                  <p:embed/>
                  <p:pic>
                    <p:nvPicPr>
                      <p:cNvPr id="61447" name="Object 7">
                        <a:extLst>
                          <a:ext uri="{FF2B5EF4-FFF2-40B4-BE49-F238E27FC236}">
                            <a16:creationId xmlns:a16="http://schemas.microsoft.com/office/drawing/2014/main" id="{A4018281-A9F7-447C-A0F2-5A60006B75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6363" y="5734050"/>
                        <a:ext cx="2095500" cy="78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8">
            <a:extLst>
              <a:ext uri="{FF2B5EF4-FFF2-40B4-BE49-F238E27FC236}">
                <a16:creationId xmlns:a16="http://schemas.microsoft.com/office/drawing/2014/main" id="{65030528-EC94-4011-A133-3AA68C3427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563304"/>
              </p:ext>
            </p:extLst>
          </p:nvPr>
        </p:nvGraphicFramePr>
        <p:xfrm>
          <a:off x="5580063" y="1908175"/>
          <a:ext cx="3165475" cy="267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9" name="Visio" r:id="rId8" imgW="1626124" imgH="1373152" progId="Visio.Drawing.11">
                  <p:embed/>
                </p:oleObj>
              </mc:Choice>
              <mc:Fallback>
                <p:oleObj name="Visio" r:id="rId8" imgW="1626124" imgH="1373152" progId="Visio.Drawing.11">
                  <p:embed/>
                  <p:pic>
                    <p:nvPicPr>
                      <p:cNvPr id="61448" name="Object 8">
                        <a:extLst>
                          <a:ext uri="{FF2B5EF4-FFF2-40B4-BE49-F238E27FC236}">
                            <a16:creationId xmlns:a16="http://schemas.microsoft.com/office/drawing/2014/main" id="{B87C560E-9648-482E-9ADF-45C02F77AC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1908175"/>
                        <a:ext cx="3165475" cy="26733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9">
            <a:extLst>
              <a:ext uri="{FF2B5EF4-FFF2-40B4-BE49-F238E27FC236}">
                <a16:creationId xmlns:a16="http://schemas.microsoft.com/office/drawing/2014/main" id="{2959E9A2-FC25-4D1D-9F6C-63DFC6FCF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2335213"/>
            <a:ext cx="26400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3600">
                <a:solidFill>
                  <a:srgbClr val="0000CC"/>
                </a:solidFill>
              </a:rPr>
              <a:t>เขียนเป็นวงจรไฟฟ้า</a:t>
            </a:r>
            <a:endParaRPr lang="th-TH" altLang="th-TH" sz="360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80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>
            <a:extLst>
              <a:ext uri="{FF2B5EF4-FFF2-40B4-BE49-F238E27FC236}">
                <a16:creationId xmlns:a16="http://schemas.microsoft.com/office/drawing/2014/main" id="{DB25ECCA-AD3F-4C2D-B42E-61E963915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64" y="1115763"/>
            <a:ext cx="4086549" cy="55034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b="1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วงจรไบอัสแบบคงที่ (</a:t>
            </a:r>
            <a:r>
              <a:rPr lang="en-US" altLang="th-TH" b="1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Fixed  bias</a:t>
            </a:r>
            <a:r>
              <a:rPr lang="th-TH" altLang="th-TH" b="1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altLang="th-TH" b="1" dirty="0">
              <a:solidFill>
                <a:srgbClr val="0033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171" name="Rectangle 6">
            <a:extLst>
              <a:ext uri="{FF2B5EF4-FFF2-40B4-BE49-F238E27FC236}">
                <a16:creationId xmlns:a16="http://schemas.microsoft.com/office/drawing/2014/main" id="{838005D0-C965-43E6-B33D-2DC105981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95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172" name="Rectangle 8">
            <a:extLst>
              <a:ext uri="{FF2B5EF4-FFF2-40B4-BE49-F238E27FC236}">
                <a16:creationId xmlns:a16="http://schemas.microsoft.com/office/drawing/2014/main" id="{E055AFD6-22E3-4416-90EB-56431400C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90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173" name="Rectangle 9">
            <a:extLst>
              <a:ext uri="{FF2B5EF4-FFF2-40B4-BE49-F238E27FC236}">
                <a16:creationId xmlns:a16="http://schemas.microsoft.com/office/drawing/2014/main" id="{71D44A55-6949-4556-AD40-38DADB7F7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2295525"/>
            <a:ext cx="9144000" cy="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174" name="Rectangle 10">
            <a:extLst>
              <a:ext uri="{FF2B5EF4-FFF2-40B4-BE49-F238E27FC236}">
                <a16:creationId xmlns:a16="http://schemas.microsoft.com/office/drawing/2014/main" id="{1BD7F49C-C71A-419C-9F4A-56A6B2163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2290763"/>
            <a:ext cx="9144000" cy="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AEDB255F-53A7-4447-B9F0-A982D4ADC7E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E19FD751-DD56-498D-9CDD-AD2283113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1FD1E83E-BCE9-4B05-AB47-A925E0A9FA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76198FD7-98EB-4E38-8330-4B8531016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อ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ี</a:t>
                </a:r>
                <a:r>
                  <a:rPr lang="en-US" altLang="th-TH" sz="2800" b="1" dirty="0" err="1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มิตเตอร์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 (Common Emitter)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5995C02A-C591-4FFD-8D46-4DEE209C04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graphicFrame>
        <p:nvGraphicFramePr>
          <p:cNvPr id="16" name="Object 3">
            <a:extLst>
              <a:ext uri="{FF2B5EF4-FFF2-40B4-BE49-F238E27FC236}">
                <a16:creationId xmlns:a16="http://schemas.microsoft.com/office/drawing/2014/main" id="{39FFAB0E-3992-435D-B4F3-61EAB0532C68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95507551"/>
              </p:ext>
            </p:extLst>
          </p:nvPr>
        </p:nvGraphicFramePr>
        <p:xfrm>
          <a:off x="657771" y="2431257"/>
          <a:ext cx="1581150" cy="3913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8" name="Visio" r:id="rId5" imgW="913480" imgH="2258264" progId="Visio.Drawing.11">
                  <p:embed/>
                </p:oleObj>
              </mc:Choice>
              <mc:Fallback>
                <p:oleObj name="Visio" r:id="rId5" imgW="913480" imgH="2258264" progId="Visio.Drawing.11">
                  <p:embed/>
                  <p:pic>
                    <p:nvPicPr>
                      <p:cNvPr id="63491" name="Object 3">
                        <a:extLst>
                          <a:ext uri="{FF2B5EF4-FFF2-40B4-BE49-F238E27FC236}">
                            <a16:creationId xmlns:a16="http://schemas.microsoft.com/office/drawing/2014/main" id="{636BD189-EEB7-4157-811C-4B57C3FCE7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771" y="2431257"/>
                        <a:ext cx="1581150" cy="39131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4">
            <a:extLst>
              <a:ext uri="{FF2B5EF4-FFF2-40B4-BE49-F238E27FC236}">
                <a16:creationId xmlns:a16="http://schemas.microsoft.com/office/drawing/2014/main" id="{32B9D1D3-0F55-4D02-9247-71D892BD8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86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84D0F61A-AD6B-4F73-BAA1-0CA61F588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0917" y="4229201"/>
            <a:ext cx="4188967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40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CC  </a:t>
            </a:r>
            <a:r>
              <a:rPr lang="en-US" alt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=  I</a:t>
            </a:r>
            <a:r>
              <a:rPr lang="en-US" altLang="th-TH" sz="40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·R</a:t>
            </a:r>
            <a:r>
              <a:rPr lang="en-US" altLang="th-TH" sz="40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+ V</a:t>
            </a:r>
            <a:r>
              <a:rPr lang="en-US" altLang="th-TH" sz="40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th-TH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8D22CB7D-A0B6-488C-9E85-3ACD1C967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531" y="4578451"/>
            <a:ext cx="63468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1600" dirty="0">
              <a:cs typeface="Cordia New" panose="020B0304020202020204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1600" dirty="0">
                <a:cs typeface="Cordia New" panose="020B0304020202020204" pitchFamily="34" charset="-34"/>
              </a:rPr>
              <a:t>    			</a:t>
            </a:r>
            <a:r>
              <a:rPr lang="en-US" altLang="th-TH" sz="4000" dirty="0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4000" baseline="-25000" dirty="0">
                <a:latin typeface="Angsana New" panose="02020603050405020304" pitchFamily="18" charset="-34"/>
                <a:cs typeface="Cordia New" panose="020B0304020202020204" pitchFamily="34" charset="-34"/>
              </a:rPr>
              <a:t>CE</a:t>
            </a:r>
            <a:r>
              <a:rPr lang="en-US" altLang="th-TH" sz="4000" dirty="0">
                <a:latin typeface="Angsana New" panose="02020603050405020304" pitchFamily="18" charset="-34"/>
                <a:cs typeface="Cordia New" panose="020B0304020202020204" pitchFamily="34" charset="-34"/>
              </a:rPr>
              <a:t>	     =  V</a:t>
            </a:r>
            <a:r>
              <a:rPr lang="en-US" altLang="th-TH" sz="4000" baseline="-25000" dirty="0">
                <a:latin typeface="Angsana New" panose="02020603050405020304" pitchFamily="18" charset="-34"/>
                <a:cs typeface="Cordia New" panose="020B0304020202020204" pitchFamily="34" charset="-34"/>
              </a:rPr>
              <a:t>CC</a:t>
            </a:r>
            <a:r>
              <a:rPr lang="en-US" altLang="th-TH" sz="4000" dirty="0">
                <a:latin typeface="Angsana New" panose="02020603050405020304" pitchFamily="18" charset="-34"/>
                <a:cs typeface="Cordia New" panose="020B0304020202020204" pitchFamily="34" charset="-34"/>
              </a:rPr>
              <a:t>  -  I</a:t>
            </a:r>
            <a:r>
              <a:rPr lang="en-US" altLang="th-TH" sz="4000" baseline="-25000" dirty="0">
                <a:latin typeface="Angsana New" panose="02020603050405020304" pitchFamily="18" charset="-34"/>
                <a:cs typeface="Cordia New" panose="020B0304020202020204" pitchFamily="34" charset="-34"/>
              </a:rPr>
              <a:t>C</a:t>
            </a:r>
            <a:r>
              <a:rPr lang="en-US" altLang="th-TH" sz="2800" dirty="0"/>
              <a:t>·</a:t>
            </a:r>
            <a:r>
              <a:rPr lang="en-US" altLang="th-TH" sz="4000" dirty="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4000" baseline="-25000" dirty="0">
                <a:latin typeface="Angsana New" panose="02020603050405020304" pitchFamily="18" charset="-34"/>
                <a:cs typeface="Cordia New" panose="020B0304020202020204" pitchFamily="34" charset="-34"/>
              </a:rPr>
              <a:t>C</a:t>
            </a:r>
            <a:endParaRPr lang="en-US" altLang="th-TH" sz="4000" baseline="-25000" dirty="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th-TH" sz="4000" dirty="0">
              <a:latin typeface="Angsana New" panose="02020603050405020304" pitchFamily="18" charset="-34"/>
            </a:endParaRPr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7EDB906-3C95-4402-BB36-8B90CCA57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2427" y="5283468"/>
            <a:ext cx="56896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			</a:t>
            </a:r>
            <a:endParaRPr lang="en-US" altLang="th-TH" sz="9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40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    = </a:t>
            </a:r>
            <a:r>
              <a:rPr lang="en-US" altLang="th-TH" sz="4000" b="1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</a:t>
            </a:r>
            <a:r>
              <a:rPr lang="en-US" alt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40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4000" b="1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=  </a:t>
            </a:r>
            <a:r>
              <a:rPr lang="en-US" altLang="th-TH" sz="4000" b="1" dirty="0" err="1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h</a:t>
            </a:r>
            <a:r>
              <a:rPr lang="en-US" altLang="th-TH" sz="4000" b="1" baseline="-25000" dirty="0" err="1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FE</a:t>
            </a:r>
            <a:r>
              <a:rPr lang="en-US" altLang="th-TH" sz="2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4000" b="1" dirty="0" err="1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I</a:t>
            </a:r>
            <a:r>
              <a:rPr lang="en-US" altLang="th-TH" sz="4000" b="1" baseline="-25000" dirty="0" err="1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B</a:t>
            </a:r>
            <a:endParaRPr lang="en-US" altLang="th-TH" sz="4000" b="1" baseline="-25000" dirty="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th-TH" sz="4000" b="1" dirty="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</p:txBody>
      </p:sp>
      <p:graphicFrame>
        <p:nvGraphicFramePr>
          <p:cNvPr id="22" name="Object 9">
            <a:extLst>
              <a:ext uri="{FF2B5EF4-FFF2-40B4-BE49-F238E27FC236}">
                <a16:creationId xmlns:a16="http://schemas.microsoft.com/office/drawing/2014/main" id="{D2F69C28-7CE9-4F79-855F-C9DF54D1AD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380564"/>
              </p:ext>
            </p:extLst>
          </p:nvPr>
        </p:nvGraphicFramePr>
        <p:xfrm>
          <a:off x="5724525" y="1828800"/>
          <a:ext cx="2879725" cy="243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9" name="Visio" r:id="rId7" imgW="1626124" imgH="1373152" progId="Visio.Drawing.11">
                  <p:embed/>
                </p:oleObj>
              </mc:Choice>
              <mc:Fallback>
                <p:oleObj name="Visio" r:id="rId7" imgW="1626124" imgH="1373152" progId="Visio.Drawing.11">
                  <p:embed/>
                  <p:pic>
                    <p:nvPicPr>
                      <p:cNvPr id="63497" name="Object 9">
                        <a:extLst>
                          <a:ext uri="{FF2B5EF4-FFF2-40B4-BE49-F238E27FC236}">
                            <a16:creationId xmlns:a16="http://schemas.microsoft.com/office/drawing/2014/main" id="{778FF5E3-6FA3-43E0-9149-39BF24067D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1828800"/>
                        <a:ext cx="2879725" cy="24320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10">
            <a:extLst>
              <a:ext uri="{FF2B5EF4-FFF2-40B4-BE49-F238E27FC236}">
                <a16:creationId xmlns:a16="http://schemas.microsoft.com/office/drawing/2014/main" id="{4E1733A7-FBEB-4CAB-898E-A49763207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492375"/>
            <a:ext cx="26400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3600">
                <a:solidFill>
                  <a:srgbClr val="0000CC"/>
                </a:solidFill>
              </a:rPr>
              <a:t>เขียนเป็นวงจรไฟฟ้า</a:t>
            </a:r>
            <a:endParaRPr lang="th-TH" altLang="th-TH" sz="3600">
              <a:solidFill>
                <a:srgbClr val="0000CC"/>
              </a:solidFill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981E2D45-4EBE-4287-80F0-B93200DC4AA4}"/>
              </a:ext>
            </a:extLst>
          </p:cNvPr>
          <p:cNvSpPr/>
          <p:nvPr/>
        </p:nvSpPr>
        <p:spPr>
          <a:xfrm>
            <a:off x="539750" y="1771895"/>
            <a:ext cx="22669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30000"/>
              </a:spcBef>
              <a:defRPr/>
            </a:pPr>
            <a:r>
              <a:rPr lang="th-TH" altLang="th-TH" b="1" dirty="0">
                <a:highlight>
                  <a:srgbClr val="C0C0C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พิจารณาทาง</a:t>
            </a:r>
            <a:r>
              <a:rPr lang="th-TH" altLang="th-TH" b="1" dirty="0" err="1">
                <a:highlight>
                  <a:srgbClr val="C0C0C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endParaRPr lang="en-US" altLang="th-TH" dirty="0">
              <a:highlight>
                <a:srgbClr val="C0C0C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4882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0A2601FF-A0C8-4D73-BA47-82FEEABDA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24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11268" name="Object 4">
            <a:extLst>
              <a:ext uri="{FF2B5EF4-FFF2-40B4-BE49-F238E27FC236}">
                <a16:creationId xmlns:a16="http://schemas.microsoft.com/office/drawing/2014/main" id="{087D6012-D260-41C3-BD40-3405EBC0F9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438" y="1557338"/>
          <a:ext cx="4500562" cy="378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" name="Visio" r:id="rId4" imgW="2877840" imgH="2433721" progId="Visio.Drawing.11">
                  <p:embed/>
                </p:oleObj>
              </mc:Choice>
              <mc:Fallback>
                <p:oleObj name="Visio" r:id="rId4" imgW="2877840" imgH="243372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8" y="1557338"/>
                        <a:ext cx="4500562" cy="3783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3" name="Object 5">
            <a:extLst>
              <a:ext uri="{FF2B5EF4-FFF2-40B4-BE49-F238E27FC236}">
                <a16:creationId xmlns:a16="http://schemas.microsoft.com/office/drawing/2014/main" id="{7FB139D1-6D05-40B7-A532-3444B009AB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037965"/>
              </p:ext>
            </p:extLst>
          </p:nvPr>
        </p:nvGraphicFramePr>
        <p:xfrm>
          <a:off x="6371630" y="1358450"/>
          <a:ext cx="1439862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6" name="Equation" r:id="rId6" imgW="660113" imgH="406224" progId="Equation.3">
                  <p:embed/>
                </p:oleObj>
              </mc:Choice>
              <mc:Fallback>
                <p:oleObj name="Equation" r:id="rId6" imgW="660113" imgH="406224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1630" y="1358450"/>
                        <a:ext cx="1439862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4" name="Object 6">
            <a:extLst>
              <a:ext uri="{FF2B5EF4-FFF2-40B4-BE49-F238E27FC236}">
                <a16:creationId xmlns:a16="http://schemas.microsoft.com/office/drawing/2014/main" id="{7EFDA7C4-D7C2-4BBA-922F-2818AA60CA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954932"/>
              </p:ext>
            </p:extLst>
          </p:nvPr>
        </p:nvGraphicFramePr>
        <p:xfrm>
          <a:off x="6300192" y="2150612"/>
          <a:ext cx="12954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7" name="Equation" r:id="rId8" imgW="622030" imgH="368140" progId="Equation.3">
                  <p:embed/>
                </p:oleObj>
              </mc:Choice>
              <mc:Fallback>
                <p:oleObj name="Equation" r:id="rId8" imgW="622030" imgH="3681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2150612"/>
                        <a:ext cx="12954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5" name="Rectangle 7">
            <a:extLst>
              <a:ext uri="{FF2B5EF4-FFF2-40B4-BE49-F238E27FC236}">
                <a16:creationId xmlns:a16="http://schemas.microsoft.com/office/drawing/2014/main" id="{1582A3DE-E75F-4209-9EA4-19D399B49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7667" y="1429887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I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 =</a:t>
            </a:r>
            <a:r>
              <a:rPr lang="en-US" altLang="th-TH" sz="1600">
                <a:cs typeface="Cordia New" panose="020B0304020202020204" pitchFamily="34" charset="-34"/>
              </a:rPr>
              <a:t>  	</a:t>
            </a:r>
            <a:endParaRPr lang="en-US" altLang="th-TH" sz="2800"/>
          </a:p>
        </p:txBody>
      </p:sp>
      <p:sp>
        <p:nvSpPr>
          <p:cNvPr id="11272" name="Rectangle 8">
            <a:extLst>
              <a:ext uri="{FF2B5EF4-FFF2-40B4-BE49-F238E27FC236}">
                <a16:creationId xmlns:a16="http://schemas.microsoft.com/office/drawing/2014/main" id="{D358B32F-3158-4687-965B-9BE455F76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492" y="1780725"/>
            <a:ext cx="1004888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cs typeface="Cordia New" panose="020B0304020202020204" pitchFamily="34" charset="-34"/>
              </a:rPr>
              <a:t>		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=</a:t>
            </a:r>
            <a:r>
              <a:rPr lang="en-US" altLang="th-TH" sz="1600">
                <a:cs typeface="Cordia New" panose="020B0304020202020204" pitchFamily="34" charset="-34"/>
              </a:rPr>
              <a:t>  </a:t>
            </a:r>
            <a:endParaRPr lang="en-US" altLang="th-TH" sz="2800"/>
          </a:p>
        </p:txBody>
      </p:sp>
      <p:sp>
        <p:nvSpPr>
          <p:cNvPr id="68617" name="Rectangle 9">
            <a:extLst>
              <a:ext uri="{FF2B5EF4-FFF2-40B4-BE49-F238E27FC236}">
                <a16:creationId xmlns:a16="http://schemas.microsoft.com/office/drawing/2014/main" id="{7B70D4EC-0640-4EB6-B2D9-1E94D3BA8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920" y="2982864"/>
            <a:ext cx="450956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 dirty="0">
                <a:cs typeface="Cordia New" panose="020B0304020202020204" pitchFamily="34" charset="-34"/>
              </a:rPr>
              <a:t>	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	=     44.88  </a:t>
            </a:r>
            <a:r>
              <a:rPr lang="en-US" altLang="th-TH" sz="3600" dirty="0">
                <a:latin typeface="Angsana New" panose="02020603050405020304" pitchFamily="18" charset="-34"/>
              </a:rPr>
              <a:t>µ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A</a:t>
            </a:r>
            <a:endParaRPr lang="en-US" altLang="th-TH" sz="3600" dirty="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	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	=    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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B</a:t>
            </a:r>
            <a:endParaRPr lang="en-US" altLang="th-TH" sz="3600" dirty="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		=     100 x 4.488 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µ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A</a:t>
            </a:r>
            <a:endParaRPr lang="en-US" altLang="th-TH" sz="3600" dirty="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	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C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	=    4.488 mA</a:t>
            </a: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DE9AB63D-B1FB-492A-9AB6-09C4F0B8AE8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1DBE29D6-3B93-42BF-A7CE-0A554CF93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20E3B022-F68E-4747-9CB9-ABDCCC5123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B403501B-E66D-4B7B-9432-084395D5BB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อ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ี</a:t>
                </a:r>
                <a:r>
                  <a:rPr lang="en-US" altLang="th-TH" sz="2800" b="1" dirty="0" err="1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มิตเตอร์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 (Common Emitter)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EE4902F8-684C-4EE0-A8F5-B2EAC774D1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E90DFF70-E8C6-4647-85C3-4E3E67F4CD83}"/>
              </a:ext>
            </a:extLst>
          </p:cNvPr>
          <p:cNvSpPr/>
          <p:nvPr/>
        </p:nvSpPr>
        <p:spPr>
          <a:xfrm>
            <a:off x="971550" y="5224651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CE           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 V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CC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- I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·R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eaLnBrk="1" hangingPunct="1"/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=    20V  - 4.488 mA × 2k</a:t>
            </a:r>
            <a:r>
              <a:rPr lang="en-US" altLang="th-TH" sz="2000" b="1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</a:p>
          <a:p>
            <a:pPr eaLnBrk="1" hangingPunct="1"/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V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CE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=   11.024V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6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6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500"/>
                                        <p:tgtEl>
                                          <p:spTgt spid="68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AEDB255F-53A7-4447-B9F0-A982D4ADC7E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E19FD751-DD56-498D-9CDD-AD2283113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1FD1E83E-BCE9-4B05-AB47-A925E0A9FA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76198FD7-98EB-4E38-8330-4B8531016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อ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ี</a:t>
                </a:r>
                <a:r>
                  <a:rPr lang="en-US" altLang="th-TH" sz="2800" b="1" dirty="0" err="1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มิตเตอร์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 (Common Emitter)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5995C02A-C591-4FFD-8D46-4DEE209C04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8243CC94-A992-4284-86A6-B15C352148C1}"/>
              </a:ext>
            </a:extLst>
          </p:cNvPr>
          <p:cNvSpPr/>
          <p:nvPr/>
        </p:nvSpPr>
        <p:spPr>
          <a:xfrm>
            <a:off x="431540" y="1196752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จงคำนวณหาค่า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และ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ของวงจรฟิกซ์ไบอัส โดยใช้ซิลิกอนทรานซิสเตอร์มีค่า 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= 50 V</a:t>
            </a:r>
            <a:r>
              <a:rPr lang="en-US" altLang="th-TH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CC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= 15 V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และจุดทำงานดีซีที่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CE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= 8V, I</a:t>
            </a:r>
            <a:r>
              <a:rPr lang="en-US" altLang="th-TH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2mA</a:t>
            </a: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C928F89E-5DB5-4213-A43C-D119A289C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2215898"/>
            <a:ext cx="486864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h-TH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V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CC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	=  I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·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+ V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R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=  </a:t>
            </a:r>
          </a:p>
        </p:txBody>
      </p:sp>
      <p:graphicFrame>
        <p:nvGraphicFramePr>
          <p:cNvPr id="25" name="Object 10">
            <a:extLst>
              <a:ext uri="{FF2B5EF4-FFF2-40B4-BE49-F238E27FC236}">
                <a16:creationId xmlns:a16="http://schemas.microsoft.com/office/drawing/2014/main" id="{A449C7B7-B1BE-4A40-A51D-61298F8BDD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937399"/>
              </p:ext>
            </p:extLst>
          </p:nvPr>
        </p:nvGraphicFramePr>
        <p:xfrm>
          <a:off x="3990974" y="3210518"/>
          <a:ext cx="1301105" cy="824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สมการ" r:id="rId5" imgW="634725" imgH="406224" progId="Equation.3">
                  <p:embed/>
                </p:oleObj>
              </mc:Choice>
              <mc:Fallback>
                <p:oleObj name="สมการ" r:id="rId5" imgW="634725" imgH="406224" progId="Equation.3">
                  <p:embed/>
                  <p:pic>
                    <p:nvPicPr>
                      <p:cNvPr id="12290" name="Object 10">
                        <a:extLst>
                          <a:ext uri="{FF2B5EF4-FFF2-40B4-BE49-F238E27FC236}">
                            <a16:creationId xmlns:a16="http://schemas.microsoft.com/office/drawing/2014/main" id="{6E9C5164-34F8-4024-868E-5C51DEA532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0974" y="3210518"/>
                        <a:ext cx="1301105" cy="8247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9">
                <a:extLst>
                  <a:ext uri="{FF2B5EF4-FFF2-40B4-BE49-F238E27FC236}">
                    <a16:creationId xmlns:a16="http://schemas.microsoft.com/office/drawing/2014/main" id="{5B354B24-3C16-46F0-BF6B-CBBAE7C7B824}"/>
                  </a:ext>
                </a:extLst>
              </p:cNvPr>
              <p:cNvSpPr txBox="1"/>
              <p:nvPr/>
            </p:nvSpPr>
            <p:spPr bwMode="auto">
              <a:xfrm>
                <a:off x="3489001" y="4237769"/>
                <a:ext cx="1152525" cy="727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  </m:t>
                      </m:r>
                      <m:f>
                        <m:fPr>
                          <m:ctrlPr>
                            <a:rPr lang="th-TH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h-TH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m:rPr>
                              <m:sty m:val="p"/>
                            </m:rPr>
                            <a:rPr lang="th-TH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  <m:r>
                            <a:rPr lang="th-TH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h-TH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m:rPr>
                              <m:sty m:val="p"/>
                            </m:rPr>
                            <a:rPr lang="th-TH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num>
                        <m:den>
                          <m:r>
                            <a:rPr lang="th-TH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th-TH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</m:t>
                          </m:r>
                        </m:den>
                      </m:f>
                    </m:oMath>
                  </m:oMathPara>
                </a14:m>
                <a:endParaRPr lang="th-TH" sz="2400" dirty="0"/>
              </a:p>
            </p:txBody>
          </p:sp>
        </mc:Choice>
        <mc:Fallback xmlns="">
          <p:sp>
            <p:nvSpPr>
              <p:cNvPr id="26" name="Object 9">
                <a:extLst>
                  <a:ext uri="{FF2B5EF4-FFF2-40B4-BE49-F238E27FC236}">
                    <a16:creationId xmlns:a16="http://schemas.microsoft.com/office/drawing/2014/main" id="{5B354B24-3C16-46F0-BF6B-CBBAE7C7B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89001" y="4237769"/>
                <a:ext cx="1152525" cy="727075"/>
              </a:xfrm>
              <a:prstGeom prst="rect">
                <a:avLst/>
              </a:prstGeom>
              <a:blipFill>
                <a:blip r:embed="rId7"/>
                <a:stretch>
                  <a:fillRect r="-60317" b="-16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13">
            <a:extLst>
              <a:ext uri="{FF2B5EF4-FFF2-40B4-BE49-F238E27FC236}">
                <a16:creationId xmlns:a16="http://schemas.microsoft.com/office/drawing/2014/main" id="{7C2EE291-B174-4529-A37D-A4993D51C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9492" y="5338082"/>
            <a:ext cx="33829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RC   </a:t>
            </a:r>
            <a:r>
              <a:rPr lang="en-US" alt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  3.5 k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endParaRPr lang="en-US" altLang="th-TH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11936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293" name="Object 7">
                <a:extLst>
                  <a:ext uri="{FF2B5EF4-FFF2-40B4-BE49-F238E27FC236}">
                    <a16:creationId xmlns:a16="http://schemas.microsoft.com/office/drawing/2014/main" id="{F0DD8185-6A48-47F2-82B0-8DCE510FBE15}"/>
                  </a:ext>
                </a:extLst>
              </p:cNvPr>
              <p:cNvSpPr txBox="1"/>
              <p:nvPr/>
            </p:nvSpPr>
            <p:spPr bwMode="auto">
              <a:xfrm>
                <a:off x="2135104" y="1239689"/>
                <a:ext cx="5904656" cy="677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h-TH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th-TH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       </m:t>
                    </m:r>
                    <m:f>
                      <m:fPr>
                        <m:ctrlP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h-TH" sz="32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32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num>
                      <m:den>
                        <m:r>
                          <a:rPr lang="th-TH" sz="3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den>
                    </m:f>
                  </m:oMath>
                </a14:m>
                <a:r>
                  <a:rPr lang="th-TH" sz="32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</a:t>
                </a:r>
                <a:r>
                  <a:rPr lang="en-US" sz="32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=    </a:t>
                </a:r>
                <a:r>
                  <a:rPr lang="th-TH" sz="32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𝑚𝐴</m:t>
                        </m:r>
                      </m:num>
                      <m:den>
                        <m: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</m:oMath>
                </a14:m>
                <a:endParaRPr lang="th-TH" sz="32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mc:Choice>
        <mc:Fallback xmlns="">
          <p:sp>
            <p:nvSpPr>
              <p:cNvPr id="12293" name="Object 7">
                <a:extLst>
                  <a:ext uri="{FF2B5EF4-FFF2-40B4-BE49-F238E27FC236}">
                    <a16:creationId xmlns:a16="http://schemas.microsoft.com/office/drawing/2014/main" id="{F0DD8185-6A48-47F2-82B0-8DCE510FB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5104" y="1239689"/>
                <a:ext cx="5904656" cy="677863"/>
              </a:xfrm>
              <a:prstGeom prst="rect">
                <a:avLst/>
              </a:prstGeom>
              <a:blipFill>
                <a:blip r:embed="rId2"/>
                <a:stretch>
                  <a:fillRect b="-39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4" name="Object 6">
                <a:extLst>
                  <a:ext uri="{FF2B5EF4-FFF2-40B4-BE49-F238E27FC236}">
                    <a16:creationId xmlns:a16="http://schemas.microsoft.com/office/drawing/2014/main" id="{294119DB-C513-4E21-9409-A4361F4B2EFC}"/>
                  </a:ext>
                </a:extLst>
              </p:cNvPr>
              <p:cNvSpPr txBox="1"/>
              <p:nvPr/>
            </p:nvSpPr>
            <p:spPr bwMode="auto">
              <a:xfrm>
                <a:off x="2135104" y="3680790"/>
                <a:ext cx="3217050" cy="890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=</m:t>
                      </m:r>
                      <m:r>
                        <a:rPr lang="th-TH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</m:t>
                      </m:r>
                      <m:f>
                        <m:fPr>
                          <m:ctrlP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h-TH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TH SarabunPSK" panose="020B0500040200020003" pitchFamily="34" charset="-34"/>
                                  <a:cs typeface="TH SarabunPSK" panose="020B0500040200020003" pitchFamily="34" charset="-34"/>
                                </a:rPr>
                                <m:t>CC</m:t>
                              </m:r>
                            </m:sub>
                          </m:sSub>
                          <m: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TH SarabunPSK" panose="020B0500040200020003" pitchFamily="34" charset="-34"/>
                                  <a:cs typeface="TH SarabunPSK" panose="020B0500040200020003" pitchFamily="34" charset="-34"/>
                                </a:rPr>
                                <m:t>BE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h-TH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mc:Choice>
        <mc:Fallback xmlns="">
          <p:sp>
            <p:nvSpPr>
              <p:cNvPr id="12294" name="Object 6">
                <a:extLst>
                  <a:ext uri="{FF2B5EF4-FFF2-40B4-BE49-F238E27FC236}">
                    <a16:creationId xmlns:a16="http://schemas.microsoft.com/office/drawing/2014/main" id="{294119DB-C513-4E21-9409-A4361F4B2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5104" y="3680790"/>
                <a:ext cx="3217050" cy="8905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5" name="Object 5">
                <a:extLst>
                  <a:ext uri="{FF2B5EF4-FFF2-40B4-BE49-F238E27FC236}">
                    <a16:creationId xmlns:a16="http://schemas.microsoft.com/office/drawing/2014/main" id="{41791E79-9C2E-419F-943D-5C372A4792C2}"/>
                  </a:ext>
                </a:extLst>
              </p:cNvPr>
              <p:cNvSpPr txBox="1"/>
              <p:nvPr/>
            </p:nvSpPr>
            <p:spPr bwMode="auto">
              <a:xfrm>
                <a:off x="2697493" y="4666488"/>
                <a:ext cx="2576686" cy="628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r>
                  <a:rPr lang="th-TH" sz="3200" dirty="0">
                    <a:solidFill>
                      <a:srgbClr val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en-US" sz="3200" dirty="0">
                    <a:solidFill>
                      <a:srgbClr val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=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15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V</m:t>
                        </m:r>
                        <m: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0.7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V</m:t>
                        </m:r>
                      </m:num>
                      <m:den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40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μ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A</m:t>
                        </m:r>
                      </m:den>
                    </m:f>
                  </m:oMath>
                </a14:m>
                <a:endParaRPr lang="th-TH" sz="32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mc:Choice>
        <mc:Fallback xmlns="">
          <p:sp>
            <p:nvSpPr>
              <p:cNvPr id="12295" name="Object 5">
                <a:extLst>
                  <a:ext uri="{FF2B5EF4-FFF2-40B4-BE49-F238E27FC236}">
                    <a16:creationId xmlns:a16="http://schemas.microsoft.com/office/drawing/2014/main" id="{41791E79-9C2E-419F-943D-5C372A479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7493" y="4666488"/>
                <a:ext cx="2576686" cy="628650"/>
              </a:xfrm>
              <a:prstGeom prst="rect">
                <a:avLst/>
              </a:prstGeom>
              <a:blipFill>
                <a:blip r:embed="rId4"/>
                <a:stretch>
                  <a:fillRect l="-6161" b="-514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00" name="Rectangle 15">
            <a:extLst>
              <a:ext uri="{FF2B5EF4-FFF2-40B4-BE49-F238E27FC236}">
                <a16:creationId xmlns:a16="http://schemas.microsoft.com/office/drawing/2014/main" id="{8AB986E7-3F35-4662-894A-28C897BB6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2850429"/>
            <a:ext cx="481369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V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CC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=      I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B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·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R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B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+ V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BE</a:t>
            </a:r>
          </a:p>
        </p:txBody>
      </p:sp>
      <p:sp>
        <p:nvSpPr>
          <p:cNvPr id="12302" name="Rectangle 17">
            <a:extLst>
              <a:ext uri="{FF2B5EF4-FFF2-40B4-BE49-F238E27FC236}">
                <a16:creationId xmlns:a16="http://schemas.microsoft.com/office/drawing/2014/main" id="{10061285-82F6-4DD6-9C03-99C9064DB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113" y="5618311"/>
            <a:ext cx="31357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=     357.5 k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</a:p>
        </p:txBody>
      </p:sp>
      <p:grpSp>
        <p:nvGrpSpPr>
          <p:cNvPr id="17" name="กลุ่ม 16">
            <a:extLst>
              <a:ext uri="{FF2B5EF4-FFF2-40B4-BE49-F238E27FC236}">
                <a16:creationId xmlns:a16="http://schemas.microsoft.com/office/drawing/2014/main" id="{DAB0CE90-96CB-4B96-B28C-DBA17DBB2A9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9108E355-2D5A-456C-B7A1-109B181F2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9" name="Group 13">
              <a:extLst>
                <a:ext uri="{FF2B5EF4-FFF2-40B4-BE49-F238E27FC236}">
                  <a16:creationId xmlns:a16="http://schemas.microsoft.com/office/drawing/2014/main" id="{E9DDD727-9263-4660-B551-C2C9EC209F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0" name="Rectangle 14">
                <a:extLst>
                  <a:ext uri="{FF2B5EF4-FFF2-40B4-BE49-F238E27FC236}">
                    <a16:creationId xmlns:a16="http://schemas.microsoft.com/office/drawing/2014/main" id="{14F84C8A-B3E2-4752-9BD5-6239B10BF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อ</a:t>
                </a:r>
                <a:r>
                  <a:rPr lang="th-TH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ี</a:t>
                </a:r>
                <a:r>
                  <a:rPr lang="en-US" altLang="th-TH" sz="2800" b="1" dirty="0" err="1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มิตเตอร์</a:t>
                </a:r>
                <a:r>
                  <a:rPr lang="en-US" altLang="th-TH" sz="2800" b="1" dirty="0">
                    <a:solidFill>
                      <a:srgbClr val="990099"/>
                    </a:solidFill>
                    <a:latin typeface="Angsana New" panose="02020603050405020304" pitchFamily="18" charset="-34"/>
                  </a:rPr>
                  <a:t> (Common Emitter)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1" name="Picture 15">
                <a:extLst>
                  <a:ext uri="{FF2B5EF4-FFF2-40B4-BE49-F238E27FC236}">
                    <a16:creationId xmlns:a16="http://schemas.microsoft.com/office/drawing/2014/main" id="{C7F8DA81-201F-4423-9665-46EBFCBC0A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5A69EA37-9210-4AD7-B03C-CDE8A52B3264}"/>
              </a:ext>
            </a:extLst>
          </p:cNvPr>
          <p:cNvSpPr/>
          <p:nvPr/>
        </p:nvSpPr>
        <p:spPr>
          <a:xfrm>
            <a:off x="1731113" y="2099255"/>
            <a:ext cx="26917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IB  =     40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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</a:t>
            </a:r>
            <a:endParaRPr lang="th-TH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5" name="Object 3">
            <a:extLst>
              <a:ext uri="{FF2B5EF4-FFF2-40B4-BE49-F238E27FC236}">
                <a16:creationId xmlns:a16="http://schemas.microsoft.com/office/drawing/2014/main" id="{91BB9E7F-5BCE-4076-B787-C8AC8C6BC6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519034"/>
              </p:ext>
            </p:extLst>
          </p:nvPr>
        </p:nvGraphicFramePr>
        <p:xfrm>
          <a:off x="2378603" y="1556792"/>
          <a:ext cx="5184775" cy="437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Visio" r:id="rId4" imgW="2877840" imgH="2433721" progId="Visio.Drawing.11">
                  <p:embed/>
                </p:oleObj>
              </mc:Choice>
              <mc:Fallback>
                <p:oleObj name="Visio" r:id="rId4" imgW="2877840" imgH="2433721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8603" y="1556792"/>
                        <a:ext cx="5184775" cy="437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Rectangle 5">
            <a:extLst>
              <a:ext uri="{FF2B5EF4-FFF2-40B4-BE49-F238E27FC236}">
                <a16:creationId xmlns:a16="http://schemas.microsoft.com/office/drawing/2014/main" id="{8F70CE71-AF5F-4BAC-9E65-1D2499090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465638"/>
            <a:ext cx="1098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9144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4518" name="Rectangle 6">
            <a:extLst>
              <a:ext uri="{FF2B5EF4-FFF2-40B4-BE49-F238E27FC236}">
                <a16:creationId xmlns:a16="http://schemas.microsoft.com/office/drawing/2014/main" id="{FCC87588-648E-49E4-B220-F4F3356A6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4867845"/>
            <a:ext cx="3312368" cy="1200329"/>
          </a:xfrm>
          <a:prstGeom prst="rect">
            <a:avLst/>
          </a:prstGeom>
          <a:noFill/>
          <a:ln>
            <a:solidFill>
              <a:srgbClr val="EE6C32"/>
            </a:solidFill>
          </a:ln>
          <a:effec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V</a:t>
            </a:r>
            <a:r>
              <a:rPr lang="en-US" altLang="th-TH" sz="3600" b="1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B</a:t>
            </a:r>
            <a:r>
              <a:rPr lang="en-US" altLang="th-TH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    =  V</a:t>
            </a:r>
            <a:r>
              <a:rPr lang="en-US" altLang="th-TH" sz="3600" b="1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BE</a:t>
            </a:r>
            <a:r>
              <a:rPr lang="en-US" altLang="th-TH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+  V</a:t>
            </a:r>
            <a:r>
              <a:rPr lang="en-US" altLang="th-TH" sz="3600" b="1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V</a:t>
            </a:r>
            <a:r>
              <a:rPr lang="en-US" altLang="th-TH" sz="3600" b="1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BE</a:t>
            </a:r>
            <a:r>
              <a:rPr lang="en-US" altLang="th-TH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  =  V</a:t>
            </a:r>
            <a:r>
              <a:rPr lang="en-US" altLang="th-TH" sz="3600" b="1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B</a:t>
            </a:r>
            <a:r>
              <a:rPr lang="en-US" altLang="th-TH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-  V</a:t>
            </a:r>
            <a:r>
              <a:rPr lang="en-US" altLang="th-TH" sz="3600" b="1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E</a:t>
            </a: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3C9DA780-99FE-4979-A78C-77F8D7358555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39E26A24-CDF8-4D97-A5AC-7AFDDAD29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45C68102-AB8F-462D-A4F8-0585607C73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F38F22B1-40A3-4BFE-A1C0-69F60FC9A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EE6C32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วงจรไบอัสแบบด้วยตนเอง (</a:t>
                </a:r>
                <a:r>
                  <a:rPr lang="en-US" altLang="th-TH" sz="2800" b="1" dirty="0">
                    <a:solidFill>
                      <a:srgbClr val="EE6C32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Self  bias</a:t>
                </a:r>
                <a:r>
                  <a:rPr lang="th-TH" altLang="th-TH" sz="2800" b="1" dirty="0">
                    <a:solidFill>
                      <a:srgbClr val="EE6C32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)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BE82FC4F-B481-4386-BE12-AF716D1B20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EC5C1488-A76E-4996-BE9C-210483308E74}"/>
              </a:ext>
            </a:extLst>
          </p:cNvPr>
          <p:cNvSpPr/>
          <p:nvPr/>
        </p:nvSpPr>
        <p:spPr>
          <a:xfrm>
            <a:off x="521300" y="1141172"/>
            <a:ext cx="3671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30000"/>
              </a:spcBef>
              <a:defRPr/>
            </a:pPr>
            <a:r>
              <a:rPr lang="th-TH" altLang="th-TH" b="1" dirty="0">
                <a:highlight>
                  <a:srgbClr val="FFFF99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วงจรอ</a:t>
            </a:r>
            <a:r>
              <a:rPr lang="th-TH" altLang="th-TH" b="1" dirty="0" err="1">
                <a:highlight>
                  <a:srgbClr val="FFFF99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ีมิต</a:t>
            </a:r>
            <a:r>
              <a:rPr lang="th-TH" altLang="th-TH" b="1" dirty="0">
                <a:highlight>
                  <a:srgbClr val="FFFF99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เตอร์ไบอัส</a:t>
            </a:r>
            <a:r>
              <a:rPr lang="en-US" altLang="th-TH" b="1" dirty="0">
                <a:highlight>
                  <a:srgbClr val="FFFF99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(Emitter Bias)</a:t>
            </a:r>
            <a:endParaRPr lang="en-US" altLang="th-TH" sz="2000" dirty="0">
              <a:highlight>
                <a:srgbClr val="FFFF99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8">
            <a:extLst>
              <a:ext uri="{FF2B5EF4-FFF2-40B4-BE49-F238E27FC236}">
                <a16:creationId xmlns:a16="http://schemas.microsoft.com/office/drawing/2014/main" id="{93060B9C-86B0-4A49-97A5-BDDB549B1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11271" name="Object 7">
            <a:extLst>
              <a:ext uri="{FF2B5EF4-FFF2-40B4-BE49-F238E27FC236}">
                <a16:creationId xmlns:a16="http://schemas.microsoft.com/office/drawing/2014/main" id="{94555523-3666-4764-834F-D133F36481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18250" y="1846263"/>
          <a:ext cx="2717800" cy="309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1" name="Visio" r:id="rId4" imgW="1556209" imgH="1764286" progId="Visio.Drawing.11">
                  <p:embed/>
                </p:oleObj>
              </mc:Choice>
              <mc:Fallback>
                <p:oleObj name="Visio" r:id="rId4" imgW="1556209" imgH="1764286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0" y="1846263"/>
                        <a:ext cx="2717800" cy="30956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7" name="Rectangle 13">
            <a:extLst>
              <a:ext uri="{FF2B5EF4-FFF2-40B4-BE49-F238E27FC236}">
                <a16:creationId xmlns:a16="http://schemas.microsoft.com/office/drawing/2014/main" id="{9B2665E6-897D-42ED-9FA3-B9C56E7B3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2331" y="2541533"/>
            <a:ext cx="488627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CC        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= 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+ 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BE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+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</a:t>
            </a:r>
            <a:endParaRPr lang="en-US" altLang="th-TH" sz="3600" dirty="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  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     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=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+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=  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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+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B</a:t>
            </a:r>
            <a:endParaRPr lang="en-US" altLang="th-TH" sz="3600" dirty="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	          =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(1+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)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  </a:t>
            </a:r>
            <a:endParaRPr lang="en-US" altLang="th-TH" sz="3600" dirty="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th-TH" sz="3600" dirty="0">
              <a:latin typeface="Angsana New" panose="02020603050405020304" pitchFamily="18" charset="-34"/>
              <a:cs typeface="Cordia New" panose="020B0304020202020204" pitchFamily="34" charset="-34"/>
              <a:sym typeface="Symbol" panose="05050102010706020507" pitchFamily="18" charset="2"/>
            </a:endParaRPr>
          </a:p>
        </p:txBody>
      </p:sp>
      <p:sp>
        <p:nvSpPr>
          <p:cNvPr id="14342" name="Rectangle 15">
            <a:extLst>
              <a:ext uri="{FF2B5EF4-FFF2-40B4-BE49-F238E27FC236}">
                <a16:creationId xmlns:a16="http://schemas.microsoft.com/office/drawing/2014/main" id="{764DC712-6D7F-4CF7-8E26-BD50290F5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3538" y="5521325"/>
            <a:ext cx="2159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900"/>
              <a:t> </a:t>
            </a:r>
            <a:endParaRPr lang="en-US" altLang="th-TH" sz="2800"/>
          </a:p>
        </p:txBody>
      </p:sp>
      <p:sp>
        <p:nvSpPr>
          <p:cNvPr id="14343" name="Rectangle 18">
            <a:extLst>
              <a:ext uri="{FF2B5EF4-FFF2-40B4-BE49-F238E27FC236}">
                <a16:creationId xmlns:a16="http://schemas.microsoft.com/office/drawing/2014/main" id="{0BB72609-BC73-4A07-AD54-EEDEC0EDB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87" name="Object 23">
                <a:extLst>
                  <a:ext uri="{FF2B5EF4-FFF2-40B4-BE49-F238E27FC236}">
                    <a16:creationId xmlns:a16="http://schemas.microsoft.com/office/drawing/2014/main" id="{FEBF7D71-DCA2-4EE1-B966-6A1B229044DA}"/>
                  </a:ext>
                </a:extLst>
              </p:cNvPr>
              <p:cNvSpPr txBox="1">
                <a:spLocks noGrp="1"/>
              </p:cNvSpPr>
              <p:nvPr>
                <p:ph sz="quarter" idx="2"/>
              </p:nvPr>
            </p:nvSpPr>
            <p:spPr bwMode="auto">
              <a:xfrm>
                <a:off x="2753212" y="5469392"/>
                <a:ext cx="3160226" cy="857250"/>
              </a:xfrm>
              <a:prstGeom prst="rect">
                <a:avLst/>
              </a:prstGeom>
              <a:noFill/>
              <a:ln>
                <a:solidFill>
                  <a:srgbClr val="EE6C32"/>
                </a:solidFill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h-TH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th-TH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  </m:t>
                      </m:r>
                      <m:f>
                        <m:fPr>
                          <m:ctrlP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>
                                  <a:solidFill>
                                    <a:srgbClr val="000000"/>
                                  </a:solidFill>
                                  <a:latin typeface="Times New Roman" panose="02020603050405020304" pitchFamily="18" charset="0"/>
                                </a:rPr>
                                <m:t>CC</m:t>
                              </m:r>
                            </m:sub>
                          </m:sSub>
                          <m: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>
                                  <a:solidFill>
                                    <a:srgbClr val="000000"/>
                                  </a:solidFill>
                                  <a:latin typeface="Times New Roman" panose="02020603050405020304" pitchFamily="18" charset="0"/>
                                </a:rPr>
                                <m:t>BE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  <m: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+(</m:t>
                          </m:r>
                          <m: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β</m:t>
                          </m:r>
                          <m: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h-TH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287" name="Object 23">
                <a:extLst>
                  <a:ext uri="{FF2B5EF4-FFF2-40B4-BE49-F238E27FC236}">
                    <a16:creationId xmlns:a16="http://schemas.microsoft.com/office/drawing/2014/main" id="{FEBF7D71-DCA2-4EE1-B966-6A1B22904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2753212" y="5469392"/>
                <a:ext cx="3160226" cy="8572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EE6C32"/>
                </a:solidFill>
              </a:ln>
              <a:effectLst/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86" name="Rectangle 22">
            <a:extLst>
              <a:ext uri="{FF2B5EF4-FFF2-40B4-BE49-F238E27FC236}">
                <a16:creationId xmlns:a16="http://schemas.microsoft.com/office/drawing/2014/main" id="{2BE17CCA-19E8-483F-958D-9B9705B3A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9997" y="1780382"/>
            <a:ext cx="26400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3600" dirty="0" err="1">
                <a:solidFill>
                  <a:srgbClr val="0000CC"/>
                </a:solidFill>
              </a:rPr>
              <a:t>เขียนเป็นวงจรไฟฟ้า</a:t>
            </a:r>
            <a:endParaRPr lang="th-TH" altLang="th-TH" sz="3600" dirty="0">
              <a:solidFill>
                <a:srgbClr val="0000CC"/>
              </a:solidFill>
            </a:endParaRPr>
          </a:p>
        </p:txBody>
      </p:sp>
      <p:graphicFrame>
        <p:nvGraphicFramePr>
          <p:cNvPr id="14348" name="Object 26">
            <a:extLst>
              <a:ext uri="{FF2B5EF4-FFF2-40B4-BE49-F238E27FC236}">
                <a16:creationId xmlns:a16="http://schemas.microsoft.com/office/drawing/2014/main" id="{0710A3AB-7962-472F-B4A5-C31CD78831FB}"/>
              </a:ext>
            </a:extLst>
          </p:cNvPr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393783820"/>
              </p:ext>
            </p:extLst>
          </p:nvPr>
        </p:nvGraphicFramePr>
        <p:xfrm>
          <a:off x="203688" y="2081143"/>
          <a:ext cx="2144713" cy="374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2" name="Visio" r:id="rId7" imgW="1353484" imgH="2363808" progId="Visio.Drawing.11">
                  <p:embed/>
                </p:oleObj>
              </mc:Choice>
              <mc:Fallback>
                <p:oleObj name="Visio" r:id="rId7" imgW="1353484" imgH="2363808" progId="Visio.Drawing.11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688" y="2081143"/>
                        <a:ext cx="2144713" cy="374491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6552AF19-36C9-464A-9827-7E2CEFBD48ED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D1A86E7C-DE98-4F95-8BD8-3860D278C6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B8A03BB8-8D7B-47A7-A516-78F856BFF9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CA81D528-FDAC-4B85-9D45-A5F606928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EE6C32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วงจรไบอัสแบบด้วยตนเอง (</a:t>
                </a:r>
                <a:r>
                  <a:rPr lang="en-US" altLang="th-TH" sz="2800" b="1" dirty="0">
                    <a:solidFill>
                      <a:srgbClr val="EE6C32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Self  bias</a:t>
                </a:r>
                <a:r>
                  <a:rPr lang="th-TH" altLang="th-TH" sz="2800" b="1" dirty="0">
                    <a:solidFill>
                      <a:srgbClr val="EE6C32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)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931D2955-385E-4F32-BD27-4DC21B0ADE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2172678-4E55-4260-9EEA-52AEE609DBD1}"/>
              </a:ext>
            </a:extLst>
          </p:cNvPr>
          <p:cNvSpPr/>
          <p:nvPr/>
        </p:nvSpPr>
        <p:spPr>
          <a:xfrm>
            <a:off x="784138" y="1339936"/>
            <a:ext cx="13163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b="1" dirty="0" err="1">
                <a:highlight>
                  <a:srgbClr val="FFFF99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ส่วนอินพุ</a:t>
            </a:r>
            <a:r>
              <a:rPr lang="th-TH" altLang="th-TH" b="1" dirty="0">
                <a:highlight>
                  <a:srgbClr val="FFFF99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ต</a:t>
            </a:r>
            <a:r>
              <a:rPr lang="en-US" altLang="th-TH" b="1" dirty="0">
                <a:highlight>
                  <a:srgbClr val="FFFF99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>
            <a:extLst>
              <a:ext uri="{FF2B5EF4-FFF2-40B4-BE49-F238E27FC236}">
                <a16:creationId xmlns:a16="http://schemas.microsoft.com/office/drawing/2014/main" id="{598B233D-5FB4-4BF4-96AC-091A93BEC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57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77828" name="Object 4">
            <a:extLst>
              <a:ext uri="{FF2B5EF4-FFF2-40B4-BE49-F238E27FC236}">
                <a16:creationId xmlns:a16="http://schemas.microsoft.com/office/drawing/2014/main" id="{E4D3D358-C85B-4F0B-8227-EC84AA3CFF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84888" y="2636838"/>
          <a:ext cx="2792412" cy="338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5" name="Visio" r:id="rId3" imgW="1508160" imgH="1826101" progId="Visio.Drawing.11">
                  <p:embed/>
                </p:oleObj>
              </mc:Choice>
              <mc:Fallback>
                <p:oleObj name="Visio" r:id="rId3" imgW="1508160" imgH="182610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2636838"/>
                        <a:ext cx="2792412" cy="33845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9" name="Rectangle 5">
            <a:extLst>
              <a:ext uri="{FF2B5EF4-FFF2-40B4-BE49-F238E27FC236}">
                <a16:creationId xmlns:a16="http://schemas.microsoft.com/office/drawing/2014/main" id="{597CE9D7-B1D1-4181-8D15-A3743AB0F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9463" y="2420768"/>
            <a:ext cx="4035425" cy="3331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52352" bIns="3808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</a:rPr>
              <a:t>V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CC</a:t>
            </a:r>
            <a:r>
              <a:rPr lang="en-US" altLang="th-TH" sz="3600" dirty="0">
                <a:latin typeface="Angsana New" panose="02020603050405020304" pitchFamily="18" charset="-34"/>
              </a:rPr>
              <a:t>  	=  I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</a:rPr>
              <a:t>R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</a:t>
            </a:r>
            <a:r>
              <a:rPr lang="en-US" altLang="th-TH" sz="3600" dirty="0">
                <a:latin typeface="Angsana New" panose="02020603050405020304" pitchFamily="18" charset="-34"/>
              </a:rPr>
              <a:t>  + V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CE</a:t>
            </a:r>
            <a:r>
              <a:rPr lang="en-US" altLang="th-TH" sz="3600" dirty="0">
                <a:latin typeface="Angsana New" panose="02020603050405020304" pitchFamily="18" charset="-34"/>
              </a:rPr>
              <a:t> + I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E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</a:rPr>
              <a:t>R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</a:rPr>
              <a:t>	I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E</a:t>
            </a:r>
            <a:r>
              <a:rPr lang="en-US" altLang="th-TH" sz="3600" dirty="0">
                <a:latin typeface="Angsana New" panose="02020603050405020304" pitchFamily="18" charset="-34"/>
              </a:rPr>
              <a:t> 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</a:t>
            </a:r>
            <a:r>
              <a:rPr lang="en-US" altLang="th-TH" sz="3600" dirty="0">
                <a:latin typeface="Angsana New" panose="02020603050405020304" pitchFamily="18" charset="-34"/>
              </a:rPr>
              <a:t>  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I</a:t>
            </a:r>
            <a:r>
              <a:rPr lang="en-US" altLang="th-TH" sz="3600" baseline="-25000" dirty="0">
                <a:latin typeface="Angsana New" panose="02020603050405020304" pitchFamily="18" charset="-34"/>
                <a:sym typeface="Symbol" panose="05050102010706020507" pitchFamily="18" charset="2"/>
              </a:rPr>
              <a:t>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3600" baseline="-25000" dirty="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V</a:t>
            </a:r>
            <a:r>
              <a:rPr lang="en-US" altLang="th-TH" sz="3600" baseline="-25000" dirty="0">
                <a:latin typeface="Angsana New" panose="02020603050405020304" pitchFamily="18" charset="-34"/>
                <a:sym typeface="Symbol" panose="05050102010706020507" pitchFamily="18" charset="2"/>
              </a:rPr>
              <a:t>CE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    =  V</a:t>
            </a:r>
            <a:r>
              <a:rPr lang="en-US" altLang="th-TH" sz="3600" baseline="-25000" dirty="0">
                <a:latin typeface="Angsana New" panose="02020603050405020304" pitchFamily="18" charset="-34"/>
                <a:sym typeface="Symbol" panose="05050102010706020507" pitchFamily="18" charset="2"/>
              </a:rPr>
              <a:t>CC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  - I</a:t>
            </a:r>
            <a:r>
              <a:rPr lang="en-US" altLang="th-TH" sz="3600" baseline="-25000" dirty="0">
                <a:latin typeface="Angsana New" panose="02020603050405020304" pitchFamily="18" charset="-34"/>
                <a:sym typeface="Symbol" panose="05050102010706020507" pitchFamily="18" charset="2"/>
              </a:rPr>
              <a:t>C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(R</a:t>
            </a:r>
            <a:r>
              <a:rPr lang="en-US" altLang="th-TH" sz="3600" baseline="-25000" dirty="0">
                <a:latin typeface="Angsana New" panose="02020603050405020304" pitchFamily="18" charset="-34"/>
                <a:sym typeface="Symbol" panose="05050102010706020507" pitchFamily="18" charset="2"/>
              </a:rPr>
              <a:t>C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  + R</a:t>
            </a:r>
            <a:r>
              <a:rPr lang="en-US" altLang="th-TH" sz="3600" baseline="-25000" dirty="0">
                <a:latin typeface="Angsana New" panose="02020603050405020304" pitchFamily="18" charset="-34"/>
                <a:sym typeface="Symbol" panose="05050102010706020507" pitchFamily="18" charset="2"/>
              </a:rPr>
              <a:t>E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I</a:t>
            </a:r>
            <a:r>
              <a:rPr lang="en-US" altLang="th-TH" sz="3600" baseline="-25000" dirty="0">
                <a:latin typeface="Angsana New" panose="02020603050405020304" pitchFamily="18" charset="-34"/>
                <a:sym typeface="Symbol" panose="05050102010706020507" pitchFamily="18" charset="2"/>
              </a:rPr>
              <a:t>C 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      = 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</a:rPr>
              <a:t>I</a:t>
            </a:r>
            <a:r>
              <a:rPr lang="en-US" altLang="th-TH" sz="3600" baseline="-25000" dirty="0">
                <a:latin typeface="Angsana New" panose="02020603050405020304" pitchFamily="18" charset="-34"/>
                <a:sym typeface="Symbol" panose="05050102010706020507" pitchFamily="18" charset="2"/>
              </a:rPr>
              <a:t>B</a:t>
            </a:r>
          </a:p>
        </p:txBody>
      </p:sp>
      <p:sp>
        <p:nvSpPr>
          <p:cNvPr id="77830" name="Rectangle 6">
            <a:extLst>
              <a:ext uri="{FF2B5EF4-FFF2-40B4-BE49-F238E27FC236}">
                <a16:creationId xmlns:a16="http://schemas.microsoft.com/office/drawing/2014/main" id="{1776108D-46CC-4BA8-93A3-9B4C9F421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192484"/>
            <a:ext cx="14700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b="1" dirty="0" err="1">
                <a:highlight>
                  <a:srgbClr val="FFFF99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ส่วนเอาท์พุ</a:t>
            </a:r>
            <a:r>
              <a:rPr lang="th-TH" altLang="th-TH" sz="2800" b="1" dirty="0">
                <a:highlight>
                  <a:srgbClr val="FFFF99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ต</a:t>
            </a:r>
            <a:endParaRPr lang="en-US" altLang="th-TH" sz="2800" b="1" dirty="0">
              <a:highlight>
                <a:srgbClr val="FFFF99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5367" name="Object 7">
            <a:extLst>
              <a:ext uri="{FF2B5EF4-FFF2-40B4-BE49-F238E27FC236}">
                <a16:creationId xmlns:a16="http://schemas.microsoft.com/office/drawing/2014/main" id="{E0280DB4-B1EC-4FA2-8FAF-4ED629D6BD1C}"/>
              </a:ext>
            </a:extLst>
          </p:cNvPr>
          <p:cNvGraphicFramePr>
            <a:graphicFrameLocks noGrp="1" noChangeAspect="1"/>
          </p:cNvGraphicFramePr>
          <p:nvPr>
            <p:ph/>
          </p:nvPr>
        </p:nvGraphicFramePr>
        <p:xfrm>
          <a:off x="323850" y="2060575"/>
          <a:ext cx="1470025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6" name="Visio" r:id="rId5" imgW="883247" imgH="2362189" progId="Visio.Drawing.11">
                  <p:embed/>
                </p:oleObj>
              </mc:Choice>
              <mc:Fallback>
                <p:oleObj name="Visio" r:id="rId5" imgW="883247" imgH="236218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060575"/>
                        <a:ext cx="1470025" cy="39338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2" name="Rectangle 8">
            <a:extLst>
              <a:ext uri="{FF2B5EF4-FFF2-40B4-BE49-F238E27FC236}">
                <a16:creationId xmlns:a16="http://schemas.microsoft.com/office/drawing/2014/main" id="{A5D5D322-709A-4188-871B-3AAFC8444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1773238"/>
            <a:ext cx="26400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3600" dirty="0" err="1">
                <a:solidFill>
                  <a:srgbClr val="0000CC"/>
                </a:solidFill>
              </a:rPr>
              <a:t>เขียนเป็นวงจรไฟฟ้า</a:t>
            </a:r>
            <a:endParaRPr lang="th-TH" altLang="th-TH" sz="3600" dirty="0">
              <a:solidFill>
                <a:srgbClr val="0000CC"/>
              </a:solidFill>
            </a:endParaRP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5B3F7BEA-2D63-4925-8C66-FC8CA3C9A7C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774AB995-3143-4EEC-BB66-449B1DB2A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9BAB660C-860D-4CE5-9239-53E83DF9AC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114B76B8-808E-42AB-AEFE-0490D3BF85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EE6C32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วงจรไบอัสแบบด้วยตนเอง (</a:t>
                </a:r>
                <a:r>
                  <a:rPr lang="en-US" altLang="th-TH" sz="2800" b="1" dirty="0">
                    <a:solidFill>
                      <a:srgbClr val="EE6C32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Self  bias</a:t>
                </a:r>
                <a:r>
                  <a:rPr lang="th-TH" altLang="th-TH" sz="2800" b="1" dirty="0">
                    <a:solidFill>
                      <a:srgbClr val="EE6C32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)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ACFAD16A-6877-4D98-AC61-B450052973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7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78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0" grpId="0"/>
      <p:bldP spid="778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B714C26F-39D1-4176-9BB8-4ED79452A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24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16388" name="Object 4">
            <a:extLst>
              <a:ext uri="{FF2B5EF4-FFF2-40B4-BE49-F238E27FC236}">
                <a16:creationId xmlns:a16="http://schemas.microsoft.com/office/drawing/2014/main" id="{AE710C40-EA7A-464E-88ED-DB7EB1ACA6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557338"/>
          <a:ext cx="4284663" cy="360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9" name="Visio" r:id="rId3" imgW="2877840" imgH="2433721" progId="Visio.Drawing.11">
                  <p:embed/>
                </p:oleObj>
              </mc:Choice>
              <mc:Fallback>
                <p:oleObj name="Visio" r:id="rId3" imgW="2877840" imgH="243372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57338"/>
                        <a:ext cx="4284663" cy="3602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1" name="Object 5">
            <a:extLst>
              <a:ext uri="{FF2B5EF4-FFF2-40B4-BE49-F238E27FC236}">
                <a16:creationId xmlns:a16="http://schemas.microsoft.com/office/drawing/2014/main" id="{34B2BD9D-C461-4242-A127-9BACC696B4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89588" y="1365250"/>
          <a:ext cx="170815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0" name="สมการ" r:id="rId5" imgW="926698" imgH="393529" progId="Equation.3">
                  <p:embed/>
                </p:oleObj>
              </mc:Choice>
              <mc:Fallback>
                <p:oleObj name="สมการ" r:id="rId5" imgW="926698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9588" y="1365250"/>
                        <a:ext cx="1708150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2" name="Object 6">
            <a:extLst>
              <a:ext uri="{FF2B5EF4-FFF2-40B4-BE49-F238E27FC236}">
                <a16:creationId xmlns:a16="http://schemas.microsoft.com/office/drawing/2014/main" id="{65B7F8F9-C8D6-4A06-8042-E46093FBED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70538" y="2187575"/>
          <a:ext cx="255905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1" name="สมการ" r:id="rId7" imgW="1473200" imgH="355600" progId="Equation.3">
                  <p:embed/>
                </p:oleObj>
              </mc:Choice>
              <mc:Fallback>
                <p:oleObj name="สมการ" r:id="rId7" imgW="1473200" imgH="355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0538" y="2187575"/>
                        <a:ext cx="255905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Rectangle 7">
            <a:extLst>
              <a:ext uri="{FF2B5EF4-FFF2-40B4-BE49-F238E27FC236}">
                <a16:creationId xmlns:a16="http://schemas.microsoft.com/office/drawing/2014/main" id="{A3BC51E7-6CAE-48FE-8CFB-A88D2582E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412875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I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 =</a:t>
            </a:r>
            <a:r>
              <a:rPr lang="en-US" altLang="th-TH" sz="1600">
                <a:cs typeface="Cordia New" panose="020B0304020202020204" pitchFamily="34" charset="-34"/>
              </a:rPr>
              <a:t>  	</a:t>
            </a:r>
            <a:endParaRPr lang="en-US" altLang="th-TH" sz="2800"/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BC2DDADF-7F9B-42F1-AF9D-2C8EA4875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1763713"/>
            <a:ext cx="1004888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cs typeface="Cordia New" panose="020B0304020202020204" pitchFamily="34" charset="-34"/>
              </a:rPr>
              <a:t>		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=</a:t>
            </a:r>
            <a:r>
              <a:rPr lang="en-US" altLang="th-TH" sz="1600">
                <a:cs typeface="Cordia New" panose="020B0304020202020204" pitchFamily="34" charset="-34"/>
              </a:rPr>
              <a:t>  </a:t>
            </a:r>
            <a:endParaRPr lang="en-US" altLang="th-TH" sz="2800"/>
          </a:p>
        </p:txBody>
      </p:sp>
      <p:sp>
        <p:nvSpPr>
          <p:cNvPr id="65545" name="Rectangle 9">
            <a:extLst>
              <a:ext uri="{FF2B5EF4-FFF2-40B4-BE49-F238E27FC236}">
                <a16:creationId xmlns:a16="http://schemas.microsoft.com/office/drawing/2014/main" id="{6C01EDD6-AF0B-4250-8043-4A363313C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2997200"/>
            <a:ext cx="4138613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cs typeface="Cordia New" panose="020B0304020202020204" pitchFamily="34" charset="-34"/>
              </a:rPr>
              <a:t>	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I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	= 36.35  uA</a:t>
            </a:r>
            <a:endParaRPr lang="en-US" altLang="th-TH" sz="360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	I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C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	= 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</a:t>
            </a:r>
            <a:r>
              <a:rPr lang="en-US" altLang="th-TH" sz="2800"/>
              <a:t>·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I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B</a:t>
            </a:r>
            <a:endParaRPr lang="en-US" altLang="th-TH" sz="360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		=  100 x 36.35uA</a:t>
            </a:r>
            <a:endParaRPr lang="en-US" altLang="th-TH" sz="360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		= 3.635 mA</a:t>
            </a:r>
          </a:p>
        </p:txBody>
      </p:sp>
      <p:sp>
        <p:nvSpPr>
          <p:cNvPr id="65546" name="Rectangle 10">
            <a:extLst>
              <a:ext uri="{FF2B5EF4-FFF2-40B4-BE49-F238E27FC236}">
                <a16:creationId xmlns:a16="http://schemas.microsoft.com/office/drawing/2014/main" id="{7E4F94E2-1969-412A-AABB-DA8789CC6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2413" y="5118100"/>
            <a:ext cx="8785226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/>
              <a:t>                             </a:t>
            </a:r>
            <a:r>
              <a:rPr lang="en-US" altLang="th-TH" sz="3600" dirty="0">
                <a:latin typeface="Angsana New" panose="02020603050405020304" pitchFamily="18" charset="-34"/>
              </a:rPr>
              <a:t>V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CE</a:t>
            </a:r>
            <a:r>
              <a:rPr lang="en-US" altLang="th-TH" sz="3600" dirty="0">
                <a:latin typeface="Angsana New" panose="02020603050405020304" pitchFamily="18" charset="-34"/>
              </a:rPr>
              <a:t>	   =  V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CC</a:t>
            </a:r>
            <a:r>
              <a:rPr lang="en-US" altLang="th-TH" sz="3600" dirty="0">
                <a:latin typeface="Angsana New" panose="02020603050405020304" pitchFamily="18" charset="-34"/>
              </a:rPr>
              <a:t>  - I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</a:t>
            </a:r>
            <a:r>
              <a:rPr lang="en-US" altLang="th-TH" sz="2800" dirty="0"/>
              <a:t>· </a:t>
            </a:r>
            <a:r>
              <a:rPr lang="en-US" altLang="th-TH" sz="3600" dirty="0">
                <a:latin typeface="Angsana New" panose="02020603050405020304" pitchFamily="18" charset="-34"/>
              </a:rPr>
              <a:t>(R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</a:t>
            </a:r>
            <a:r>
              <a:rPr lang="en-US" altLang="th-TH" sz="3600" dirty="0">
                <a:latin typeface="Angsana New" panose="02020603050405020304" pitchFamily="18" charset="-34"/>
              </a:rPr>
              <a:t>  + R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E</a:t>
            </a:r>
            <a:r>
              <a:rPr lang="en-US" altLang="th-TH" sz="3600" dirty="0">
                <a:latin typeface="Angsana New" panose="02020603050405020304" pitchFamily="18" charset="-34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</a:rPr>
              <a:t>	                                       =  20V  - 3.635 mA × (2k</a:t>
            </a:r>
            <a:r>
              <a:rPr lang="en-US" altLang="th-TH" sz="2400" dirty="0">
                <a:latin typeface="Angsana New" panose="02020603050405020304" pitchFamily="18" charset="-34"/>
                <a:sym typeface="Symbol" panose="05050102010706020507" pitchFamily="18" charset="2"/>
              </a:rPr>
              <a:t></a:t>
            </a:r>
            <a:r>
              <a:rPr lang="en-US" altLang="th-TH" sz="3600" dirty="0">
                <a:latin typeface="Angsana New" panose="02020603050405020304" pitchFamily="18" charset="-34"/>
              </a:rPr>
              <a:t> + 1k</a:t>
            </a:r>
            <a:r>
              <a:rPr lang="en-US" altLang="th-TH" sz="2400" dirty="0">
                <a:latin typeface="Angsana New" panose="02020603050405020304" pitchFamily="18" charset="-34"/>
                <a:sym typeface="Symbol" panose="05050102010706020507" pitchFamily="18" charset="2"/>
              </a:rPr>
              <a:t></a:t>
            </a:r>
            <a:r>
              <a:rPr lang="en-US" altLang="th-TH" sz="3600" dirty="0">
                <a:latin typeface="Angsana New" panose="02020603050405020304" pitchFamily="18" charset="-34"/>
              </a:rPr>
              <a:t> )</a:t>
            </a:r>
            <a:endParaRPr lang="en-US" altLang="th-TH" sz="3600" dirty="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                                    V</a:t>
            </a:r>
            <a:r>
              <a:rPr lang="en-US" altLang="th-TH" sz="3600" baseline="-25000" dirty="0">
                <a:latin typeface="Angsana New" panose="02020603050405020304" pitchFamily="18" charset="-34"/>
                <a:sym typeface="Symbol" panose="05050102010706020507" pitchFamily="18" charset="2"/>
              </a:rPr>
              <a:t>CE 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        =   9.1V</a:t>
            </a:r>
            <a:r>
              <a:rPr lang="en-US" altLang="th-TH" sz="2800" dirty="0">
                <a:sym typeface="Symbol" panose="05050102010706020507" pitchFamily="18" charset="2"/>
              </a:rPr>
              <a:t> </a:t>
            </a: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D62057BA-6218-40E4-BE9C-22F0CBDA251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E562FE5A-D1B2-4614-96CB-D48AA47EA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D0C583F9-FE5A-4901-A233-618711BB3F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09F6614A-CE35-4558-8EEF-DC11F89E20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EE6C32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วงจรไบอัสแบบด้วยตนเอง (</a:t>
                </a:r>
                <a:r>
                  <a:rPr lang="en-US" altLang="th-TH" sz="2800" b="1" dirty="0">
                    <a:solidFill>
                      <a:srgbClr val="EE6C32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Self  bias</a:t>
                </a:r>
                <a:r>
                  <a:rPr lang="th-TH" altLang="th-TH" sz="2800" b="1" dirty="0">
                    <a:solidFill>
                      <a:srgbClr val="EE6C32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)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D5306058-290E-455A-8371-BDF6A36E92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5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65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65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500"/>
                                        <p:tgtEl>
                                          <p:spTgt spid="65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5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5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5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DEA28CFF-2C2B-422D-AA4C-E1070EED8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002" y="4532374"/>
            <a:ext cx="4777596" cy="19431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3600" dirty="0">
                <a:latin typeface="Angsana New" panose="02020603050405020304" pitchFamily="18" charset="-34"/>
              </a:rPr>
              <a:t>พิจารณาทาง</a:t>
            </a:r>
            <a:r>
              <a:rPr lang="th-TH" altLang="th-TH" sz="3600" dirty="0" err="1">
                <a:latin typeface="Angsana New" panose="02020603050405020304" pitchFamily="18" charset="-34"/>
              </a:rPr>
              <a:t>เอาท์พุต</a:t>
            </a:r>
            <a:endParaRPr lang="en-US" altLang="th-TH" sz="3600" dirty="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CC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=    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+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CE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+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CE         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=     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CC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-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</a:t>
            </a:r>
            <a:r>
              <a:rPr lang="en-US" altLang="th-TH" sz="2800" dirty="0"/>
              <a:t>·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(R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+ 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)</a:t>
            </a:r>
            <a:endParaRPr lang="en-US" altLang="th-TH" sz="3600" dirty="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	</a:t>
            </a:r>
          </a:p>
        </p:txBody>
      </p:sp>
      <p:graphicFrame>
        <p:nvGraphicFramePr>
          <p:cNvPr id="66564" name="Object 4">
            <a:extLst>
              <a:ext uri="{FF2B5EF4-FFF2-40B4-BE49-F238E27FC236}">
                <a16:creationId xmlns:a16="http://schemas.microsoft.com/office/drawing/2014/main" id="{77590A50-A1C0-4DDF-B116-3864C74536D7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906291225"/>
              </p:ext>
            </p:extLst>
          </p:nvPr>
        </p:nvGraphicFramePr>
        <p:xfrm>
          <a:off x="41275" y="1230518"/>
          <a:ext cx="4243388" cy="3767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3" name="Visio" r:id="rId4" imgW="2744489" imgH="2436420" progId="Visio.Drawing.11">
                  <p:embed/>
                </p:oleObj>
              </mc:Choice>
              <mc:Fallback>
                <p:oleObj name="Visio" r:id="rId4" imgW="2744489" imgH="2436420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" y="1230518"/>
                        <a:ext cx="4243388" cy="3767176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5" name="Object 5">
            <a:extLst>
              <a:ext uri="{FF2B5EF4-FFF2-40B4-BE49-F238E27FC236}">
                <a16:creationId xmlns:a16="http://schemas.microsoft.com/office/drawing/2014/main" id="{4214F0AA-33DE-432B-9899-3EABBCD009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10325" y="1412875"/>
          <a:ext cx="121920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4" name="สมการ" r:id="rId6" imgW="634725" imgH="393529" progId="Equation.3">
                  <p:embed/>
                </p:oleObj>
              </mc:Choice>
              <mc:Fallback>
                <p:oleObj name="สมการ" r:id="rId6" imgW="634725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0325" y="1412875"/>
                        <a:ext cx="1219200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6" name="Object 6">
            <a:extLst>
              <a:ext uri="{FF2B5EF4-FFF2-40B4-BE49-F238E27FC236}">
                <a16:creationId xmlns:a16="http://schemas.microsoft.com/office/drawing/2014/main" id="{E3B8D8CC-85F7-4FD9-B4D2-F99FEE3199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00800" y="2217738"/>
          <a:ext cx="533400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5" name="สมการ" r:id="rId8" imgW="241195" imgH="380835" progId="Equation.3">
                  <p:embed/>
                </p:oleObj>
              </mc:Choice>
              <mc:Fallback>
                <p:oleObj name="สมการ" r:id="rId8" imgW="241195" imgH="38083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2217738"/>
                        <a:ext cx="533400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Rectangle 7">
            <a:extLst>
              <a:ext uri="{FF2B5EF4-FFF2-40B4-BE49-F238E27FC236}">
                <a16:creationId xmlns:a16="http://schemas.microsoft.com/office/drawing/2014/main" id="{FA62C3D6-60DC-4A5A-B343-4A09EE31E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06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6568" name="Rectangle 8">
            <a:extLst>
              <a:ext uri="{FF2B5EF4-FFF2-40B4-BE49-F238E27FC236}">
                <a16:creationId xmlns:a16="http://schemas.microsoft.com/office/drawing/2014/main" id="{4BE400C6-29C3-4DBC-B0DF-C6F6E1F54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1423988"/>
            <a:ext cx="13668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</a:rPr>
              <a:t>V</a:t>
            </a:r>
            <a:r>
              <a:rPr lang="en-US" altLang="th-TH" sz="3600" baseline="-30000">
                <a:latin typeface="Angsana New" panose="02020603050405020304" pitchFamily="18" charset="-34"/>
              </a:rPr>
              <a:t>B</a:t>
            </a:r>
            <a:r>
              <a:rPr lang="en-US" altLang="th-TH" sz="3600">
                <a:latin typeface="Angsana New" panose="02020603050405020304" pitchFamily="18" charset="-34"/>
              </a:rPr>
              <a:t>	=</a:t>
            </a:r>
            <a:r>
              <a:rPr lang="en-US" altLang="th-TH" sz="2800"/>
              <a:t> </a:t>
            </a:r>
          </a:p>
        </p:txBody>
      </p:sp>
      <p:sp>
        <p:nvSpPr>
          <p:cNvPr id="66569" name="Rectangle 9">
            <a:extLst>
              <a:ext uri="{FF2B5EF4-FFF2-40B4-BE49-F238E27FC236}">
                <a16:creationId xmlns:a16="http://schemas.microsoft.com/office/drawing/2014/main" id="{254E0CE2-DB1F-4990-A126-6FF505211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1773238"/>
            <a:ext cx="1420812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28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I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E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	=  </a:t>
            </a:r>
            <a:endParaRPr lang="en-US" altLang="th-TH" sz="3600">
              <a:latin typeface="Angsana New" panose="02020603050405020304" pitchFamily="18" charset="-34"/>
            </a:endParaRPr>
          </a:p>
        </p:txBody>
      </p:sp>
      <p:sp>
        <p:nvSpPr>
          <p:cNvPr id="66570" name="Rectangle 10">
            <a:extLst>
              <a:ext uri="{FF2B5EF4-FFF2-40B4-BE49-F238E27FC236}">
                <a16:creationId xmlns:a16="http://schemas.microsoft.com/office/drawing/2014/main" id="{CEBC8FD4-0FA4-48F4-9913-A41D0346C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3086835"/>
            <a:ext cx="342583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	=  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BE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+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</a:t>
            </a:r>
            <a:endParaRPr lang="en-US" altLang="th-TH" sz="3600" dirty="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	=  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-  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BE</a:t>
            </a:r>
            <a:endParaRPr lang="en-US" altLang="th-TH" sz="3600" dirty="0">
              <a:latin typeface="Angsana New" panose="02020603050405020304" pitchFamily="18" charset="-34"/>
            </a:endParaRP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F8E88ABE-7F30-46F6-9E3A-1C8539649B93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064EB794-8480-4392-97B2-4CDE1AE61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24F2A1F7-8415-443B-B12D-03E82DFEBD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9B39EBA4-55F4-432E-A6D9-E8E50F3CB6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วงจรไบอัสแบบโวล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เต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จดิไว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เดอร์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            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D237E533-2EAF-498A-83D9-8B805520E7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6B0CAD9A-5008-4FA2-A85F-07841609B976}"/>
              </a:ext>
            </a:extLst>
          </p:cNvPr>
          <p:cNvSpPr/>
          <p:nvPr/>
        </p:nvSpPr>
        <p:spPr>
          <a:xfrm>
            <a:off x="498015" y="5625798"/>
            <a:ext cx="31854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solidFill>
                  <a:srgbClr val="0000FF"/>
                </a:solidFill>
                <a:highlight>
                  <a:srgbClr val="FFFF99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สิ่งที่สำคัญคือค่าแรงดัน </a:t>
            </a:r>
            <a:r>
              <a:rPr lang="en-US" sz="3200" b="1" dirty="0">
                <a:solidFill>
                  <a:srgbClr val="0000FF"/>
                </a:solidFill>
                <a:highlight>
                  <a:srgbClr val="FFFF99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VB</a:t>
            </a:r>
            <a:endParaRPr lang="th-TH" sz="3200" b="1" dirty="0">
              <a:solidFill>
                <a:srgbClr val="0000FF"/>
              </a:solidFill>
              <a:highlight>
                <a:srgbClr val="FFFF99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6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6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66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8" grpId="0"/>
      <p:bldP spid="6656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6" name="Object 4">
            <a:extLst>
              <a:ext uri="{FF2B5EF4-FFF2-40B4-BE49-F238E27FC236}">
                <a16:creationId xmlns:a16="http://schemas.microsoft.com/office/drawing/2014/main" id="{BE89AA6B-C79B-42BC-8204-76F0C2B27A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156050"/>
              </p:ext>
            </p:extLst>
          </p:nvPr>
        </p:nvGraphicFramePr>
        <p:xfrm>
          <a:off x="111153" y="1508905"/>
          <a:ext cx="4608513" cy="408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0" name="Visio" r:id="rId3" imgW="2744489" imgH="2436420" progId="Visio.Drawing.11">
                  <p:embed/>
                </p:oleObj>
              </mc:Choice>
              <mc:Fallback>
                <p:oleObj name="Visio" r:id="rId3" imgW="2744489" imgH="2436420" progId="Visio.Drawing.11">
                  <p:embed/>
                  <p:pic>
                    <p:nvPicPr>
                      <p:cNvPr id="18436" name="Object 4">
                        <a:extLst>
                          <a:ext uri="{FF2B5EF4-FFF2-40B4-BE49-F238E27FC236}">
                            <a16:creationId xmlns:a16="http://schemas.microsoft.com/office/drawing/2014/main" id="{BE89AA6B-C79B-42BC-8204-76F0C2B27A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53" y="1508905"/>
                        <a:ext cx="4608513" cy="4087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9" name="Object 5">
            <a:extLst>
              <a:ext uri="{FF2B5EF4-FFF2-40B4-BE49-F238E27FC236}">
                <a16:creationId xmlns:a16="http://schemas.microsoft.com/office/drawing/2014/main" id="{F4040647-B001-434A-9517-88C1D9816B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69063" y="1268413"/>
          <a:ext cx="1127125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1" name="สมการ" r:id="rId5" imgW="622030" imgH="431613" progId="Equation.3">
                  <p:embed/>
                </p:oleObj>
              </mc:Choice>
              <mc:Fallback>
                <p:oleObj name="สมการ" r:id="rId5" imgW="622030" imgH="431613" progId="Equation.3">
                  <p:embed/>
                  <p:pic>
                    <p:nvPicPr>
                      <p:cNvPr id="67589" name="Object 5">
                        <a:extLst>
                          <a:ext uri="{FF2B5EF4-FFF2-40B4-BE49-F238E27FC236}">
                            <a16:creationId xmlns:a16="http://schemas.microsoft.com/office/drawing/2014/main" id="{F4040647-B001-434A-9517-88C1D9816B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9063" y="1268413"/>
                        <a:ext cx="1127125" cy="77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7590" name="Object 6">
                <a:extLst>
                  <a:ext uri="{FF2B5EF4-FFF2-40B4-BE49-F238E27FC236}">
                    <a16:creationId xmlns:a16="http://schemas.microsoft.com/office/drawing/2014/main" id="{38E91C54-E7FC-4DA3-A7E8-5BAB5D8E49F9}"/>
                  </a:ext>
                </a:extLst>
              </p:cNvPr>
              <p:cNvSpPr txBox="1"/>
              <p:nvPr/>
            </p:nvSpPr>
            <p:spPr bwMode="auto">
              <a:xfrm>
                <a:off x="5902511" y="2377181"/>
                <a:ext cx="2260227" cy="641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 lnSpcReduction="20000"/>
              </a:bodyPr>
              <a:lstStyle/>
              <a:p>
                <a:r>
                  <a:rPr lang="th-TH" dirty="0">
                    <a:solidFill>
                      <a:srgbClr val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en-US" dirty="0">
                    <a:solidFill>
                      <a:srgbClr val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3.9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Ω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22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V</m:t>
                        </m:r>
                      </m:num>
                      <m:den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3.9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Ω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39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Ω</m:t>
                        </m:r>
                      </m:den>
                    </m:f>
                  </m:oMath>
                </a14:m>
                <a:endParaRPr lang="th-TH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mc:Choice>
        <mc:Fallback xmlns="">
          <p:sp>
            <p:nvSpPr>
              <p:cNvPr id="67590" name="Object 6">
                <a:extLst>
                  <a:ext uri="{FF2B5EF4-FFF2-40B4-BE49-F238E27FC236}">
                    <a16:creationId xmlns:a16="http://schemas.microsoft.com/office/drawing/2014/main" id="{38E91C54-E7FC-4DA3-A7E8-5BAB5D8E4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2511" y="2377181"/>
                <a:ext cx="2260227" cy="641350"/>
              </a:xfrm>
              <a:prstGeom prst="rect">
                <a:avLst/>
              </a:prstGeom>
              <a:blipFill>
                <a:blip r:embed="rId7"/>
                <a:stretch>
                  <a:fillRect l="-4852" t="-952" b="-161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592" name="Rectangle 8">
            <a:extLst>
              <a:ext uri="{FF2B5EF4-FFF2-40B4-BE49-F238E27FC236}">
                <a16:creationId xmlns:a16="http://schemas.microsoft.com/office/drawing/2014/main" id="{4B25EF79-CBE7-45F5-9A87-47E7BC854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1404938"/>
            <a:ext cx="13446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	= </a:t>
            </a:r>
            <a:endParaRPr lang="en-US" altLang="th-TH" sz="3600">
              <a:latin typeface="Angsana New" panose="02020603050405020304" pitchFamily="18" charset="-34"/>
            </a:endParaRPr>
          </a:p>
        </p:txBody>
      </p:sp>
      <p:sp>
        <p:nvSpPr>
          <p:cNvPr id="67594" name="Rectangle 10">
            <a:extLst>
              <a:ext uri="{FF2B5EF4-FFF2-40B4-BE49-F238E27FC236}">
                <a16:creationId xmlns:a16="http://schemas.microsoft.com/office/drawing/2014/main" id="{595F45AF-3155-46AE-A81F-A9F727D23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3264078"/>
            <a:ext cx="3276859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	  =     2 V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2000" dirty="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	=     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-  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BE</a:t>
            </a:r>
            <a:endParaRPr lang="en-US" altLang="th-TH" sz="3600" dirty="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	=       2 V  -  0.7V</a:t>
            </a:r>
            <a:endParaRPr lang="en-US" altLang="th-TH" sz="3600" dirty="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	=       1.3 V</a:t>
            </a:r>
            <a:endParaRPr lang="en-US" altLang="th-TH" sz="3600" dirty="0">
              <a:latin typeface="Angsana New" panose="02020603050405020304" pitchFamily="18" charset="-34"/>
            </a:endParaRPr>
          </a:p>
        </p:txBody>
      </p:sp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B37EAB27-DD27-42CD-9D25-95E03A58C7F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592119E0-52A7-4E76-8835-A9247364E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8E8FD359-0FC4-4079-8022-27C3ACE142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307AB663-0D7E-463D-946B-9107F1949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วงจรไบอัสแบบโวล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เต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จดิไว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เดอร์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            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14ABC82D-CE18-4593-93C7-1102F7636F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07615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75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7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7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7591" name="Object 7">
                <a:extLst>
                  <a:ext uri="{FF2B5EF4-FFF2-40B4-BE49-F238E27FC236}">
                    <a16:creationId xmlns:a16="http://schemas.microsoft.com/office/drawing/2014/main" id="{6BC52AD4-9EF9-48F7-BD60-EB989F684DEA}"/>
                  </a:ext>
                </a:extLst>
              </p:cNvPr>
              <p:cNvSpPr txBox="1"/>
              <p:nvPr/>
            </p:nvSpPr>
            <p:spPr bwMode="auto">
              <a:xfrm>
                <a:off x="2523325" y="1221982"/>
                <a:ext cx="2324099" cy="722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IE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m:rPr>
                            <m:sty m:val="p"/>
                          </m:rP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Ω</m:t>
                        </m:r>
                      </m:den>
                    </m:f>
                  </m:oMath>
                </a14:m>
                <a:endParaRPr lang="th-TH" dirty="0">
                  <a:latin typeface="Times New Roman" panose="02020603050405020304" pitchFamily="18" charset="0"/>
                  <a:cs typeface="TH SarabunPSK" panose="020B0500040200020003" pitchFamily="34" charset="-34"/>
                </a:endParaRPr>
              </a:p>
            </p:txBody>
          </p:sp>
        </mc:Choice>
        <mc:Fallback xmlns="">
          <p:sp>
            <p:nvSpPr>
              <p:cNvPr id="67591" name="Object 7">
                <a:extLst>
                  <a:ext uri="{FF2B5EF4-FFF2-40B4-BE49-F238E27FC236}">
                    <a16:creationId xmlns:a16="http://schemas.microsoft.com/office/drawing/2014/main" id="{6BC52AD4-9EF9-48F7-BD60-EB989F684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3325" y="1221982"/>
                <a:ext cx="2324099" cy="722313"/>
              </a:xfrm>
              <a:prstGeom prst="rect">
                <a:avLst/>
              </a:prstGeom>
              <a:blipFill>
                <a:blip r:embed="rId2"/>
                <a:stretch>
                  <a:fillRect l="-5512" b="-67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595" name="Rectangle 11">
            <a:extLst>
              <a:ext uri="{FF2B5EF4-FFF2-40B4-BE49-F238E27FC236}">
                <a16:creationId xmlns:a16="http://schemas.microsoft.com/office/drawing/2014/main" id="{9449BCD9-4000-44D5-8412-7F7FACEE5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736" y="1944295"/>
            <a:ext cx="2651688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 dirty="0">
                <a:cs typeface="Cordia New" panose="020B0304020202020204" pitchFamily="34" charset="-34"/>
              </a:rPr>
              <a:t>	</a:t>
            </a:r>
            <a:endParaRPr lang="en-US" altLang="th-TH" sz="9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1600" dirty="0">
                <a:cs typeface="Cordia New" panose="020B0304020202020204" pitchFamily="34" charset="-34"/>
              </a:rPr>
              <a:t>      </a:t>
            </a:r>
            <a:r>
              <a:rPr lang="en-US" altLang="th-TH" sz="3600" dirty="0">
                <a:latin typeface="Angsana New" panose="02020603050405020304" pitchFamily="18" charset="-34"/>
              </a:rPr>
              <a:t>IE </a:t>
            </a:r>
            <a:r>
              <a:rPr lang="en-US" altLang="th-TH" sz="1600" dirty="0">
                <a:cs typeface="Cordia New" panose="020B0304020202020204" pitchFamily="34" charset="-34"/>
              </a:rPr>
              <a:t>    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=  0.867mA</a:t>
            </a:r>
            <a:endParaRPr lang="en-US" altLang="th-TH" sz="3600" dirty="0">
              <a:latin typeface="Angsana New" panose="02020603050405020304" pitchFamily="18" charset="-34"/>
            </a:endParaRPr>
          </a:p>
        </p:txBody>
      </p:sp>
      <p:sp>
        <p:nvSpPr>
          <p:cNvPr id="67596" name="Rectangle 12">
            <a:extLst>
              <a:ext uri="{FF2B5EF4-FFF2-40B4-BE49-F238E27FC236}">
                <a16:creationId xmlns:a16="http://schemas.microsoft.com/office/drawing/2014/main" id="{09C92387-288F-4279-8A8A-32DFA77A4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704" y="3140968"/>
            <a:ext cx="6552728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</a:rPr>
              <a:t>      V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CE     </a:t>
            </a:r>
            <a:r>
              <a:rPr lang="en-US" altLang="th-TH" sz="3600" dirty="0">
                <a:latin typeface="Angsana New" panose="02020603050405020304" pitchFamily="18" charset="-34"/>
              </a:rPr>
              <a:t>=      V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CC </a:t>
            </a:r>
            <a:r>
              <a:rPr lang="en-US" altLang="th-TH" sz="3600" dirty="0">
                <a:latin typeface="Angsana New" panose="02020603050405020304" pitchFamily="18" charset="-34"/>
              </a:rPr>
              <a:t> - I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</a:t>
            </a:r>
            <a:r>
              <a:rPr lang="en-US" altLang="th-TH" sz="2800" dirty="0"/>
              <a:t>· </a:t>
            </a:r>
            <a:r>
              <a:rPr lang="en-US" altLang="th-TH" sz="3600" dirty="0">
                <a:latin typeface="Angsana New" panose="02020603050405020304" pitchFamily="18" charset="-34"/>
              </a:rPr>
              <a:t>(R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</a:t>
            </a:r>
            <a:r>
              <a:rPr lang="en-US" altLang="th-TH" sz="3600" dirty="0">
                <a:latin typeface="Angsana New" panose="02020603050405020304" pitchFamily="18" charset="-34"/>
              </a:rPr>
              <a:t>  + R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E</a:t>
            </a:r>
            <a:r>
              <a:rPr lang="en-US" altLang="th-TH" sz="3600" dirty="0">
                <a:latin typeface="Angsana New" panose="02020603050405020304" pitchFamily="18" charset="-34"/>
              </a:rPr>
              <a:t>)	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</a:rPr>
              <a:t>            =   22V  - 0.867mA × (10k</a:t>
            </a:r>
            <a:r>
              <a:rPr lang="en-US" altLang="th-TH" sz="2400" dirty="0">
                <a:latin typeface="Angsana New" panose="02020603050405020304" pitchFamily="18" charset="-34"/>
                <a:sym typeface="Symbol" panose="05050102010706020507" pitchFamily="18" charset="2"/>
              </a:rPr>
              <a:t></a:t>
            </a:r>
            <a:r>
              <a:rPr lang="en-US" altLang="th-TH" sz="3600" dirty="0">
                <a:latin typeface="Angsana New" panose="02020603050405020304" pitchFamily="18" charset="-34"/>
              </a:rPr>
              <a:t> + 1.5k</a:t>
            </a:r>
            <a:r>
              <a:rPr lang="en-US" altLang="th-TH" sz="2400" dirty="0">
                <a:latin typeface="Angsana New" panose="02020603050405020304" pitchFamily="18" charset="-34"/>
                <a:sym typeface="Symbol" panose="05050102010706020507" pitchFamily="18" charset="2"/>
              </a:rPr>
              <a:t></a:t>
            </a:r>
            <a:r>
              <a:rPr lang="en-US" altLang="th-TH" sz="3600" dirty="0">
                <a:latin typeface="Angsana New" panose="02020603050405020304" pitchFamily="18" charset="-34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      </a:t>
            </a:r>
            <a:r>
              <a:rPr lang="en-US" altLang="th-TH" sz="3600" dirty="0">
                <a:latin typeface="Angsana New" panose="02020603050405020304" pitchFamily="18" charset="-34"/>
              </a:rPr>
              <a:t>V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CE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    =    12.03 V </a:t>
            </a:r>
          </a:p>
        </p:txBody>
      </p:sp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B37EAB27-DD27-42CD-9D25-95E03A58C7F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592119E0-52A7-4E76-8835-A9247364E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8E8FD359-0FC4-4079-8022-27C3ACE142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307AB663-0D7E-463D-946B-9107F1949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วงจรไบอัสแบบโวล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เต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จดิไว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เดอร์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            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14ABC82D-CE18-4593-93C7-1102F7636F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5" grpId="0"/>
      <p:bldP spid="6759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9" name="Object 3">
            <a:extLst>
              <a:ext uri="{FF2B5EF4-FFF2-40B4-BE49-F238E27FC236}">
                <a16:creationId xmlns:a16="http://schemas.microsoft.com/office/drawing/2014/main" id="{12DA44EB-DD04-4FA5-AE96-94E98D3DB1FC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032841963"/>
              </p:ext>
            </p:extLst>
          </p:nvPr>
        </p:nvGraphicFramePr>
        <p:xfrm>
          <a:off x="1908175" y="1539875"/>
          <a:ext cx="5256213" cy="426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Visio" r:id="rId3" imgW="3033865" imgH="2462334" progId="Visio.Drawing.11">
                  <p:embed/>
                </p:oleObj>
              </mc:Choice>
              <mc:Fallback>
                <p:oleObj name="Visio" r:id="rId3" imgW="3033865" imgH="2462334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1539875"/>
                        <a:ext cx="5256213" cy="426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กลุ่ม 3">
            <a:extLst>
              <a:ext uri="{FF2B5EF4-FFF2-40B4-BE49-F238E27FC236}">
                <a16:creationId xmlns:a16="http://schemas.microsoft.com/office/drawing/2014/main" id="{23CA35E9-10C5-46E6-8C2A-9C7A91631947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1CC8F381-353B-47F3-8294-094E9867F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6" name="Group 13">
              <a:extLst>
                <a:ext uri="{FF2B5EF4-FFF2-40B4-BE49-F238E27FC236}">
                  <a16:creationId xmlns:a16="http://schemas.microsoft.com/office/drawing/2014/main" id="{E93657A5-1573-4613-99E5-CB281EDA75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7" name="Rectangle 14">
                <a:extLst>
                  <a:ext uri="{FF2B5EF4-FFF2-40B4-BE49-F238E27FC236}">
                    <a16:creationId xmlns:a16="http://schemas.microsoft.com/office/drawing/2014/main" id="{704E3E08-9043-47E5-BAF6-4D6A2834AF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คอมมอนคอ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ลเ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ลก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เต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อร์</a:t>
                </a:r>
                <a:r>
                  <a:rPr lang="en-US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(Common Collector)      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8" name="Picture 15">
                <a:extLst>
                  <a:ext uri="{FF2B5EF4-FFF2-40B4-BE49-F238E27FC236}">
                    <a16:creationId xmlns:a16="http://schemas.microsoft.com/office/drawing/2014/main" id="{F134ED31-C1F9-47AC-96BC-ACBF64DBDB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FBC5847-AE96-4EB1-B142-7F9CEF9B6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69635" name="Object 3">
            <a:extLst>
              <a:ext uri="{FF2B5EF4-FFF2-40B4-BE49-F238E27FC236}">
                <a16:creationId xmlns:a16="http://schemas.microsoft.com/office/drawing/2014/main" id="{CABE977B-C101-4EDB-AF92-03F3DDC136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236929"/>
              </p:ext>
            </p:extLst>
          </p:nvPr>
        </p:nvGraphicFramePr>
        <p:xfrm>
          <a:off x="6127750" y="1700213"/>
          <a:ext cx="3016250" cy="352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0" name="Visio" r:id="rId3" imgW="1506000" imgH="1764286" progId="Visio.Drawing.11">
                  <p:embed/>
                </p:oleObj>
              </mc:Choice>
              <mc:Fallback>
                <p:oleObj name="Visio" r:id="rId3" imgW="1506000" imgH="1764286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0" y="1700213"/>
                        <a:ext cx="3016250" cy="3529012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69636" name="Object 4">
                <a:extLst>
                  <a:ext uri="{FF2B5EF4-FFF2-40B4-BE49-F238E27FC236}">
                    <a16:creationId xmlns:a16="http://schemas.microsoft.com/office/drawing/2014/main" id="{BF3AEF2B-68BB-4DD6-92BD-DEE3B31AB719}"/>
                  </a:ext>
                </a:extLst>
              </p:cNvPr>
              <p:cNvSpPr txBox="1"/>
              <p:nvPr/>
            </p:nvSpPr>
            <p:spPr bwMode="auto">
              <a:xfrm>
                <a:off x="3012261" y="5698105"/>
                <a:ext cx="3115489" cy="752475"/>
              </a:xfrm>
              <a:prstGeom prst="rect">
                <a:avLst/>
              </a:prstGeom>
              <a:noFill/>
              <a:ln>
                <a:solidFill>
                  <a:srgbClr val="EE6C32"/>
                </a:solidFill>
              </a:ln>
            </p:spPr>
            <p:txBody>
              <a:bodyPr>
                <a:normAutofit fontScale="92500" lnSpcReduction="10000"/>
              </a:bodyPr>
              <a:lstStyle/>
              <a:p>
                <a:pPr/>
                <a:r>
                  <a:rPr lang="th-TH" dirty="0">
                    <a:solidFill>
                      <a:srgbClr val="000000"/>
                    </a:solidFill>
                    <a:cs typeface="+mj-cs"/>
                  </a:rPr>
                  <a:t> </a:t>
                </a:r>
                <a:r>
                  <a:rPr lang="en-US" sz="4300" dirty="0">
                    <a:solidFill>
                      <a:srgbClr val="000000"/>
                    </a:solidFill>
                    <a:latin typeface="Angsana New" panose="02020603050405020304" pitchFamily="18" charset="-34"/>
                  </a:rPr>
                  <a:t>I</a:t>
                </a:r>
                <a:r>
                  <a:rPr lang="en-US" sz="3000" dirty="0">
                    <a:solidFill>
                      <a:srgbClr val="000000"/>
                    </a:solidFill>
                    <a:latin typeface="Angsana New" panose="02020603050405020304" pitchFamily="18" charset="-34"/>
                  </a:rPr>
                  <a:t>B</a:t>
                </a:r>
                <a:r>
                  <a:rPr lang="en-US" dirty="0">
                    <a:solidFill>
                      <a:srgbClr val="000000"/>
                    </a:solidFill>
                    <a:cs typeface="+mj-cs"/>
                  </a:rPr>
                  <a:t>   </a:t>
                </a:r>
                <a:r>
                  <a:rPr lang="en-US" dirty="0">
                    <a:solidFill>
                      <a:srgbClr val="000000"/>
                    </a:solidFill>
                  </a:rPr>
                  <a:t>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h-TH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CC</m:t>
                            </m:r>
                          </m:sub>
                        </m:sSub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h-TH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BE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th-TH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sub>
                        </m:sSub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+(</m:t>
                        </m:r>
                        <m:r>
                          <a:rPr lang="th-TH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th-TH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th-TH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sub>
                        </m:sSub>
                      </m:den>
                    </m:f>
                  </m:oMath>
                </a14:m>
                <a:endParaRPr lang="th-TH" dirty="0"/>
              </a:p>
            </p:txBody>
          </p:sp>
        </mc:Choice>
        <mc:Fallback>
          <p:sp>
            <p:nvSpPr>
              <p:cNvPr id="69636" name="Object 4">
                <a:extLst>
                  <a:ext uri="{FF2B5EF4-FFF2-40B4-BE49-F238E27FC236}">
                    <a16:creationId xmlns:a16="http://schemas.microsoft.com/office/drawing/2014/main" id="{BF3AEF2B-68BB-4DD6-92BD-DEE3B31AB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12261" y="5698105"/>
                <a:ext cx="3115489" cy="752475"/>
              </a:xfrm>
              <a:prstGeom prst="rect">
                <a:avLst/>
              </a:prstGeom>
              <a:blipFill>
                <a:blip r:embed="rId5"/>
                <a:stretch>
                  <a:fillRect l="-4873" t="-14400" b="-26400"/>
                </a:stretch>
              </a:blipFill>
              <a:ln>
                <a:solidFill>
                  <a:srgbClr val="EE6C32"/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637" name="Rectangle 5">
            <a:extLst>
              <a:ext uri="{FF2B5EF4-FFF2-40B4-BE49-F238E27FC236}">
                <a16:creationId xmlns:a16="http://schemas.microsoft.com/office/drawing/2014/main" id="{717FF7EE-6178-49B0-9113-E0E342F64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6269" y="2986832"/>
            <a:ext cx="570380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CC        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=  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+ 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BE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+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</a:t>
            </a:r>
            <a:endParaRPr lang="en-US" altLang="th-TH" sz="3600" dirty="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 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E     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=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(1+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th-TH" sz="3600" dirty="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 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CC    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= 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B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+  V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BE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+ I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(1+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) 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E</a:t>
            </a:r>
            <a:endParaRPr lang="en-US" altLang="th-TH" sz="3600" dirty="0">
              <a:latin typeface="Angsana New" panose="02020603050405020304" pitchFamily="18" charset="-34"/>
              <a:cs typeface="Cordia New" panose="020B0304020202020204" pitchFamily="34" charset="-34"/>
              <a:sym typeface="Symbol" panose="05050102010706020507" pitchFamily="18" charset="2"/>
            </a:endParaRPr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E14B0F30-FB04-4DF5-B1A0-37F6DFDA0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3538" y="5521325"/>
            <a:ext cx="2159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900"/>
              <a:t> </a:t>
            </a:r>
            <a:endParaRPr lang="en-US" altLang="th-TH" sz="2800"/>
          </a:p>
        </p:txBody>
      </p:sp>
      <p:graphicFrame>
        <p:nvGraphicFramePr>
          <p:cNvPr id="69641" name="Object 9">
            <a:extLst>
              <a:ext uri="{FF2B5EF4-FFF2-40B4-BE49-F238E27FC236}">
                <a16:creationId xmlns:a16="http://schemas.microsoft.com/office/drawing/2014/main" id="{36D78BE0-9691-4FF1-BA78-4397369DE8AC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058776931"/>
              </p:ext>
            </p:extLst>
          </p:nvPr>
        </p:nvGraphicFramePr>
        <p:xfrm>
          <a:off x="317077" y="2160588"/>
          <a:ext cx="1794396" cy="336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1" name="Visio" r:id="rId6" imgW="1213654" imgH="2275540" progId="Visio.Drawing.11">
                  <p:embed/>
                </p:oleObj>
              </mc:Choice>
              <mc:Fallback>
                <p:oleObj name="Visio" r:id="rId6" imgW="1213654" imgH="2275540" progId="Visio.Drawing.11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077" y="2160588"/>
                        <a:ext cx="1794396" cy="3360737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2" name="Rectangle 10">
            <a:extLst>
              <a:ext uri="{FF2B5EF4-FFF2-40B4-BE49-F238E27FC236}">
                <a16:creationId xmlns:a16="http://schemas.microsoft.com/office/drawing/2014/main" id="{6D96B985-07E8-419E-89BC-A7906A460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1844675"/>
            <a:ext cx="24384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เขียนเป็นวงจรไฟฟ้า</a:t>
            </a:r>
            <a:endParaRPr lang="th-TH" altLang="th-TH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EDE036F4-9199-441A-A979-D1FC68C581BD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DC14657F-BF21-4294-AEFA-30319F130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80EC5C39-3715-4EF3-A02A-BC191923A4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03FDCD8F-7D28-4027-95F4-4D691F99F9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คอมมอนคอ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ลเ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ลก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เต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อร์</a:t>
                </a:r>
                <a:r>
                  <a:rPr lang="en-US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(Common Collector)      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AD4ACABA-6018-47B1-A462-7818774AB9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6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4" dur="500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1E7273D-F772-46AC-A514-33738DC4A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57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AAE581AA-D94C-4397-9AE8-7EB8A72B1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1242" y="1857823"/>
            <a:ext cx="3167062" cy="351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tIns="152352" bIns="3808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</a:rPr>
              <a:t>            I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E</a:t>
            </a:r>
            <a:r>
              <a:rPr lang="en-US" altLang="th-TH" sz="3600" dirty="0">
                <a:latin typeface="Angsana New" panose="02020603050405020304" pitchFamily="18" charset="-34"/>
              </a:rPr>
              <a:t> 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</a:t>
            </a:r>
            <a:r>
              <a:rPr lang="en-US" altLang="th-TH" sz="3600" dirty="0">
                <a:latin typeface="Angsana New" panose="02020603050405020304" pitchFamily="18" charset="-34"/>
              </a:rPr>
              <a:t>  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I</a:t>
            </a:r>
            <a:r>
              <a:rPr lang="en-US" altLang="th-TH" sz="3600" baseline="-25000" dirty="0">
                <a:latin typeface="Angsana New" panose="02020603050405020304" pitchFamily="18" charset="-34"/>
                <a:sym typeface="Symbol" panose="05050102010706020507" pitchFamily="18" charset="2"/>
              </a:rPr>
              <a:t>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3600" baseline="-25000" dirty="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highlight>
                  <a:srgbClr val="FFFF00"/>
                </a:highlight>
                <a:latin typeface="Angsana New" panose="02020603050405020304" pitchFamily="18" charset="-34"/>
                <a:sym typeface="Symbol" panose="05050102010706020507" pitchFamily="18" charset="2"/>
              </a:rPr>
              <a:t>I</a:t>
            </a:r>
            <a:r>
              <a:rPr lang="en-US" altLang="th-TH" sz="3600" baseline="-25000" dirty="0">
                <a:highlight>
                  <a:srgbClr val="FFFF00"/>
                </a:highlight>
                <a:latin typeface="Angsana New" panose="02020603050405020304" pitchFamily="18" charset="-34"/>
                <a:sym typeface="Symbol" panose="05050102010706020507" pitchFamily="18" charset="2"/>
              </a:rPr>
              <a:t>C </a:t>
            </a:r>
            <a:r>
              <a:rPr lang="en-US" altLang="th-TH" sz="3600" dirty="0">
                <a:highlight>
                  <a:srgbClr val="FFFF00"/>
                </a:highlight>
                <a:latin typeface="Angsana New" panose="02020603050405020304" pitchFamily="18" charset="-34"/>
                <a:sym typeface="Symbol" panose="05050102010706020507" pitchFamily="18" charset="2"/>
              </a:rPr>
              <a:t>      = </a:t>
            </a:r>
            <a:r>
              <a:rPr lang="en-US" altLang="th-TH" sz="2800" dirty="0">
                <a:highlight>
                  <a:srgbClr val="FFFF00"/>
                </a:highlight>
              </a:rPr>
              <a:t>·</a:t>
            </a:r>
            <a:r>
              <a:rPr lang="en-US" altLang="th-TH" sz="3600" dirty="0">
                <a:highlight>
                  <a:srgbClr val="FFFF00"/>
                </a:highlight>
                <a:latin typeface="Angsana New" panose="02020603050405020304" pitchFamily="18" charset="-34"/>
              </a:rPr>
              <a:t>I</a:t>
            </a:r>
            <a:r>
              <a:rPr lang="en-US" altLang="th-TH" sz="3600" baseline="-25000" dirty="0">
                <a:highlight>
                  <a:srgbClr val="FFFF00"/>
                </a:highlight>
                <a:latin typeface="Angsana New" panose="02020603050405020304" pitchFamily="18" charset="-34"/>
                <a:sym typeface="Symbol" panose="05050102010706020507" pitchFamily="18" charset="2"/>
              </a:rPr>
              <a:t>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3600" baseline="-25000" dirty="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</a:rPr>
              <a:t>V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CC</a:t>
            </a:r>
            <a:r>
              <a:rPr lang="en-US" altLang="th-TH" sz="3600" dirty="0">
                <a:latin typeface="Angsana New" panose="02020603050405020304" pitchFamily="18" charset="-34"/>
              </a:rPr>
              <a:t>    =  V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CE</a:t>
            </a:r>
            <a:r>
              <a:rPr lang="en-US" altLang="th-TH" sz="3600" dirty="0">
                <a:latin typeface="Angsana New" panose="02020603050405020304" pitchFamily="18" charset="-34"/>
              </a:rPr>
              <a:t> + I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C</a:t>
            </a:r>
            <a:r>
              <a:rPr lang="en-US" altLang="th-TH" sz="2800" dirty="0"/>
              <a:t>·</a:t>
            </a:r>
            <a:r>
              <a:rPr lang="en-US" altLang="th-TH" sz="3600" dirty="0">
                <a:latin typeface="Angsana New" panose="02020603050405020304" pitchFamily="18" charset="-34"/>
              </a:rPr>
              <a:t>R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3600" baseline="-25000" dirty="0">
              <a:latin typeface="Angsana New" panose="02020603050405020304" pitchFamily="18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highlight>
                  <a:srgbClr val="FFFF00"/>
                </a:highlight>
                <a:latin typeface="Angsana New" panose="02020603050405020304" pitchFamily="18" charset="-34"/>
                <a:sym typeface="Symbol" panose="05050102010706020507" pitchFamily="18" charset="2"/>
              </a:rPr>
              <a:t>V</a:t>
            </a:r>
            <a:r>
              <a:rPr lang="en-US" altLang="th-TH" sz="3600" baseline="-25000" dirty="0">
                <a:highlight>
                  <a:srgbClr val="FFFF00"/>
                </a:highlight>
                <a:latin typeface="Angsana New" panose="02020603050405020304" pitchFamily="18" charset="-34"/>
                <a:sym typeface="Symbol" panose="05050102010706020507" pitchFamily="18" charset="2"/>
              </a:rPr>
              <a:t>CE</a:t>
            </a:r>
            <a:r>
              <a:rPr lang="en-US" altLang="th-TH" sz="3600" dirty="0">
                <a:highlight>
                  <a:srgbClr val="FFFF00"/>
                </a:highlight>
                <a:latin typeface="Angsana New" panose="02020603050405020304" pitchFamily="18" charset="-34"/>
                <a:sym typeface="Symbol" panose="05050102010706020507" pitchFamily="18" charset="2"/>
              </a:rPr>
              <a:t>    =  V</a:t>
            </a:r>
            <a:r>
              <a:rPr lang="en-US" altLang="th-TH" sz="3600" baseline="-25000" dirty="0">
                <a:highlight>
                  <a:srgbClr val="FFFF00"/>
                </a:highlight>
                <a:latin typeface="Angsana New" panose="02020603050405020304" pitchFamily="18" charset="-34"/>
                <a:sym typeface="Symbol" panose="05050102010706020507" pitchFamily="18" charset="2"/>
              </a:rPr>
              <a:t>CC</a:t>
            </a:r>
            <a:r>
              <a:rPr lang="en-US" altLang="th-TH" sz="3600" dirty="0">
                <a:highlight>
                  <a:srgbClr val="FFFF00"/>
                </a:highlight>
                <a:latin typeface="Angsana New" panose="02020603050405020304" pitchFamily="18" charset="-34"/>
                <a:sym typeface="Symbol" panose="05050102010706020507" pitchFamily="18" charset="2"/>
              </a:rPr>
              <a:t>  - I</a:t>
            </a:r>
            <a:r>
              <a:rPr lang="en-US" altLang="th-TH" sz="3600" baseline="-25000" dirty="0">
                <a:highlight>
                  <a:srgbClr val="FFFF00"/>
                </a:highlight>
                <a:latin typeface="Angsana New" panose="02020603050405020304" pitchFamily="18" charset="-34"/>
                <a:sym typeface="Symbol" panose="05050102010706020507" pitchFamily="18" charset="2"/>
              </a:rPr>
              <a:t>C</a:t>
            </a:r>
            <a:r>
              <a:rPr lang="en-US" altLang="th-TH" sz="2800" dirty="0">
                <a:highlight>
                  <a:srgbClr val="FFFF00"/>
                </a:highlight>
              </a:rPr>
              <a:t>·</a:t>
            </a:r>
            <a:r>
              <a:rPr lang="en-US" altLang="th-TH" sz="3600" dirty="0">
                <a:highlight>
                  <a:srgbClr val="FFFF00"/>
                </a:highlight>
                <a:latin typeface="Angsana New" panose="02020603050405020304" pitchFamily="18" charset="-34"/>
                <a:sym typeface="Symbol" panose="05050102010706020507" pitchFamily="18" charset="2"/>
              </a:rPr>
              <a:t> R</a:t>
            </a:r>
            <a:r>
              <a:rPr lang="en-US" altLang="th-TH" sz="3600" baseline="-25000" dirty="0">
                <a:highlight>
                  <a:srgbClr val="FFFF00"/>
                </a:highlight>
                <a:latin typeface="Angsana New" panose="02020603050405020304" pitchFamily="18" charset="-34"/>
                <a:sym typeface="Symbol" panose="05050102010706020507" pitchFamily="18" charset="2"/>
              </a:rPr>
              <a:t>E</a:t>
            </a:r>
          </a:p>
        </p:txBody>
      </p:sp>
      <p:graphicFrame>
        <p:nvGraphicFramePr>
          <p:cNvPr id="70661" name="Object 5">
            <a:extLst>
              <a:ext uri="{FF2B5EF4-FFF2-40B4-BE49-F238E27FC236}">
                <a16:creationId xmlns:a16="http://schemas.microsoft.com/office/drawing/2014/main" id="{8308FF66-2AE0-4316-8BE8-8583EE18161F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84053892"/>
              </p:ext>
            </p:extLst>
          </p:nvPr>
        </p:nvGraphicFramePr>
        <p:xfrm>
          <a:off x="539750" y="1700213"/>
          <a:ext cx="1552575" cy="395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6" name="Visio" r:id="rId3" imgW="903762" imgH="2304153" progId="Visio.Drawing.11">
                  <p:embed/>
                </p:oleObj>
              </mc:Choice>
              <mc:Fallback>
                <p:oleObj name="Visio" r:id="rId3" imgW="903762" imgH="2304153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700213"/>
                        <a:ext cx="1552575" cy="39592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2" name="Object 6">
            <a:extLst>
              <a:ext uri="{FF2B5EF4-FFF2-40B4-BE49-F238E27FC236}">
                <a16:creationId xmlns:a16="http://schemas.microsoft.com/office/drawing/2014/main" id="{89638089-AD4C-4C13-A2AB-2D18B2FAEE2C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45978862"/>
              </p:ext>
            </p:extLst>
          </p:nvPr>
        </p:nvGraphicFramePr>
        <p:xfrm>
          <a:off x="5435600" y="2378075"/>
          <a:ext cx="3309938" cy="296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7" name="Visio" r:id="rId5" imgW="1643130" imgH="1469788" progId="Visio.Drawing.11">
                  <p:embed/>
                </p:oleObj>
              </mc:Choice>
              <mc:Fallback>
                <p:oleObj name="Visio" r:id="rId5" imgW="1643130" imgH="1469788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2378075"/>
                        <a:ext cx="3309938" cy="2960688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3" name="Rectangle 7">
            <a:extLst>
              <a:ext uri="{FF2B5EF4-FFF2-40B4-BE49-F238E27FC236}">
                <a16:creationId xmlns:a16="http://schemas.microsoft.com/office/drawing/2014/main" id="{36E03E19-08A5-47EA-BE03-8D5EAD6E3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1628775"/>
            <a:ext cx="26400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3600">
                <a:solidFill>
                  <a:srgbClr val="0000CC"/>
                </a:solidFill>
              </a:rPr>
              <a:t>เขียนเป็นวงจรไฟฟ้า</a:t>
            </a:r>
            <a:endParaRPr lang="th-TH" altLang="th-TH" sz="3600">
              <a:solidFill>
                <a:srgbClr val="0000CC"/>
              </a:solidFill>
            </a:endParaRP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4E28C950-0B17-48C4-A69D-9C3AE562001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3C7A4CA0-919D-42AE-BBAE-8C01E7F2E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8431A6D4-E298-4A8E-A148-75365F18ED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1CA508D9-6EA9-421D-9249-1EC1EBF6D8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คอมมอนคอ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ลเ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ลก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เต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อร์</a:t>
                </a:r>
                <a:r>
                  <a:rPr lang="en-US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(Common Collector)      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BE59F02B-A722-4711-B3A1-906BF2AE28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10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1" name="Object 3">
            <a:extLst>
              <a:ext uri="{FF2B5EF4-FFF2-40B4-BE49-F238E27FC236}">
                <a16:creationId xmlns:a16="http://schemas.microsoft.com/office/drawing/2014/main" id="{7432F277-DCBE-44E1-9845-D2E4F1A07D1C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295927004"/>
              </p:ext>
            </p:extLst>
          </p:nvPr>
        </p:nvGraphicFramePr>
        <p:xfrm>
          <a:off x="141615" y="1700808"/>
          <a:ext cx="4347358" cy="3528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7" name="Visio" r:id="rId4" imgW="3033865" imgH="2462334" progId="Visio.Drawing.11">
                  <p:embed/>
                </p:oleObj>
              </mc:Choice>
              <mc:Fallback>
                <p:oleObj name="Visio" r:id="rId4" imgW="3033865" imgH="2462334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15" y="1700808"/>
                        <a:ext cx="4347358" cy="35284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2532" name="Object 4">
                <a:extLst>
                  <a:ext uri="{FF2B5EF4-FFF2-40B4-BE49-F238E27FC236}">
                    <a16:creationId xmlns:a16="http://schemas.microsoft.com/office/drawing/2014/main" id="{A9D70044-895E-4334-8463-6CB09EB38900}"/>
                  </a:ext>
                </a:extLst>
              </p:cNvPr>
              <p:cNvSpPr txBox="1"/>
              <p:nvPr/>
            </p:nvSpPr>
            <p:spPr bwMode="auto">
              <a:xfrm>
                <a:off x="5145410" y="1612419"/>
                <a:ext cx="3387403" cy="9807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:r>
                  <a:rPr lang="en-US" sz="3800" dirty="0">
                    <a:solidFill>
                      <a:srgbClr val="000000"/>
                    </a:solidFill>
                    <a:latin typeface="Angsana New" panose="02020603050405020304" pitchFamily="18" charset="-34"/>
                  </a:rPr>
                  <a:t>IB   = </a:t>
                </a:r>
                <a:r>
                  <a:rPr lang="th-TH" sz="3800" dirty="0">
                    <a:solidFill>
                      <a:srgbClr val="000000"/>
                    </a:solidFill>
                    <a:latin typeface="Angsana New" panose="02020603050405020304" pitchFamily="18" charset="-34"/>
                  </a:rPr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VCC</m:t>
                        </m:r>
                        <m:r>
                          <a:rPr lang="en-US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VBE</m:t>
                        </m:r>
                      </m:num>
                      <m:den>
                        <m:sSub>
                          <m:sSubPr>
                            <m:ctrlPr>
                              <a:rPr lang="th-TH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sub>
                        </m:sSub>
                        <m:r>
                          <a:rPr lang="th-TH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+(</m:t>
                        </m:r>
                        <m:r>
                          <a:rPr lang="th-TH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th-TH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th-TH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a:rPr lang="th-TH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th-TH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sub>
                        </m:sSub>
                      </m:den>
                    </m:f>
                  </m:oMath>
                </a14:m>
                <a:endParaRPr lang="th-TH" dirty="0"/>
              </a:p>
            </p:txBody>
          </p:sp>
        </mc:Choice>
        <mc:Fallback>
          <p:sp>
            <p:nvSpPr>
              <p:cNvPr id="22532" name="Object 4">
                <a:extLst>
                  <a:ext uri="{FF2B5EF4-FFF2-40B4-BE49-F238E27FC236}">
                    <a16:creationId xmlns:a16="http://schemas.microsoft.com/office/drawing/2014/main" id="{A9D70044-895E-4334-8463-6CB09EB38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5410" y="1612419"/>
                <a:ext cx="3387403" cy="980728"/>
              </a:xfrm>
              <a:prstGeom prst="rect">
                <a:avLst/>
              </a:prstGeom>
              <a:blipFill>
                <a:blip r:embed="rId6"/>
                <a:stretch>
                  <a:fillRect l="-5935" t="-68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533" name="Object 5">
                <a:extLst>
                  <a:ext uri="{FF2B5EF4-FFF2-40B4-BE49-F238E27FC236}">
                    <a16:creationId xmlns:a16="http://schemas.microsoft.com/office/drawing/2014/main" id="{C23595AC-128B-447A-A08A-B1B9EF81C9AE}"/>
                  </a:ext>
                </a:extLst>
              </p:cNvPr>
              <p:cNvSpPr txBox="1"/>
              <p:nvPr/>
            </p:nvSpPr>
            <p:spPr bwMode="auto">
              <a:xfrm>
                <a:off x="5724128" y="2572175"/>
                <a:ext cx="2808685" cy="944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:r>
                  <a:rPr lang="en-US" dirty="0">
                    <a:solidFill>
                      <a:srgbClr val="000000"/>
                    </a:solidFill>
                    <a:latin typeface="Angsana New" panose="02020603050405020304" pitchFamily="18" charset="-34"/>
                  </a:rPr>
                  <a:t>=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 New" panose="02020603050405020304" pitchFamily="18" charset="-34"/>
                          </a:rPr>
                          <m:t>20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 New" panose="02020603050405020304" pitchFamily="18" charset="-34"/>
                          </a:rPr>
                          <m:t>V</m:t>
                        </m:r>
                        <m: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 New" panose="02020603050405020304" pitchFamily="18" charset="-34"/>
                          </a:rPr>
                          <m:t>0.7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 New" panose="02020603050405020304" pitchFamily="18" charset="-34"/>
                          </a:rPr>
                          <m:t>V</m:t>
                        </m:r>
                      </m:num>
                      <m:den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 New" panose="02020603050405020304" pitchFamily="18" charset="-34"/>
                          </a:rPr>
                          <m:t>240</m:t>
                        </m:r>
                        <m:r>
                          <m:rPr>
                            <m:nor/>
                          </m:rPr>
                          <a:rPr lang="en-US" sz="3200" b="0" i="0" smtClean="0">
                            <a:solidFill>
                              <a:srgbClr val="000000"/>
                            </a:solidFill>
                            <a:latin typeface="Angsana New" panose="02020603050405020304" pitchFamily="18" charset="-34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en-US" sz="3200" b="0" i="0" smtClean="0">
                            <a:solidFill>
                              <a:srgbClr val="000000"/>
                            </a:solidFill>
                            <a:latin typeface="Symbol" panose="05050102010706020507" pitchFamily="18" charset="2"/>
                          </a:rPr>
                          <m:t>W</m:t>
                        </m:r>
                        <m: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 New" panose="02020603050405020304" pitchFamily="18" charset="-34"/>
                          </a:rPr>
                          <m:t>91</m:t>
                        </m:r>
                        <m: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 New" panose="02020603050405020304" pitchFamily="18" charset="-34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3200">
                            <a:solidFill>
                              <a:srgbClr val="000000"/>
                            </a:solidFill>
                            <a:latin typeface="Angsana New" panose="02020603050405020304" pitchFamily="18" charset="-34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en-US" sz="3200">
                            <a:solidFill>
                              <a:srgbClr val="000000"/>
                            </a:solidFill>
                            <a:latin typeface="Symbol" panose="05050102010706020507" pitchFamily="18" charset="2"/>
                          </a:rPr>
                          <m:t>W</m:t>
                        </m:r>
                      </m:den>
                    </m:f>
                  </m:oMath>
                </a14:m>
                <a:endParaRPr lang="th-TH" sz="3200" dirty="0">
                  <a:latin typeface="Angsana New" panose="02020603050405020304" pitchFamily="18" charset="-34"/>
                </a:endParaRPr>
              </a:p>
            </p:txBody>
          </p:sp>
        </mc:Choice>
        <mc:Fallback>
          <p:sp>
            <p:nvSpPr>
              <p:cNvPr id="22533" name="Object 5">
                <a:extLst>
                  <a:ext uri="{FF2B5EF4-FFF2-40B4-BE49-F238E27FC236}">
                    <a16:creationId xmlns:a16="http://schemas.microsoft.com/office/drawing/2014/main" id="{C23595AC-128B-447A-A08A-B1B9EF81C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24128" y="2572175"/>
                <a:ext cx="2808685" cy="944562"/>
              </a:xfrm>
              <a:prstGeom prst="rect">
                <a:avLst/>
              </a:prstGeom>
              <a:blipFill>
                <a:blip r:embed="rId7"/>
                <a:stretch>
                  <a:fillRect l="-39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6" name="Rectangle 8">
            <a:extLst>
              <a:ext uri="{FF2B5EF4-FFF2-40B4-BE49-F238E27FC236}">
                <a16:creationId xmlns:a16="http://schemas.microsoft.com/office/drawing/2014/main" id="{7C31209A-FD8B-4091-B16F-991C6C57B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589" y="3516737"/>
            <a:ext cx="4000234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</a:rPr>
              <a:t>I</a:t>
            </a:r>
            <a:r>
              <a:rPr lang="en-US" altLang="th-TH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B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</a:rPr>
              <a:t>    =       45.73  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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dirty="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  I</a:t>
            </a:r>
            <a:r>
              <a:rPr lang="en-US" altLang="th-TH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C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=    	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</a:rPr>
              <a:t>I</a:t>
            </a:r>
            <a:r>
              <a:rPr lang="en-US" altLang="th-TH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B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  </a:t>
            </a:r>
            <a:r>
              <a:rPr lang="en-US" altLang="th-TH" dirty="0">
                <a:latin typeface="Angsana New" panose="02020603050405020304" pitchFamily="18" charset="-34"/>
                <a:sym typeface="Symbol" panose="05050102010706020507" pitchFamily="18" charset="2"/>
              </a:rPr>
              <a:t>I</a:t>
            </a:r>
            <a:r>
              <a:rPr lang="en-US" altLang="th-TH" baseline="-25000" dirty="0">
                <a:latin typeface="Angsana New" panose="02020603050405020304" pitchFamily="18" charset="-34"/>
                <a:sym typeface="Symbol" panose="05050102010706020507" pitchFamily="18" charset="2"/>
              </a:rPr>
              <a:t>C   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=  	90 </a:t>
            </a:r>
            <a:r>
              <a:rPr lang="en-US" altLang="th-TH" dirty="0">
                <a:latin typeface="Angsana New" panose="02020603050405020304" pitchFamily="18" charset="-34"/>
                <a:sym typeface="Symbol" panose="05050102010706020507" pitchFamily="18" charset="2"/>
              </a:rPr>
              <a:t>× 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45.73  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</a:rPr>
              <a:t>A </a:t>
            </a:r>
            <a:endParaRPr lang="en-US" altLang="th-TH" dirty="0">
              <a:latin typeface="Angsana New" panose="02020603050405020304" pitchFamily="18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  I</a:t>
            </a:r>
            <a:r>
              <a:rPr lang="en-US" altLang="th-TH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C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=  	4.12  mA</a:t>
            </a:r>
            <a:endParaRPr lang="en-US" altLang="th-TH" dirty="0">
              <a:latin typeface="Angsana New" panose="02020603050405020304" pitchFamily="18" charset="-34"/>
              <a:sym typeface="Symbol" panose="05050102010706020507" pitchFamily="18" charset="2"/>
            </a:endParaRP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7607B2C0-F7EF-439D-8482-5DB1C7C6701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E1ACEE62-DDEE-4E95-9E6E-6E755A59A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C0BFC25D-3041-4CFA-A46F-F179B62DE4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B2C65E34-DD63-4045-AC94-53CC92E58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คอมมอนคอ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ลเ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ลก</a:t>
                </a:r>
                <a:r>
                  <a:rPr lang="th-TH" altLang="th-TH" sz="2800" b="1" dirty="0" err="1">
                    <a:solidFill>
                      <a:srgbClr val="0033CC"/>
                    </a:solidFill>
                  </a:rPr>
                  <a:t>เต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อร์</a:t>
                </a:r>
                <a:r>
                  <a:rPr lang="en-US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(Common Collector)      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F6584AFD-4C26-43B4-8708-5C205D10C6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ED1FE985-2A29-4226-BE2F-323549A8B858}"/>
              </a:ext>
            </a:extLst>
          </p:cNvPr>
          <p:cNvSpPr/>
          <p:nvPr/>
        </p:nvSpPr>
        <p:spPr>
          <a:xfrm>
            <a:off x="573410" y="5018321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th-TH" sz="3200" dirty="0">
                <a:latin typeface="Angsana New" panose="02020603050405020304" pitchFamily="18" charset="-34"/>
                <a:sym typeface="Symbol" panose="05050102010706020507" pitchFamily="18" charset="2"/>
              </a:rPr>
              <a:t> V</a:t>
            </a:r>
            <a:r>
              <a:rPr lang="en-US" altLang="th-TH" sz="3200" baseline="-30000" dirty="0">
                <a:latin typeface="Angsana New" panose="02020603050405020304" pitchFamily="18" charset="-34"/>
                <a:sym typeface="Symbol" panose="05050102010706020507" pitchFamily="18" charset="2"/>
              </a:rPr>
              <a:t>CE</a:t>
            </a:r>
            <a:r>
              <a:rPr lang="en-US" altLang="th-TH" sz="3200" dirty="0">
                <a:latin typeface="Angsana New" panose="02020603050405020304" pitchFamily="18" charset="-34"/>
                <a:sym typeface="Symbol" panose="05050102010706020507" pitchFamily="18" charset="2"/>
              </a:rPr>
              <a:t>    =      V</a:t>
            </a:r>
            <a:r>
              <a:rPr lang="en-US" altLang="th-TH" sz="3200" baseline="-30000" dirty="0">
                <a:latin typeface="Angsana New" panose="02020603050405020304" pitchFamily="18" charset="-34"/>
                <a:sym typeface="Symbol" panose="05050102010706020507" pitchFamily="18" charset="2"/>
              </a:rPr>
              <a:t>CC</a:t>
            </a:r>
            <a:r>
              <a:rPr lang="en-US" altLang="th-TH" sz="3200" dirty="0">
                <a:latin typeface="Angsana New" panose="02020603050405020304" pitchFamily="18" charset="-34"/>
                <a:sym typeface="Symbol" panose="05050102010706020507" pitchFamily="18" charset="2"/>
              </a:rPr>
              <a:t> -  I</a:t>
            </a:r>
            <a:r>
              <a:rPr lang="en-US" altLang="th-TH" sz="3200" baseline="-30000" dirty="0">
                <a:latin typeface="Angsana New" panose="02020603050405020304" pitchFamily="18" charset="-34"/>
                <a:sym typeface="Symbol" panose="05050102010706020507" pitchFamily="18" charset="2"/>
              </a:rPr>
              <a:t>C</a:t>
            </a:r>
            <a:r>
              <a:rPr lang="en-US" altLang="th-TH" sz="3200" dirty="0">
                <a:latin typeface="Angsana New" panose="02020603050405020304" pitchFamily="18" charset="-34"/>
              </a:rPr>
              <a:t>·</a:t>
            </a:r>
            <a:r>
              <a:rPr lang="en-US" altLang="th-TH" sz="3200" dirty="0">
                <a:latin typeface="Angsana New" panose="02020603050405020304" pitchFamily="18" charset="-34"/>
                <a:sym typeface="Symbol" panose="05050102010706020507" pitchFamily="18" charset="2"/>
              </a:rPr>
              <a:t>R</a:t>
            </a:r>
            <a:r>
              <a:rPr lang="en-US" altLang="th-TH" sz="3200" baseline="-30000" dirty="0">
                <a:latin typeface="Angsana New" panose="02020603050405020304" pitchFamily="18" charset="-34"/>
                <a:sym typeface="Symbol" panose="05050102010706020507" pitchFamily="18" charset="2"/>
              </a:rPr>
              <a:t>E</a:t>
            </a:r>
            <a:r>
              <a:rPr lang="en-US" altLang="th-TH" sz="3200" dirty="0">
                <a:latin typeface="Angsana New" panose="02020603050405020304" pitchFamily="18" charset="-34"/>
                <a:sym typeface="Symbol" panose="05050102010706020507" pitchFamily="18" charset="2"/>
              </a:rPr>
              <a:t>          </a:t>
            </a:r>
          </a:p>
          <a:p>
            <a:r>
              <a:rPr lang="en-US" altLang="th-TH" sz="3200" dirty="0">
                <a:latin typeface="Angsana New" panose="02020603050405020304" pitchFamily="18" charset="-34"/>
                <a:sym typeface="Symbol" panose="05050102010706020507" pitchFamily="18" charset="2"/>
              </a:rPr>
              <a:t>           =      20v -  4.12  mA ×2k</a:t>
            </a:r>
            <a:endParaRPr lang="en-US" altLang="th-TH" sz="3200" dirty="0">
              <a:latin typeface="Angsana New" panose="02020603050405020304" pitchFamily="18" charset="-34"/>
            </a:endParaRPr>
          </a:p>
          <a:p>
            <a:r>
              <a:rPr lang="en-US" altLang="th-TH" sz="3200" dirty="0">
                <a:latin typeface="Angsana New" panose="02020603050405020304" pitchFamily="18" charset="-34"/>
                <a:sym typeface="Symbol" panose="05050102010706020507" pitchFamily="18" charset="2"/>
              </a:rPr>
              <a:t> V</a:t>
            </a:r>
            <a:r>
              <a:rPr lang="en-US" altLang="th-TH" sz="3200" baseline="-30000" dirty="0">
                <a:latin typeface="Angsana New" panose="02020603050405020304" pitchFamily="18" charset="-34"/>
                <a:sym typeface="Symbol" panose="05050102010706020507" pitchFamily="18" charset="2"/>
              </a:rPr>
              <a:t>CE</a:t>
            </a:r>
            <a:r>
              <a:rPr lang="en-US" altLang="th-TH" sz="3200" dirty="0">
                <a:latin typeface="Angsana New" panose="02020603050405020304" pitchFamily="18" charset="-34"/>
                <a:sym typeface="Symbol" panose="05050102010706020507" pitchFamily="18" charset="2"/>
              </a:rPr>
              <a:t>    =      11.76 V</a:t>
            </a:r>
            <a:endParaRPr lang="th-TH" sz="3200" dirty="0">
              <a:latin typeface="Angsana New" panose="02020603050405020304" pitchFamily="18" charset="-34"/>
            </a:endParaRPr>
          </a:p>
        </p:txBody>
      </p:sp>
      <p:sp>
        <p:nvSpPr>
          <p:cNvPr id="20" name="สี่เหลี่ยมผืนผ้า 19">
            <a:extLst>
              <a:ext uri="{FF2B5EF4-FFF2-40B4-BE49-F238E27FC236}">
                <a16:creationId xmlns:a16="http://schemas.microsoft.com/office/drawing/2014/main" id="{873F884F-AAEB-4ABF-A565-8446897AD8F4}"/>
              </a:ext>
            </a:extLst>
          </p:cNvPr>
          <p:cNvSpPr/>
          <p:nvPr/>
        </p:nvSpPr>
        <p:spPr>
          <a:xfrm>
            <a:off x="250825" y="1049904"/>
            <a:ext cx="62632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ให้คำนวณหาค่ากระแสและแรงดันที่จุดทำงานของวงจร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7" name="Object 3">
            <a:extLst>
              <a:ext uri="{FF2B5EF4-FFF2-40B4-BE49-F238E27FC236}">
                <a16:creationId xmlns:a16="http://schemas.microsoft.com/office/drawing/2014/main" id="{601168C8-8F9D-41B2-88B4-2B8B9C1B5B3A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351810354"/>
              </p:ext>
            </p:extLst>
          </p:nvPr>
        </p:nvGraphicFramePr>
        <p:xfrm>
          <a:off x="1547664" y="1556792"/>
          <a:ext cx="5545137" cy="450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Visio" r:id="rId3" imgW="2633813" imgH="2141653" progId="Visio.Drawing.11">
                  <p:embed/>
                </p:oleObj>
              </mc:Choice>
              <mc:Fallback>
                <p:oleObj name="Visio" r:id="rId3" imgW="2633813" imgH="2141653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1556792"/>
                        <a:ext cx="5545137" cy="4508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กลุ่ม 3">
            <a:extLst>
              <a:ext uri="{FF2B5EF4-FFF2-40B4-BE49-F238E27FC236}">
                <a16:creationId xmlns:a16="http://schemas.microsoft.com/office/drawing/2014/main" id="{FB9FA261-ADAE-4B6D-9FC3-670774FC9032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E53532BE-ABA8-4D97-B6EC-1998AF763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6" name="Group 13">
              <a:extLst>
                <a:ext uri="{FF2B5EF4-FFF2-40B4-BE49-F238E27FC236}">
                  <a16:creationId xmlns:a16="http://schemas.microsoft.com/office/drawing/2014/main" id="{99827129-AB8F-4D17-A28A-A3A36748CB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7" name="Rectangle 14">
                <a:extLst>
                  <a:ext uri="{FF2B5EF4-FFF2-40B4-BE49-F238E27FC236}">
                    <a16:creationId xmlns:a16="http://schemas.microsoft.com/office/drawing/2014/main" id="{E5285061-7EC7-4B50-89D5-A7BC440CA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</a:t>
                </a:r>
                <a:r>
                  <a:rPr lang="th-TH" altLang="th-TH" sz="2800" b="1" dirty="0">
                    <a:latin typeface="Angsana New" panose="02020603050405020304" pitchFamily="18" charset="-34"/>
                  </a:rPr>
                  <a:t>   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คอมมอนเบส</a:t>
                </a:r>
                <a:r>
                  <a:rPr lang="en-US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(Common Base      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8" name="Picture 15">
                <a:extLst>
                  <a:ext uri="{FF2B5EF4-FFF2-40B4-BE49-F238E27FC236}">
                    <a16:creationId xmlns:a16="http://schemas.microsoft.com/office/drawing/2014/main" id="{3624531E-4F6D-4F1D-972A-9CDD4C7842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1" name="Object 3">
            <a:extLst>
              <a:ext uri="{FF2B5EF4-FFF2-40B4-BE49-F238E27FC236}">
                <a16:creationId xmlns:a16="http://schemas.microsoft.com/office/drawing/2014/main" id="{B29DAAFD-0B51-414F-9537-987A325697A6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14082240"/>
              </p:ext>
            </p:extLst>
          </p:nvPr>
        </p:nvGraphicFramePr>
        <p:xfrm>
          <a:off x="99704" y="1916112"/>
          <a:ext cx="4267200" cy="388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8" name="Visio" r:id="rId3" imgW="2333569" imgH="2124107" progId="Visio.Drawing.11">
                  <p:embed/>
                </p:oleObj>
              </mc:Choice>
              <mc:Fallback>
                <p:oleObj name="Visio" r:id="rId3" imgW="2333569" imgH="2124107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704" y="1916112"/>
                        <a:ext cx="4267200" cy="38846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2" name="Rectangle 4">
            <a:extLst>
              <a:ext uri="{FF2B5EF4-FFF2-40B4-BE49-F238E27FC236}">
                <a16:creationId xmlns:a16="http://schemas.microsoft.com/office/drawing/2014/main" id="{FAE5729A-80AA-4D61-A37C-80E584366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6904" y="2042536"/>
            <a:ext cx="378969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</a:t>
            </a:r>
            <a:r>
              <a:rPr lang="en-US" altLang="th-TH" sz="28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     </a:t>
            </a:r>
            <a:r>
              <a:rPr lang="en-US" altLang="th-T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  I</a:t>
            </a:r>
            <a:r>
              <a:rPr lang="en-US" altLang="th-TH" sz="28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th-T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th-TH" sz="28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th-T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V</a:t>
            </a:r>
            <a:r>
              <a:rPr lang="en-US" altLang="th-TH" sz="28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th-TH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en-US" altLang="th-TH" sz="28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      </a:t>
            </a:r>
            <a:r>
              <a:rPr lang="en-US" altLang="th-T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 V</a:t>
            </a:r>
            <a:r>
              <a:rPr lang="en-US" altLang="th-TH" sz="28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altLang="th-T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I</a:t>
            </a:r>
            <a:r>
              <a:rPr lang="en-US" altLang="th-TH" sz="28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th-T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th-TH" sz="28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altLang="th-TH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3733" name="Object 5">
                <a:extLst>
                  <a:ext uri="{FF2B5EF4-FFF2-40B4-BE49-F238E27FC236}">
                    <a16:creationId xmlns:a16="http://schemas.microsoft.com/office/drawing/2014/main" id="{99D66FBB-18D8-43A0-A2A2-EAADD61906B6}"/>
                  </a:ext>
                </a:extLst>
              </p:cNvPr>
              <p:cNvSpPr txBox="1"/>
              <p:nvPr>
                <p:ph sz="half" idx="2"/>
              </p:nvPr>
            </p:nvSpPr>
            <p:spPr bwMode="auto">
              <a:xfrm>
                <a:off x="5004048" y="4149080"/>
                <a:ext cx="3152548" cy="1060450"/>
              </a:xfrm>
              <a:prstGeom prst="rect">
                <a:avLst/>
              </a:prstGeom>
              <a:noFill/>
              <a:ln>
                <a:solidFill>
                  <a:srgbClr val="EE6C32"/>
                </a:solidFill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IE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=    </m:t>
                      </m:r>
                      <m:f>
                        <m:fPr>
                          <m:ctrlPr>
                            <a:rPr lang="th-TH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h-TH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EE</m:t>
                              </m:r>
                            </m:sub>
                          </m:sSub>
                          <m: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h-TH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h-TH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h-TH" dirty="0"/>
              </a:p>
            </p:txBody>
          </p:sp>
        </mc:Choice>
        <mc:Fallback>
          <p:sp>
            <p:nvSpPr>
              <p:cNvPr id="73733" name="Object 5">
                <a:extLst>
                  <a:ext uri="{FF2B5EF4-FFF2-40B4-BE49-F238E27FC236}">
                    <a16:creationId xmlns:a16="http://schemas.microsoft.com/office/drawing/2014/main" id="{99D66FBB-18D8-43A0-A2A2-EAADD6190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5004048" y="4149080"/>
                <a:ext cx="3152548" cy="10604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EE6C32"/>
                </a:solidFill>
              </a:ln>
              <a:effectLst/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2" name="Rectangle 6">
            <a:extLst>
              <a:ext uri="{FF2B5EF4-FFF2-40B4-BE49-F238E27FC236}">
                <a16:creationId xmlns:a16="http://schemas.microsoft.com/office/drawing/2014/main" id="{8E81249A-F613-4B91-868C-0F774976F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1165447"/>
            <a:ext cx="22333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พิจารณาทางอินพุต</a:t>
            </a:r>
            <a:endParaRPr lang="en-US" altLang="th-TH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F10FC394-61DB-4074-B68A-C525ADBED62C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4FD01CD9-89C5-4D44-B16B-EA0CA4F77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593B69B8-2541-4B0B-BC60-B154E47C3F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8B391F3B-A39A-426F-B84A-445704B52A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</a:t>
                </a:r>
                <a:r>
                  <a:rPr lang="th-TH" altLang="th-TH" sz="2800" b="1" dirty="0">
                    <a:latin typeface="Angsana New" panose="02020603050405020304" pitchFamily="18" charset="-34"/>
                  </a:rPr>
                  <a:t>   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คอมมอนเบส</a:t>
                </a:r>
                <a:r>
                  <a:rPr lang="en-US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(Common Base      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55A964ED-C56D-4CBF-89BE-08AF504721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737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>
            <a:extLst>
              <a:ext uri="{FF2B5EF4-FFF2-40B4-BE49-F238E27FC236}">
                <a16:creationId xmlns:a16="http://schemas.microsoft.com/office/drawing/2014/main" id="{0C01F671-D421-4E7B-94D7-89DB659EA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00" y="1317341"/>
            <a:ext cx="21691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zh-CN" sz="2800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พิจารณาทาง</a:t>
            </a:r>
            <a:r>
              <a:rPr lang="th-TH" altLang="zh-CN" sz="2800" dirty="0" err="1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endParaRPr lang="en-US" altLang="zh-CN" sz="2800" dirty="0">
              <a:highlight>
                <a:srgbClr val="FFFF00"/>
              </a:highlight>
              <a:latin typeface="TH SarabunPSK" panose="020B0500040200020003" pitchFamily="34" charset="-34"/>
              <a:ea typeface="SimSun" panose="02010600030101010101" pitchFamily="2" charset="-122"/>
              <a:cs typeface="TH SarabunPSK" panose="020B0500040200020003" pitchFamily="34" charset="-34"/>
            </a:endParaRPr>
          </a:p>
        </p:txBody>
      </p:sp>
      <p:graphicFrame>
        <p:nvGraphicFramePr>
          <p:cNvPr id="25605" name="Object 5">
            <a:extLst>
              <a:ext uri="{FF2B5EF4-FFF2-40B4-BE49-F238E27FC236}">
                <a16:creationId xmlns:a16="http://schemas.microsoft.com/office/drawing/2014/main" id="{6FFF41AF-8606-4376-901B-8A467924061B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233868427"/>
              </p:ext>
            </p:extLst>
          </p:nvPr>
        </p:nvGraphicFramePr>
        <p:xfrm>
          <a:off x="635000" y="2276872"/>
          <a:ext cx="3359150" cy="341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4" name="Visio" r:id="rId4" imgW="1631523" imgH="1656852" progId="Visio.Drawing.11">
                  <p:embed/>
                </p:oleObj>
              </mc:Choice>
              <mc:Fallback>
                <p:oleObj name="Visio" r:id="rId4" imgW="1631523" imgH="1656852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2276872"/>
                        <a:ext cx="3359150" cy="3411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B8B16D29-7F14-447B-827A-1156BC933F73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6C594267-DC83-4B0A-9DE2-28612EF06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8" name="Group 13">
              <a:extLst>
                <a:ext uri="{FF2B5EF4-FFF2-40B4-BE49-F238E27FC236}">
                  <a16:creationId xmlns:a16="http://schemas.microsoft.com/office/drawing/2014/main" id="{3D5CB8E2-180E-4F2D-8AA3-6439EA30F4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9" name="Rectangle 14">
                <a:extLst>
                  <a:ext uri="{FF2B5EF4-FFF2-40B4-BE49-F238E27FC236}">
                    <a16:creationId xmlns:a16="http://schemas.microsoft.com/office/drawing/2014/main" id="{E8850ECE-1E1D-4025-BBDA-A45DDCF416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</a:t>
                </a:r>
                <a:r>
                  <a:rPr lang="th-TH" altLang="th-TH" sz="2800" b="1" dirty="0">
                    <a:latin typeface="Angsana New" panose="02020603050405020304" pitchFamily="18" charset="-34"/>
                  </a:rPr>
                  <a:t>   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คอมมอนเบส</a:t>
                </a:r>
                <a:r>
                  <a:rPr lang="en-US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(Common Base      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0" name="Picture 15">
                <a:extLst>
                  <a:ext uri="{FF2B5EF4-FFF2-40B4-BE49-F238E27FC236}">
                    <a16:creationId xmlns:a16="http://schemas.microsoft.com/office/drawing/2014/main" id="{86B43C29-BF66-4377-8C33-8BB80BB899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557EC09-1825-42CE-9610-C20E5CD5FCF9}"/>
              </a:ext>
            </a:extLst>
          </p:cNvPr>
          <p:cNvSpPr/>
          <p:nvPr/>
        </p:nvSpPr>
        <p:spPr>
          <a:xfrm>
            <a:off x="4586314" y="2276872"/>
            <a:ext cx="43781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US" altLang="zh-CN" baseline="-30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CC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     =	I</a:t>
            </a:r>
            <a:r>
              <a:rPr lang="en-US" altLang="zh-CN" baseline="-30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th-TH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· 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baseline="-30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+  V</a:t>
            </a:r>
            <a:r>
              <a:rPr lang="en-US" altLang="zh-CN" baseline="-30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CB</a:t>
            </a:r>
          </a:p>
          <a:p>
            <a:endParaRPr lang="en-US" altLang="zh-CN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US" altLang="zh-CN" baseline="-30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CB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     =	V</a:t>
            </a:r>
            <a:r>
              <a:rPr lang="en-US" altLang="zh-CN" baseline="-30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CC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-  I</a:t>
            </a:r>
            <a:r>
              <a:rPr lang="en-US" altLang="zh-CN" baseline="-30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th-TH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·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baseline="-30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</a:p>
          <a:p>
            <a:endParaRPr lang="en-US" altLang="zh-CN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IC    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IE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7" name="Object 3">
            <a:extLst>
              <a:ext uri="{FF2B5EF4-FFF2-40B4-BE49-F238E27FC236}">
                <a16:creationId xmlns:a16="http://schemas.microsoft.com/office/drawing/2014/main" id="{45AB9669-5CCE-4AA4-ADFF-EC9249EFEA9E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175481909"/>
              </p:ext>
            </p:extLst>
          </p:nvPr>
        </p:nvGraphicFramePr>
        <p:xfrm>
          <a:off x="272035" y="1927467"/>
          <a:ext cx="4399388" cy="3101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7" name="Visio" r:id="rId4" imgW="2790919" imgH="1966736" progId="Visio.Drawing.11">
                  <p:embed/>
                </p:oleObj>
              </mc:Choice>
              <mc:Fallback>
                <p:oleObj name="Visio" r:id="rId4" imgW="2790919" imgH="1966736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35" y="1927467"/>
                        <a:ext cx="4399388" cy="31010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6629" name="Object 5">
                <a:extLst>
                  <a:ext uri="{FF2B5EF4-FFF2-40B4-BE49-F238E27FC236}">
                    <a16:creationId xmlns:a16="http://schemas.microsoft.com/office/drawing/2014/main" id="{3FA5A20C-331D-4437-B8B5-FF04BE2B695D}"/>
                  </a:ext>
                </a:extLst>
              </p:cNvPr>
              <p:cNvSpPr txBox="1"/>
              <p:nvPr/>
            </p:nvSpPr>
            <p:spPr bwMode="auto">
              <a:xfrm>
                <a:off x="6183616" y="2960717"/>
                <a:ext cx="1952871" cy="9365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th-TH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th-TH" b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nor/>
                          </m:rPr>
                          <a:rPr lang="th-TH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</a:rPr>
                          <m:t>0.</m:t>
                        </m:r>
                        <m:r>
                          <m:rPr>
                            <m:nor/>
                          </m:rPr>
                          <a:rPr lang="th-TH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</a:rPr>
                          <m:t>7</m:t>
                        </m:r>
                        <m:r>
                          <m:rPr>
                            <m:nor/>
                          </m:rPr>
                          <a:rPr lang="en-US" b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</a:rPr>
                          <m:t>v</m:t>
                        </m:r>
                      </m:num>
                      <m:den>
                        <m:r>
                          <m:rPr>
                            <m:nor/>
                          </m:rPr>
                          <a:rPr lang="th-TH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</a:rPr>
                          <m:t>1.</m:t>
                        </m:r>
                        <m:r>
                          <m:rPr>
                            <m:nor/>
                          </m:rPr>
                          <a:rPr lang="th-TH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b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th-TH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</a:rPr>
                          <m:t>Ω</m:t>
                        </m:r>
                      </m:den>
                    </m:f>
                  </m:oMath>
                </a14:m>
                <a:endParaRPr lang="th-TH" dirty="0">
                  <a:latin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6629" name="Object 5">
                <a:extLst>
                  <a:ext uri="{FF2B5EF4-FFF2-40B4-BE49-F238E27FC236}">
                    <a16:creationId xmlns:a16="http://schemas.microsoft.com/office/drawing/2014/main" id="{3FA5A20C-331D-4437-B8B5-FF04BE2B6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3616" y="2960717"/>
                <a:ext cx="1952871" cy="936565"/>
              </a:xfrm>
              <a:prstGeom prst="rect">
                <a:avLst/>
              </a:prstGeom>
              <a:blipFill>
                <a:blip r:embed="rId6"/>
                <a:stretch>
                  <a:fillRect l="-46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32" name="Rectangle 8">
            <a:extLst>
              <a:ext uri="{FF2B5EF4-FFF2-40B4-BE49-F238E27FC236}">
                <a16:creationId xmlns:a16="http://schemas.microsoft.com/office/drawing/2014/main" id="{B041B698-B660-4703-808B-F3FC6DC81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800" y="4759184"/>
            <a:ext cx="5867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       V</a:t>
            </a:r>
            <a:r>
              <a:rPr lang="en-US" altLang="th-TH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CB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</a:rPr>
              <a:t>     =       V</a:t>
            </a:r>
            <a:r>
              <a:rPr lang="en-US" altLang="th-TH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CC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</a:rPr>
              <a:t>  -  I</a:t>
            </a:r>
            <a:r>
              <a:rPr lang="en-US" altLang="th-TH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</a:t>
            </a:r>
            <a:r>
              <a:rPr lang="en-US" altLang="th-TH" sz="2800" dirty="0"/>
              <a:t>·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C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         =       10 V  -  2.75mA</a:t>
            </a:r>
            <a:r>
              <a:rPr lang="en-US" altLang="th-TH" dirty="0">
                <a:latin typeface="Angsana New" panose="02020603050405020304" pitchFamily="18" charset="-34"/>
              </a:rPr>
              <a:t>×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</a:rPr>
              <a:t>2.4k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</a:t>
            </a:r>
            <a:endParaRPr lang="en-US" altLang="th-TH" dirty="0"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	</a:t>
            </a:r>
            <a:r>
              <a:rPr lang="en-US" altLang="th-TH" dirty="0">
                <a:latin typeface="Angsana New" panose="02020603050405020304" pitchFamily="18" charset="-34"/>
              </a:rPr>
              <a:t>V</a:t>
            </a:r>
            <a:r>
              <a:rPr lang="en-US" altLang="th-TH" baseline="-25000" dirty="0">
                <a:latin typeface="Angsana New" panose="02020603050405020304" pitchFamily="18" charset="-34"/>
              </a:rPr>
              <a:t>CB</a:t>
            </a:r>
            <a:r>
              <a:rPr lang="en-US" altLang="th-TH" sz="2800" baseline="-25000" dirty="0">
                <a:latin typeface="Angsana New" panose="02020603050405020304" pitchFamily="18" charset="-34"/>
              </a:rPr>
              <a:t>     </a:t>
            </a:r>
            <a:r>
              <a:rPr lang="en-US" altLang="th-TH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=        3.4 V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8837D749-9C65-498A-A37F-E3BBF5DFB42A}"/>
              </a:ext>
            </a:extLst>
          </p:cNvPr>
          <p:cNvSpPr/>
          <p:nvPr/>
        </p:nvSpPr>
        <p:spPr>
          <a:xfrm>
            <a:off x="250825" y="1124787"/>
            <a:ext cx="62632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ให้คำนวณหาค่ากระแสและแรงดันที่จุดทำงานของวงจร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A9958FE4-F0BD-4838-A016-1F5B5377683F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7FD9B779-9EDF-475F-8465-360181BCF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23BA9517-4829-4756-8D22-D9BDE6F788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14B93508-7026-42B0-AB83-3DE37E8D8C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4</a:t>
                </a: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 err="1">
                    <a:latin typeface="Angsana New" panose="02020603050405020304" pitchFamily="18" charset="-34"/>
                  </a:rPr>
                  <a:t>คอมมอน</a:t>
                </a:r>
                <a:r>
                  <a:rPr lang="en-US" altLang="th-TH" sz="2800" b="1" dirty="0">
                    <a:latin typeface="Angsana New" panose="02020603050405020304" pitchFamily="18" charset="-34"/>
                  </a:rPr>
                  <a:t>                </a:t>
                </a:r>
                <a:r>
                  <a:rPr lang="th-TH" altLang="th-TH" sz="2800" b="1" dirty="0">
                    <a:latin typeface="Angsana New" panose="02020603050405020304" pitchFamily="18" charset="-34"/>
                  </a:rPr>
                  <a:t>   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</a:rPr>
                  <a:t>คอมมอนเบส</a:t>
                </a:r>
                <a:r>
                  <a:rPr lang="en-US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(Common Base            </a:t>
                </a:r>
                <a:r>
                  <a:rPr lang="th-TH" altLang="th-TH" sz="2800" b="1" dirty="0">
                    <a:solidFill>
                      <a:srgbClr val="0000CC"/>
                    </a:solidFill>
                    <a:latin typeface="Angsana New" panose="02020603050405020304" pitchFamily="18" charset="-34"/>
                  </a:rPr>
                  <a:t>กา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รไบอัสทรานซิสเตอร์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2EFBF4C1-017A-444E-9B80-145AC30589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สี่เหลี่ยมผืนผ้า 2">
                <a:extLst>
                  <a:ext uri="{FF2B5EF4-FFF2-40B4-BE49-F238E27FC236}">
                    <a16:creationId xmlns:a16="http://schemas.microsoft.com/office/drawing/2014/main" id="{8EB9841E-0110-4736-BC25-EC92A6793DFD}"/>
                  </a:ext>
                </a:extLst>
              </p:cNvPr>
              <p:cNvSpPr/>
              <p:nvPr/>
            </p:nvSpPr>
            <p:spPr>
              <a:xfrm>
                <a:off x="5568114" y="1862919"/>
                <a:ext cx="2679195" cy="844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IE</m:t>
                      </m:r>
                      <m:r>
                        <a:rPr lang="en-US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=    </m:t>
                      </m:r>
                      <m:f>
                        <m:fPr>
                          <m:ctrlPr>
                            <a:rPr lang="th-TH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h-TH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EE</m:t>
                              </m:r>
                            </m:sub>
                          </m:sSub>
                          <m:r>
                            <a:rPr lang="th-TH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h-TH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h-TH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h-TH" sz="2400" dirty="0">
                  <a:latin typeface="Angsana New" panose="02020603050405020304" pitchFamily="18" charset="-34"/>
                </a:endParaRPr>
              </a:p>
            </p:txBody>
          </p:sp>
        </mc:Choice>
        <mc:Fallback>
          <p:sp>
            <p:nvSpPr>
              <p:cNvPr id="3" name="สี่เหลี่ยมผืนผ้า 2">
                <a:extLst>
                  <a:ext uri="{FF2B5EF4-FFF2-40B4-BE49-F238E27FC236}">
                    <a16:creationId xmlns:a16="http://schemas.microsoft.com/office/drawing/2014/main" id="{8EB9841E-0110-4736-BC25-EC92A6793D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8114" y="1862919"/>
                <a:ext cx="2679195" cy="8442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57FF25E9-7022-4EA6-AF5B-B59EFCD083C5}"/>
              </a:ext>
            </a:extLst>
          </p:cNvPr>
          <p:cNvSpPr/>
          <p:nvPr/>
        </p:nvSpPr>
        <p:spPr>
          <a:xfrm>
            <a:off x="5568114" y="3849016"/>
            <a:ext cx="23150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I</a:t>
            </a:r>
            <a:r>
              <a:rPr lang="en-US" altLang="th-TH" sz="3200" baseline="-30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=   2.75 mA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</TotalTime>
  <Words>1300</Words>
  <Application>Microsoft Office PowerPoint</Application>
  <PresentationFormat>นำเสนอทางหน้าจอ (4:3)</PresentationFormat>
  <Paragraphs>241</Paragraphs>
  <Slides>25</Slides>
  <Notes>9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4</vt:i4>
      </vt:variant>
      <vt:variant>
        <vt:lpstr>ชื่อเรื่องสไลด์</vt:lpstr>
      </vt:variant>
      <vt:variant>
        <vt:i4>25</vt:i4>
      </vt:variant>
    </vt:vector>
  </HeadingPairs>
  <TitlesOfParts>
    <vt:vector size="37" baseType="lpstr">
      <vt:lpstr>Angsana New</vt:lpstr>
      <vt:lpstr>AngsanaUPC</vt:lpstr>
      <vt:lpstr>Arial</vt:lpstr>
      <vt:lpstr>Cambria Math</vt:lpstr>
      <vt:lpstr>Symbol</vt:lpstr>
      <vt:lpstr>TH SarabunPSK</vt:lpstr>
      <vt:lpstr>Times New Roman</vt:lpstr>
      <vt:lpstr>Default Design</vt:lpstr>
      <vt:lpstr>Visio</vt:lpstr>
      <vt:lpstr>สมการ</vt:lpstr>
      <vt:lpstr>Equation</vt:lpstr>
      <vt:lpstr>Microsoft Visio 2003-2010 Drawing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iLLuSioN</dc:creator>
  <cp:lastModifiedBy>นายชาตรี เริงชัยภูมิ</cp:lastModifiedBy>
  <cp:revision>42</cp:revision>
  <dcterms:created xsi:type="dcterms:W3CDTF">2009-05-18T22:54:56Z</dcterms:created>
  <dcterms:modified xsi:type="dcterms:W3CDTF">2022-04-14T01:10:09Z</dcterms:modified>
</cp:coreProperties>
</file>