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3" r:id="rId1"/>
  </p:sldMasterIdLst>
  <p:notesMasterIdLst>
    <p:notesMasterId r:id="rId22"/>
  </p:notesMasterIdLst>
  <p:handoutMasterIdLst>
    <p:handoutMasterId r:id="rId23"/>
  </p:handoutMasterIdLst>
  <p:sldIdLst>
    <p:sldId id="339" r:id="rId2"/>
    <p:sldId id="256" r:id="rId3"/>
    <p:sldId id="305" r:id="rId4"/>
    <p:sldId id="296" r:id="rId5"/>
    <p:sldId id="297" r:id="rId6"/>
    <p:sldId id="292" r:id="rId7"/>
    <p:sldId id="306" r:id="rId8"/>
    <p:sldId id="307" r:id="rId9"/>
    <p:sldId id="269" r:id="rId10"/>
    <p:sldId id="258" r:id="rId11"/>
    <p:sldId id="313" r:id="rId12"/>
    <p:sldId id="262" r:id="rId13"/>
    <p:sldId id="259" r:id="rId14"/>
    <p:sldId id="260" r:id="rId15"/>
    <p:sldId id="268" r:id="rId16"/>
    <p:sldId id="293" r:id="rId17"/>
    <p:sldId id="294" r:id="rId18"/>
    <p:sldId id="295" r:id="rId19"/>
    <p:sldId id="263" r:id="rId20"/>
    <p:sldId id="264" r:id="rId21"/>
  </p:sldIdLst>
  <p:sldSz cx="9144000" cy="6858000" type="screen4x3"/>
  <p:notesSz cx="6954838" cy="93091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19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00"/>
    <a:srgbClr val="009900"/>
    <a:srgbClr val="FF0000"/>
    <a:srgbClr val="D8EEF0"/>
    <a:srgbClr val="CDE9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94" autoAdjust="0"/>
    <p:restoredTop sz="90074" autoAdjust="0"/>
  </p:normalViewPr>
  <p:slideViewPr>
    <p:cSldViewPr>
      <p:cViewPr varScale="1">
        <p:scale>
          <a:sx n="65" d="100"/>
          <a:sy n="65" d="100"/>
        </p:scale>
        <p:origin x="77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2892" y="-90"/>
      </p:cViewPr>
      <p:guideLst>
        <p:guide orient="horz" pos="2932"/>
        <p:guide pos="219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DC2A01D5-31B3-423B-8F98-5C9C89343CF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30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930" tIns="46465" rIns="92930" bIns="46465" numCol="1" anchor="t" anchorCtr="0" compatLnSpc="1">
            <a:prstTxWarp prst="textNoShape">
              <a:avLst/>
            </a:prstTxWarp>
          </a:bodyPr>
          <a:lstStyle>
            <a:lvl1pPr defTabSz="92868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A2957CAF-F463-4A23-9ADA-C660CA68F60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40175" y="0"/>
            <a:ext cx="30130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930" tIns="46465" rIns="92930" bIns="46465" numCol="1" anchor="t" anchorCtr="0" compatLnSpc="1">
            <a:prstTxWarp prst="textNoShape">
              <a:avLst/>
            </a:prstTxWarp>
          </a:bodyPr>
          <a:lstStyle>
            <a:lvl1pPr algn="r" defTabSz="92868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0484" name="Rectangle 4">
            <a:extLst>
              <a:ext uri="{FF2B5EF4-FFF2-40B4-BE49-F238E27FC236}">
                <a16:creationId xmlns:a16="http://schemas.microsoft.com/office/drawing/2014/main" id="{18D9F92E-7319-4AE3-B3D1-DDCB2D1B908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2375"/>
            <a:ext cx="30130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930" tIns="46465" rIns="92930" bIns="46465" numCol="1" anchor="b" anchorCtr="0" compatLnSpc="1">
            <a:prstTxWarp prst="textNoShape">
              <a:avLst/>
            </a:prstTxWarp>
          </a:bodyPr>
          <a:lstStyle>
            <a:lvl1pPr defTabSz="92868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58AF7AF2-4724-4B24-B4BD-CD6B9355E99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40175" y="8842375"/>
            <a:ext cx="30130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930" tIns="46465" rIns="92930" bIns="46465" numCol="1" anchor="b" anchorCtr="0" compatLnSpc="1">
            <a:prstTxWarp prst="textNoShape">
              <a:avLst/>
            </a:prstTxWarp>
          </a:bodyPr>
          <a:lstStyle>
            <a:lvl1pPr algn="r" defTabSz="92868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15028DC-C6D1-4D28-B135-6DE41A08A374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996BBDC1-EA39-4B26-A12F-A13508223F4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30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0388ECDF-F3C5-47D6-959B-6C024513A94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40175" y="0"/>
            <a:ext cx="30130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4580" name="Rectangle 4">
            <a:extLst>
              <a:ext uri="{FF2B5EF4-FFF2-40B4-BE49-F238E27FC236}">
                <a16:creationId xmlns:a16="http://schemas.microsoft.com/office/drawing/2014/main" id="{8DD94AA4-0416-42D7-AC47-567410ADDED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0938" y="698500"/>
            <a:ext cx="4652962" cy="3490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2533" name="Rectangle 5">
            <a:extLst>
              <a:ext uri="{FF2B5EF4-FFF2-40B4-BE49-F238E27FC236}">
                <a16:creationId xmlns:a16="http://schemas.microsoft.com/office/drawing/2014/main" id="{3744A771-74AF-4E19-9CEC-B4DB7AE2422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5325" y="4421188"/>
            <a:ext cx="5564188" cy="41894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/>
              <a:t>คลิกเพื่อแก้ไขลักษณะของข้อความต้นแบบ</a:t>
            </a:r>
          </a:p>
          <a:p>
            <a:pPr lvl="1"/>
            <a:r>
              <a:rPr lang="th-TH" noProof="0"/>
              <a:t>ระดับที่สอง</a:t>
            </a:r>
          </a:p>
          <a:p>
            <a:pPr lvl="2"/>
            <a:r>
              <a:rPr lang="th-TH" noProof="0"/>
              <a:t>ระดับที่สาม</a:t>
            </a:r>
          </a:p>
          <a:p>
            <a:pPr lvl="3"/>
            <a:r>
              <a:rPr lang="th-TH" noProof="0"/>
              <a:t>ระดับที่สี่</a:t>
            </a:r>
          </a:p>
          <a:p>
            <a:pPr lvl="4"/>
            <a:r>
              <a:rPr lang="th-TH" noProof="0"/>
              <a:t>ระดับที่ห้า</a:t>
            </a:r>
          </a:p>
        </p:txBody>
      </p:sp>
      <p:sp>
        <p:nvSpPr>
          <p:cNvPr id="22534" name="Rectangle 6">
            <a:extLst>
              <a:ext uri="{FF2B5EF4-FFF2-40B4-BE49-F238E27FC236}">
                <a16:creationId xmlns:a16="http://schemas.microsoft.com/office/drawing/2014/main" id="{9DF22669-A6A2-4126-B60D-6D0E04757A7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2375"/>
            <a:ext cx="30130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2535" name="Rectangle 7">
            <a:extLst>
              <a:ext uri="{FF2B5EF4-FFF2-40B4-BE49-F238E27FC236}">
                <a16:creationId xmlns:a16="http://schemas.microsoft.com/office/drawing/2014/main" id="{73E7DF11-8B04-443A-8BC7-252A84AC16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40175" y="8842375"/>
            <a:ext cx="30130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8ECA10F-DB89-4074-8CFB-3D7C526172DE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Tahoma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Tahoma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Tahoma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Tahoma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Tahoma" pitchFamily="34" charset="0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387FC52F-E792-40A1-A32A-F3E98EC7AB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5655244D-CB90-496B-B05C-21668590E56F}" type="slidenum">
              <a:rPr lang="en-US" altLang="th-TH" sz="1200" smtClean="0"/>
              <a:pPr/>
              <a:t>1</a:t>
            </a:fld>
            <a:endParaRPr lang="th-TH" altLang="th-TH" sz="1200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CC1C1441-10A9-459C-8093-DBD68BBEDC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C7F29BC2-9A55-4CA9-AE12-1A37B05AF2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 dirty="0"/>
          </a:p>
        </p:txBody>
      </p:sp>
    </p:spTree>
    <p:extLst>
      <p:ext uri="{BB962C8B-B14F-4D97-AF65-F5344CB8AC3E}">
        <p14:creationId xmlns:p14="http://schemas.microsoft.com/office/powerpoint/2010/main" val="241533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7AADF00D-07C0-45D9-A368-C3087EC872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1E2630E-4AFB-4138-B60D-9A03CD58B939}" type="slidenum">
              <a:rPr lang="en-US" altLang="th-TH" smtClean="0"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th-TH" altLang="th-TH">
              <a:cs typeface="Angsana New" panose="02020603050405020304" pitchFamily="18" charset="-34"/>
            </a:endParaRPr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4D0B3AB1-F99A-467E-88FB-37C021A795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E28662B6-400A-40B2-BD70-E2A02AB020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6CAFB17F-8923-4894-B963-EB545457C1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E9F8EC2-613E-442B-A4FE-04425BD93A42}" type="slidenum">
              <a:rPr lang="en-US" altLang="th-TH" smtClean="0"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th-TH" altLang="th-TH">
              <a:cs typeface="Angsana New" panose="02020603050405020304" pitchFamily="18" charset="-34"/>
            </a:endParaRPr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085D7098-9D31-491B-B0E4-76DFF7D0F8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8500"/>
            <a:ext cx="4654550" cy="3490913"/>
          </a:xfrm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1195FA97-7EB7-459C-899E-814EB79464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h-TH" altLang="th-TH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5AA36E0B-7731-40A2-A200-FF1A162DD0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0C3B225-0088-43E5-802A-D2BD8ED5150C}" type="slidenum">
              <a:rPr lang="en-US" altLang="th-TH" smtClean="0"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th-TH" altLang="th-TH">
              <a:cs typeface="Angsana New" panose="02020603050405020304" pitchFamily="18" charset="-34"/>
            </a:endParaRPr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C4547378-A629-4339-A712-6A2A727DED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8500"/>
            <a:ext cx="4654550" cy="3490913"/>
          </a:xfrm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B67172E3-BBDE-4321-85DC-5C1051F07E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0A8644B3-45B8-498C-8CA1-2170BA7EF4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40BE16E-91EE-4E2C-A100-1C142B852ABE}" type="slidenum">
              <a:rPr lang="en-US" altLang="th-TH" smtClean="0"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th-TH" altLang="th-TH">
              <a:cs typeface="Angsana New" panose="02020603050405020304" pitchFamily="18" charset="-34"/>
            </a:endParaRPr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A9DB7B00-DA0C-4DC0-A776-AF695276F1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38102D33-7C32-478A-AD15-58F178CE46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ตัวแทนรูปบนสไลด์ 1">
            <a:extLst>
              <a:ext uri="{FF2B5EF4-FFF2-40B4-BE49-F238E27FC236}">
                <a16:creationId xmlns:a16="http://schemas.microsoft.com/office/drawing/2014/main" id="{55489CC1-4EFA-41ED-8938-AE0CA816D6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ตัวแทนบันทึกย่อ 2">
            <a:extLst>
              <a:ext uri="{FF2B5EF4-FFF2-40B4-BE49-F238E27FC236}">
                <a16:creationId xmlns:a16="http://schemas.microsoft.com/office/drawing/2014/main" id="{24100BD2-BDEA-4216-A11B-6F41204F1A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h-TH" altLang="th-TH"/>
          </a:p>
        </p:txBody>
      </p:sp>
      <p:sp>
        <p:nvSpPr>
          <p:cNvPr id="38916" name="ตัวแทนหมายเลขสไลด์ 3">
            <a:extLst>
              <a:ext uri="{FF2B5EF4-FFF2-40B4-BE49-F238E27FC236}">
                <a16:creationId xmlns:a16="http://schemas.microsoft.com/office/drawing/2014/main" id="{4007BB54-4AF5-444E-8792-4B65B1E523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12E92DA-EA2A-46A7-A94A-E8107C670798}" type="slidenum">
              <a:rPr lang="en-US" altLang="th-TH" sz="1200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th-TH" altLang="th-TH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D1D785F4-300F-43EC-9475-05099809BE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1424E2D2-61D1-4027-ADF8-360CEA5C37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ECC9E364-684B-434D-8133-18AE4E689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BACB801-FDE7-405C-9879-66BF288BE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นายชาตรี   เริงชัยภูมิ</a:t>
            </a:r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FB7A996F-E43D-4A4A-9C43-161472AE4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81B6B4-0D4B-47D4-AE45-B73D7016DC5A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663218359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FAFFEF2-9E44-462D-BB18-56A32C0A3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990A7391-E595-4930-815B-88B1ECE4E0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7C81EEA7-2BE1-45CB-9E53-E519F0AAF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FF2FE873-4584-4C8C-9E0C-2B514AD65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นายชาตรี   เริงชัยภูมิ</a:t>
            </a:r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4C5C24EA-4F0F-46C8-BEF9-03F574234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0D7F02-960A-49E1-BD2A-8656D06557D6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452744910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0A78E8A-C6DC-452C-9058-E067F450A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3EFCC3FA-D1BF-4410-A5A4-10E8A299F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4C6A61C4-81BE-4B5A-9E5F-C20AE7DCD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19A766BD-F0DA-4F42-9B56-5DD3A9962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นายชาตรี   เริงชัยภูมิ</a:t>
            </a:r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D19DE5FF-A644-4C2A-A94A-0A1E27E21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88F58F-07C3-492C-A360-6D1BD66FCA3E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097475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BB9D0CE-EF4F-46B2-A0D7-D7001EB99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82BD3B62-8228-488D-8222-2DBF00B37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21A7270B-ED7A-4725-8CF6-C3243B514F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60D1573D-CDE9-4DCC-BBFF-F731965AD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CD4262D5-458F-4B80-9A95-E62B32F84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นายชาตรี   เริงชัยภูมิ</a:t>
            </a:r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8CD8A2B4-FC59-477A-B762-50053E23B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0D7F02-960A-49E1-BD2A-8656D06557D6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736396015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907A462-5873-41D4-8428-2B37413A8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FC80DAD1-97E6-49C6-9BB2-A14E06B069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7787C71D-FC9F-41E4-9473-BD3C8DC1C6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2FAA0DDF-521F-4922-8051-7D4B8AAF7D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1FBB60E9-8AD5-47E5-AF2A-E41D9B58EE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610E090D-89F5-454D-94F7-4FA5423EC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1CCDF9FE-E24D-4A8B-BB14-47F0ADDA0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นายชาตรี   เริงชัยภูมิ</a:t>
            </a:r>
            <a:endParaRPr 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B57E3B4B-CA46-4BC5-8DF3-73C9E188D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0D7F02-960A-49E1-BD2A-8656D06557D6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460946850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934560B-7141-4ED2-9245-DD7246F75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5D1509E9-D3AF-422A-A967-85989B58D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0FE7BBE3-6797-4B84-B8AB-2A693FF60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นายชาตรี   เริงชัยภูมิ</a:t>
            </a:r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2EBB13CC-AE5E-43C0-AD4A-7F7411746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3EBE4F-01E4-408D-83D2-499387778D79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1509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6AF3274C-6F76-4590-816E-2D6F6C1B9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EFA87112-ECFC-4E51-922B-FB52AAA03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นายชาตรี   เริงชัยภูมิ</a:t>
            </a:r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B3F41D45-62C0-493D-B590-6506E3E5B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9DF856-B34C-496F-AB0A-2CA1DAD17B31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613910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D5AA8FDE-D0DF-4FFD-A750-6EF60DC58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F3A42263-14D5-4888-8C9E-F0207F11EF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AF3DCF22-FE8B-4A0B-8061-942E496F62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3CBC6222-9899-4086-879D-0C83DDE10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BCAA5E2C-6D28-4A6E-9A3C-709ECB802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นายชาตรี   เริงชัยภูมิ</a:t>
            </a:r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BD3E1B74-9D2C-4FD4-82B3-14500A69B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0D7F02-960A-49E1-BD2A-8656D06557D6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745320567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6903572-FDCE-4E20-AAD3-1C5234A7F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E7E64C6D-1338-4FE2-8791-0F2B32B51C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E8465F48-C351-4F99-BF0A-0BC0FC479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A1379806-FE06-4894-9C0A-D07D00497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D8E4991A-B768-4B44-8FE0-81AE3D6C6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นายชาตรี   เริงชัยภูมิ</a:t>
            </a:r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373E1711-EB01-459C-9D7F-8A9E96525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FE8649-BEC8-4120-844E-EC64CEAE803F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275594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E3C9209-3B6F-4CD9-96E3-4FE7788C5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A7030F28-4308-4E26-802C-DE709341C7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511BC220-4006-426F-9663-D9AAEAF24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8A136AD7-6C44-4DC8-9C89-BAB998B41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นายชาตรี   เริงชัยภูมิ</a:t>
            </a:r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122B7913-716F-488B-B67A-E464F73A1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0D7F02-960A-49E1-BD2A-8656D06557D6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004462521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32039601-ADB4-449D-B97F-9940BF347E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BAB7CE5A-499E-491A-9758-3E214FD99C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E4839227-0655-4F3C-AFA2-197AADC75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6BD7F2EE-7613-48D5-908C-B017E7226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นายชาตรี   เริงชัยภูมิ</a:t>
            </a:r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DEBDD9EC-F84D-4062-91E2-608698857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0D7F02-960A-49E1-BD2A-8656D06557D6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735339273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ตาราง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 rtlCol="0">
            <a:normAutofit/>
          </a:bodyPr>
          <a:lstStyle/>
          <a:p>
            <a:pPr lvl="0"/>
            <a:endParaRPr lang="th-TH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12DA8F-26EE-43DB-ACEA-21CC98ABB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2283FA-3627-4F37-B44F-094F18437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นายชาตรี   เริงชัยภูมิ</a:t>
            </a:r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612C20-776C-4DDB-B865-7EB1C352E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5AADE9-14E6-4F69-86C4-3EC10F343BBF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144839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92C5BDA9-74F3-4B25-9A39-B4D7289B9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0056BB7F-4ECA-450F-BA82-978861A119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A7055946-B382-4A42-8D24-3D536B27B6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81019F3F-C0BF-4057-97F5-FC55723AED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นายชาตรี   เริงชัยภูมิ</a:t>
            </a:r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04A58566-32D8-4010-AE6A-14CB8F90AF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BED715D-9E44-4CBC-A053-C5FC65186603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021002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.png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.png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7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.png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3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&#3618;&#3656;&#3634;&#3609;cutoff.ppt" TargetMode="External"/><Relationship Id="rId2" Type="http://schemas.openxmlformats.org/officeDocument/2006/relationships/hyperlink" Target="&#3618;&#3656;&#3634;&#3609;linear.ppt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&#3618;&#3656;&#3634;&#3609;sat.ppt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hyperlink" Target="&#3618;&#3656;&#3634;&#3609;linear.ppt" TargetMode="External"/><Relationship Id="rId5" Type="http://schemas.openxmlformats.org/officeDocument/2006/relationships/image" Target="../media/image1.png"/><Relationship Id="rId4" Type="http://schemas.openxmlformats.org/officeDocument/2006/relationships/image" Target="../media/image1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hyperlink" Target="&#3618;&#3656;&#3634;&#3609;cutoff.ppt" TargetMode="External"/><Relationship Id="rId5" Type="http://schemas.openxmlformats.org/officeDocument/2006/relationships/image" Target="../media/image1.png"/><Relationship Id="rId4" Type="http://schemas.openxmlformats.org/officeDocument/2006/relationships/image" Target="../media/image1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hyperlink" Target="&#3618;&#3656;&#3634;&#3609;sat.ppt" TargetMode="External"/><Relationship Id="rId5" Type="http://schemas.openxmlformats.org/officeDocument/2006/relationships/image" Target="../media/image1.png"/><Relationship Id="rId4" Type="http://schemas.openxmlformats.org/officeDocument/2006/relationships/image" Target="../media/image20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ตัวแทนหมายเลขสไลด์ 5">
            <a:extLst>
              <a:ext uri="{FF2B5EF4-FFF2-40B4-BE49-F238E27FC236}">
                <a16:creationId xmlns:a16="http://schemas.microsoft.com/office/drawing/2014/main" id="{E35D5719-E490-4A75-B5D0-44C3B13C5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3B9ADA7-9A47-4A7D-B6EF-F8C85C5430BF}" type="slidenum">
              <a:rPr lang="en-US" altLang="th-TH" sz="1400" smtClean="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th-TH" altLang="th-TH" sz="1400"/>
          </a:p>
        </p:txBody>
      </p:sp>
      <p:grpSp>
        <p:nvGrpSpPr>
          <p:cNvPr id="4" name="กลุ่ม 3">
            <a:extLst>
              <a:ext uri="{FF2B5EF4-FFF2-40B4-BE49-F238E27FC236}">
                <a16:creationId xmlns:a16="http://schemas.microsoft.com/office/drawing/2014/main" id="{3CD6D986-DBA0-45F6-8D09-1936EC6AE541}"/>
              </a:ext>
            </a:extLst>
          </p:cNvPr>
          <p:cNvGrpSpPr/>
          <p:nvPr/>
        </p:nvGrpSpPr>
        <p:grpSpPr>
          <a:xfrm>
            <a:off x="0" y="-25400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FC38CC61-16A2-4EED-9A9F-1D303DEA4F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2BDA109-C58B-401A-B3D9-9933CBC3B3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50B7E60-BE9C-4D91-B8D2-F8D4669B67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2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วงจรใช้งานไดโอด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7249C2D7-4EBA-4CDC-9A8C-A8DA21C9FF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6FCB9E56-7262-4416-9FC9-AFB0D5524216}"/>
              </a:ext>
            </a:extLst>
          </p:cNvPr>
          <p:cNvSpPr/>
          <p:nvPr/>
        </p:nvSpPr>
        <p:spPr>
          <a:xfrm>
            <a:off x="1475656" y="1182231"/>
            <a:ext cx="664153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th-TH" b="1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จุดประสงค์ทั่วไป</a:t>
            </a:r>
            <a:endParaRPr lang="en-US" dirty="0">
              <a:effectLst/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เพื่อให้มีความรู้ความเข้าใจโครงสร้างและการทำงานของทรานซิสเตอร์</a:t>
            </a:r>
            <a:endParaRPr lang="en-US" dirty="0">
              <a:effectLst/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เพื่อให้มีความรู้ความเข้าใจคุณสมบัติคอมมอนของทรานซิสเตอร์</a:t>
            </a:r>
            <a:endParaRPr lang="en-US" dirty="0">
              <a:effectLst/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th-TH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วัดและทดสอบ ดี เสียของทรานซิสเตอร์</a:t>
            </a:r>
            <a:endParaRPr lang="en-US" dirty="0">
              <a:effectLst/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F9872745-F578-4872-901B-B2E732ECD7BD}"/>
              </a:ext>
            </a:extLst>
          </p:cNvPr>
          <p:cNvSpPr/>
          <p:nvPr/>
        </p:nvSpPr>
        <p:spPr>
          <a:xfrm>
            <a:off x="1403648" y="3718750"/>
            <a:ext cx="664153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th-TH" b="1" dirty="0">
                <a:solidFill>
                  <a:srgbClr val="0000FF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สมรรถนะการเรียนรู้</a:t>
            </a:r>
            <a:endParaRPr lang="en-US" sz="2400" dirty="0">
              <a:solidFill>
                <a:srgbClr val="0000FF"/>
              </a:solidFill>
              <a:effectLst/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marL="800100" lvl="1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th-TH" dirty="0">
                <a:solidFill>
                  <a:srgbClr val="0000FF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อธิบายโครงสร้างและการทำงานของทรานซิสเตอร์</a:t>
            </a:r>
            <a:endParaRPr lang="en-US" sz="2400" dirty="0">
              <a:solidFill>
                <a:srgbClr val="0000FF"/>
              </a:solidFill>
              <a:effectLst/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marL="800100" lvl="1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th-TH" dirty="0">
                <a:solidFill>
                  <a:srgbClr val="0000FF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อธิบายคุณสมบัติคอมมอนของทรานซิสเตอร์</a:t>
            </a:r>
            <a:endParaRPr lang="en-US" sz="2400" dirty="0">
              <a:solidFill>
                <a:srgbClr val="0000FF"/>
              </a:solidFill>
              <a:effectLst/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marL="800100" lvl="1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th-TH" dirty="0">
                <a:solidFill>
                  <a:srgbClr val="0000FF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วัดและทดสอบ ดี เสียของทรานซิสเตอร์</a:t>
            </a:r>
            <a:endParaRPr lang="en-US" sz="2400" dirty="0">
              <a:solidFill>
                <a:srgbClr val="0000FF"/>
              </a:solidFill>
              <a:effectLst/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01321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749BC32E-9781-4697-95F2-7EAB444579C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00113" y="1136650"/>
            <a:ext cx="3671887" cy="574675"/>
          </a:xfr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>
            <a:no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th-TH" altLang="th-TH" sz="3600" dirty="0">
                <a:solidFill>
                  <a:schemeClr val="tx1"/>
                </a:solidFill>
                <a:cs typeface="+mj-cs"/>
              </a:rPr>
              <a:t> โครงสร้าง และสัญลักษณ์</a:t>
            </a:r>
            <a:r>
              <a:rPr lang="en-US" altLang="th-TH" sz="3600" dirty="0">
                <a:solidFill>
                  <a:schemeClr val="tx1"/>
                </a:solidFill>
                <a:cs typeface="+mj-cs"/>
              </a:rPr>
              <a:t> </a:t>
            </a:r>
            <a:endParaRPr lang="th-TH" altLang="th-TH" sz="36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26628" name="ตัวแทนท้ายกระดาษ 4">
            <a:extLst>
              <a:ext uri="{FF2B5EF4-FFF2-40B4-BE49-F238E27FC236}">
                <a16:creationId xmlns:a16="http://schemas.microsoft.com/office/drawing/2014/main" id="{EEE4CF14-DE64-4106-85BE-B237D69DA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t>นายชาตรี   เริงชัยภูมิ</a:t>
            </a:r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26629" name="ตัวแทนหมายเลขภาพนิ่ง 5">
            <a:extLst>
              <a:ext uri="{FF2B5EF4-FFF2-40B4-BE49-F238E27FC236}">
                <a16:creationId xmlns:a16="http://schemas.microsoft.com/office/drawing/2014/main" id="{AF170C90-5D6A-42DC-BBB7-D0BD8860D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D62B59E9-BE36-402F-AC35-0604774993F6}" type="slidenum">
              <a:rPr lang="en-US" altLang="th-TH" sz="1400" smtClean="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26630" name="Rectangle 5">
            <a:extLst>
              <a:ext uri="{FF2B5EF4-FFF2-40B4-BE49-F238E27FC236}">
                <a16:creationId xmlns:a16="http://schemas.microsoft.com/office/drawing/2014/main" id="{2167FD64-5D24-4B3B-AB69-A80CDC430D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336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th-TH" altLang="th-TH" sz="28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3" name="Object 4">
            <a:extLst>
              <a:ext uri="{FF2B5EF4-FFF2-40B4-BE49-F238E27FC236}">
                <a16:creationId xmlns:a16="http://schemas.microsoft.com/office/drawing/2014/main" id="{E32D3549-2A67-4ECE-8004-2C9876E32B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92163" y="2276475"/>
          <a:ext cx="7740650" cy="326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2" name="Visio" r:id="rId4" imgW="5192280" imgH="2189160" progId="Visio.Drawing.11">
                  <p:embed/>
                </p:oleObj>
              </mc:Choice>
              <mc:Fallback>
                <p:oleObj name="Visio" r:id="rId4" imgW="5192280" imgH="2189160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163" y="2276475"/>
                        <a:ext cx="7740650" cy="326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DE9EB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1BA4EBFB-6C49-47E1-BF70-2E1C107E7C4A}"/>
              </a:ext>
            </a:extLst>
          </p:cNvPr>
          <p:cNvGrpSpPr/>
          <p:nvPr/>
        </p:nvGrpSpPr>
        <p:grpSpPr>
          <a:xfrm>
            <a:off x="0" y="-25400"/>
            <a:ext cx="9144000" cy="1006128"/>
            <a:chOff x="0" y="-25400"/>
            <a:chExt cx="9144000" cy="1006128"/>
          </a:xfrm>
        </p:grpSpPr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F1F6C575-9EC9-41DE-B72F-DB26A8B024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2231AEAF-A184-42D6-9292-F0AB346787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solidFill>
              <a:schemeClr val="accent3">
                <a:lumMod val="20000"/>
                <a:lumOff val="80000"/>
              </a:schemeClr>
            </a:solidFill>
          </p:grpSpPr>
          <p:sp>
            <p:nvSpPr>
              <p:cNvPr id="13" name="Rectangle 14">
                <a:extLst>
                  <a:ext uri="{FF2B5EF4-FFF2-40B4-BE49-F238E27FC236}">
                    <a16:creationId xmlns:a16="http://schemas.microsoft.com/office/drawing/2014/main" id="{970A36E8-9CE4-465E-A50A-545225D724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3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คุณสบัติทรานซิสเตอร์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4" name="Picture 15">
                <a:extLst>
                  <a:ext uri="{FF2B5EF4-FFF2-40B4-BE49-F238E27FC236}">
                    <a16:creationId xmlns:a16="http://schemas.microsoft.com/office/drawing/2014/main" id="{06AB997E-AFFB-4166-811B-4ACBA04CFB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>
            <a:extLst>
              <a:ext uri="{FF2B5EF4-FFF2-40B4-BE49-F238E27FC236}">
                <a16:creationId xmlns:a16="http://schemas.microsoft.com/office/drawing/2014/main" id="{0D6D59E0-B1CE-485A-BA94-E6F0D950D3C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720724" y="1201738"/>
            <a:ext cx="4787379" cy="574675"/>
          </a:xfr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>
            <a:no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th-TH" altLang="th-TH" sz="32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การจำลองทรานซิสเตอร์ด้วยวงจรไดโอด</a:t>
            </a:r>
          </a:p>
        </p:txBody>
      </p:sp>
      <p:sp>
        <p:nvSpPr>
          <p:cNvPr id="28675" name="ตัวแทนหมายเลขภาพนิ่ง 5">
            <a:extLst>
              <a:ext uri="{FF2B5EF4-FFF2-40B4-BE49-F238E27FC236}">
                <a16:creationId xmlns:a16="http://schemas.microsoft.com/office/drawing/2014/main" id="{99A6D0ED-9320-4953-9E9F-82462A9AC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99495612-96A6-4015-BF72-C930A4BC7F5B}" type="slidenum">
              <a:rPr lang="en-US" altLang="th-TH" sz="1400" smtClean="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28676" name="Rectangle 4">
            <a:extLst>
              <a:ext uri="{FF2B5EF4-FFF2-40B4-BE49-F238E27FC236}">
                <a16:creationId xmlns:a16="http://schemas.microsoft.com/office/drawing/2014/main" id="{0D070D72-2204-446E-A4F7-3979F9D6E5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336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th-TH" altLang="th-TH" sz="28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28677" name="Object 5">
            <a:extLst>
              <a:ext uri="{FF2B5EF4-FFF2-40B4-BE49-F238E27FC236}">
                <a16:creationId xmlns:a16="http://schemas.microsoft.com/office/drawing/2014/main" id="{05899B8D-C4CE-4E7F-B72E-D970086887D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4774009"/>
              </p:ext>
            </p:extLst>
          </p:nvPr>
        </p:nvGraphicFramePr>
        <p:xfrm>
          <a:off x="1134125" y="1931824"/>
          <a:ext cx="7416800" cy="44559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9" name="Visio" r:id="rId4" imgW="6344150" imgH="3488082" progId="Visio.Drawing.11">
                  <p:embed/>
                </p:oleObj>
              </mc:Choice>
              <mc:Fallback>
                <p:oleObj name="Visio" r:id="rId4" imgW="6344150" imgH="3488082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4125" y="1931824"/>
                        <a:ext cx="7416800" cy="44559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EF268D9D-B3A5-4B6D-BE0E-F1340A2CA590}"/>
              </a:ext>
            </a:extLst>
          </p:cNvPr>
          <p:cNvGrpSpPr/>
          <p:nvPr/>
        </p:nvGrpSpPr>
        <p:grpSpPr>
          <a:xfrm>
            <a:off x="0" y="-25400"/>
            <a:ext cx="9144000" cy="1006128"/>
            <a:chOff x="0" y="-25400"/>
            <a:chExt cx="9144000" cy="1006128"/>
          </a:xfrm>
        </p:grpSpPr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7A0E3AB5-2FFE-4F2A-B18B-A4129BC7DB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36AB470D-1C3E-4406-85D6-0EAC8C0C41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solidFill>
              <a:schemeClr val="accent3">
                <a:lumMod val="20000"/>
                <a:lumOff val="80000"/>
              </a:schemeClr>
            </a:solidFill>
          </p:grpSpPr>
          <p:sp>
            <p:nvSpPr>
              <p:cNvPr id="13" name="Rectangle 14">
                <a:extLst>
                  <a:ext uri="{FF2B5EF4-FFF2-40B4-BE49-F238E27FC236}">
                    <a16:creationId xmlns:a16="http://schemas.microsoft.com/office/drawing/2014/main" id="{A9746251-E49B-4E76-BA1F-798C732811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3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คุณสบัติทรานซิสเตอร์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4" name="Picture 15">
                <a:extLst>
                  <a:ext uri="{FF2B5EF4-FFF2-40B4-BE49-F238E27FC236}">
                    <a16:creationId xmlns:a16="http://schemas.microsoft.com/office/drawing/2014/main" id="{112BE5FB-3B0F-498F-BBD0-C87F5D921B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ตัวแทนหมายเลขภาพนิ่ง 5">
            <a:extLst>
              <a:ext uri="{FF2B5EF4-FFF2-40B4-BE49-F238E27FC236}">
                <a16:creationId xmlns:a16="http://schemas.microsoft.com/office/drawing/2014/main" id="{E41E3CFC-C4AC-4AB2-90FC-3F2F4F89D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F3C78536-9B58-45B3-8AE0-5973AB7B4B1B}" type="slidenum">
              <a:rPr lang="en-US" altLang="th-TH" sz="1400" smtClean="0">
                <a:solidFill>
                  <a:schemeClr val="tx1"/>
                </a:solidFill>
                <a:cs typeface="Angsana New" panose="02020603050405020304" pitchFamily="18" charset="-34"/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4</a:t>
            </a:fld>
            <a:endParaRPr lang="th-TH" altLang="th-TH" sz="1400">
              <a:solidFill>
                <a:schemeClr val="tx1"/>
              </a:solidFill>
              <a:cs typeface="Angsana New" panose="02020603050405020304" pitchFamily="18" charset="-34"/>
            </a:endParaRPr>
          </a:p>
        </p:txBody>
      </p:sp>
      <p:sp>
        <p:nvSpPr>
          <p:cNvPr id="30725" name="Rectangle 3">
            <a:extLst>
              <a:ext uri="{FF2B5EF4-FFF2-40B4-BE49-F238E27FC236}">
                <a16:creationId xmlns:a16="http://schemas.microsoft.com/office/drawing/2014/main" id="{2519F069-B974-4799-BA4A-9C66E524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050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th-TH" altLang="th-TH" sz="2800">
              <a:solidFill>
                <a:schemeClr val="tx1"/>
              </a:solidFill>
              <a:cs typeface="Angsana New" panose="02020603050405020304" pitchFamily="18" charset="-34"/>
            </a:endParaRPr>
          </a:p>
        </p:txBody>
      </p:sp>
      <p:graphicFrame>
        <p:nvGraphicFramePr>
          <p:cNvPr id="56324" name="Object 4">
            <a:extLst>
              <a:ext uri="{FF2B5EF4-FFF2-40B4-BE49-F238E27FC236}">
                <a16:creationId xmlns:a16="http://schemas.microsoft.com/office/drawing/2014/main" id="{AE608E29-C077-47B9-BFE0-FB77F2DE9E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1448789"/>
              </p:ext>
            </p:extLst>
          </p:nvPr>
        </p:nvGraphicFramePr>
        <p:xfrm>
          <a:off x="1691680" y="2022310"/>
          <a:ext cx="6077569" cy="30735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1" name="Visio" r:id="rId4" imgW="3285450" imgH="1676018" progId="Visio.Drawing.11">
                  <p:embed/>
                </p:oleObj>
              </mc:Choice>
              <mc:Fallback>
                <p:oleObj name="Visio" r:id="rId4" imgW="3285450" imgH="1676018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2022310"/>
                        <a:ext cx="6077569" cy="30735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5" name="Rectangle 5">
            <a:extLst>
              <a:ext uri="{FF2B5EF4-FFF2-40B4-BE49-F238E27FC236}">
                <a16:creationId xmlns:a16="http://schemas.microsoft.com/office/drawing/2014/main" id="{02086904-8F39-401E-A7D0-5B5377F372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775" y="1146530"/>
            <a:ext cx="395172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th-TH" altLang="th-TH" sz="32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การวัดหาขาเบส</a:t>
            </a:r>
            <a:r>
              <a:rPr lang="en-US" altLang="th-TH" sz="32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(</a:t>
            </a:r>
            <a:r>
              <a:rPr lang="th-TH" altLang="th-TH" sz="32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แบบไบอัสตรง)</a:t>
            </a:r>
            <a:r>
              <a:rPr lang="en-US" altLang="th-TH" sz="32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  <p:sp>
        <p:nvSpPr>
          <p:cNvPr id="30728" name="Rectangle 6">
            <a:extLst>
              <a:ext uri="{FF2B5EF4-FFF2-40B4-BE49-F238E27FC236}">
                <a16:creationId xmlns:a16="http://schemas.microsoft.com/office/drawing/2014/main" id="{24C9B769-CF26-41B2-A93D-2D67A60EF4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825" y="5791200"/>
            <a:ext cx="7260321" cy="5847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30000"/>
              </a:spcBef>
              <a:buClrTx/>
              <a:buFontTx/>
              <a:buNone/>
            </a:pPr>
            <a:r>
              <a:rPr lang="th-TH" altLang="th-TH" sz="32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หมายเหตุ สายมิเตอร์สีแดงจ่ายไฟลบ สายมิเตอร์สีดำจ่ายไฟบวก</a:t>
            </a:r>
          </a:p>
        </p:txBody>
      </p:sp>
      <p:sp>
        <p:nvSpPr>
          <p:cNvPr id="30729" name="Text Box 6">
            <a:extLst>
              <a:ext uri="{FF2B5EF4-FFF2-40B4-BE49-F238E27FC236}">
                <a16:creationId xmlns:a16="http://schemas.microsoft.com/office/drawing/2014/main" id="{62303169-8138-4089-B661-70D6039CEC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7725" y="5095875"/>
            <a:ext cx="12239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th-TH" sz="3600" b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NPN</a:t>
            </a:r>
            <a:endParaRPr lang="th-TH" altLang="th-TH" sz="3600" b="1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0730" name="Text Box 7">
            <a:extLst>
              <a:ext uri="{FF2B5EF4-FFF2-40B4-BE49-F238E27FC236}">
                <a16:creationId xmlns:a16="http://schemas.microsoft.com/office/drawing/2014/main" id="{5CCA39C1-A6F8-4ABB-8DCC-33C0C84303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2275" y="5110163"/>
            <a:ext cx="12239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th-TH" sz="3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PNP</a:t>
            </a:r>
            <a:endParaRPr lang="th-TH" altLang="th-TH" sz="36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8" name="กลุ่ม 17">
            <a:extLst>
              <a:ext uri="{FF2B5EF4-FFF2-40B4-BE49-F238E27FC236}">
                <a16:creationId xmlns:a16="http://schemas.microsoft.com/office/drawing/2014/main" id="{DC277D14-F646-468E-BA46-E8F67E38950E}"/>
              </a:ext>
            </a:extLst>
          </p:cNvPr>
          <p:cNvGrpSpPr/>
          <p:nvPr/>
        </p:nvGrpSpPr>
        <p:grpSpPr>
          <a:xfrm>
            <a:off x="0" y="-25400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9" name="Rectangle 3">
              <a:extLst>
                <a:ext uri="{FF2B5EF4-FFF2-40B4-BE49-F238E27FC236}">
                  <a16:creationId xmlns:a16="http://schemas.microsoft.com/office/drawing/2014/main" id="{11A2D37B-500E-4540-B9EE-6B1E51C30B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h-TH" sz="1600">
                  <a:solidFill>
                    <a:srgbClr val="0000FF"/>
                  </a:solidFill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>
                <a:solidFill>
                  <a:srgbClr val="0000FF"/>
                </a:solidFill>
              </a:endParaRPr>
            </a:p>
          </p:txBody>
        </p:sp>
        <p:grpSp>
          <p:nvGrpSpPr>
            <p:cNvPr id="20" name="Group 13">
              <a:extLst>
                <a:ext uri="{FF2B5EF4-FFF2-40B4-BE49-F238E27FC236}">
                  <a16:creationId xmlns:a16="http://schemas.microsoft.com/office/drawing/2014/main" id="{EAC70150-D6CC-4CA7-9266-679DD73BDA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1" name="Rectangle 14">
                <a:extLst>
                  <a:ext uri="{FF2B5EF4-FFF2-40B4-BE49-F238E27FC236}">
                    <a16:creationId xmlns:a16="http://schemas.microsoft.com/office/drawing/2014/main" id="{47EF5BD7-CF6A-4AA8-B8A7-C89722A21F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3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dirty="0">
                    <a:solidFill>
                      <a:srgbClr val="FF0000"/>
                    </a:solidFill>
                  </a:rPr>
                  <a:t>การวัดและทดสอบทรานซิสเตอร์                     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คุณสบัติทรานซิสเตอร์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22" name="Picture 15">
                <a:extLst>
                  <a:ext uri="{FF2B5EF4-FFF2-40B4-BE49-F238E27FC236}">
                    <a16:creationId xmlns:a16="http://schemas.microsoft.com/office/drawing/2014/main" id="{791DE5B0-79FF-426C-8FAC-14E0FD3AA6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563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ตัวแทนหมายเลขภาพนิ่ง 5">
            <a:extLst>
              <a:ext uri="{FF2B5EF4-FFF2-40B4-BE49-F238E27FC236}">
                <a16:creationId xmlns:a16="http://schemas.microsoft.com/office/drawing/2014/main" id="{2A365C3F-BB56-4121-8FEF-72288B592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C025975F-9106-46ED-AE1E-E7EB5DA2ECB5}" type="slidenum">
              <a:rPr lang="en-US" altLang="th-TH" sz="1400" smtClean="0">
                <a:solidFill>
                  <a:schemeClr val="tx1"/>
                </a:solidFill>
                <a:cs typeface="Angsana New" panose="02020603050405020304" pitchFamily="18" charset="-34"/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5</a:t>
            </a:fld>
            <a:endParaRPr lang="th-TH" altLang="th-TH" sz="1400">
              <a:solidFill>
                <a:schemeClr val="tx1"/>
              </a:solidFill>
              <a:cs typeface="Angsana New" panose="02020603050405020304" pitchFamily="18" charset="-34"/>
            </a:endParaRPr>
          </a:p>
        </p:txBody>
      </p:sp>
      <p:sp>
        <p:nvSpPr>
          <p:cNvPr id="32773" name="Rectangle 3">
            <a:extLst>
              <a:ext uri="{FF2B5EF4-FFF2-40B4-BE49-F238E27FC236}">
                <a16:creationId xmlns:a16="http://schemas.microsoft.com/office/drawing/2014/main" id="{0AACCA8E-544F-41D3-9295-C1C84C1EF5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0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th-TH" altLang="th-TH" sz="2800">
              <a:solidFill>
                <a:schemeClr val="tx1"/>
              </a:solidFill>
              <a:cs typeface="Angsana New" panose="02020603050405020304" pitchFamily="18" charset="-34"/>
            </a:endParaRPr>
          </a:p>
        </p:txBody>
      </p:sp>
      <p:graphicFrame>
        <p:nvGraphicFramePr>
          <p:cNvPr id="58372" name="Object 4">
            <a:extLst>
              <a:ext uri="{FF2B5EF4-FFF2-40B4-BE49-F238E27FC236}">
                <a16:creationId xmlns:a16="http://schemas.microsoft.com/office/drawing/2014/main" id="{8FA798FE-4CB5-410F-903E-224551CBA86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9135308"/>
              </p:ext>
            </p:extLst>
          </p:nvPr>
        </p:nvGraphicFramePr>
        <p:xfrm>
          <a:off x="1327695" y="1937695"/>
          <a:ext cx="6158955" cy="3170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3" name="Visio" r:id="rId3" imgW="3285450" imgH="1704631" progId="Visio.Drawing.11">
                  <p:embed/>
                </p:oleObj>
              </mc:Choice>
              <mc:Fallback>
                <p:oleObj name="Visio" r:id="rId3" imgW="3285450" imgH="1704631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7695" y="1937695"/>
                        <a:ext cx="6158955" cy="31708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3" name="Rectangle 5">
            <a:extLst>
              <a:ext uri="{FF2B5EF4-FFF2-40B4-BE49-F238E27FC236}">
                <a16:creationId xmlns:a16="http://schemas.microsoft.com/office/drawing/2014/main" id="{98E4A999-E1A5-40DF-B66A-71717E6404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112" y="1065897"/>
            <a:ext cx="414087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th-TH" altLang="th-TH" sz="32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การวัดหาขาอิมิตเตอร์</a:t>
            </a:r>
            <a:r>
              <a:rPr lang="en-US" altLang="th-TH" sz="32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(</a:t>
            </a:r>
            <a:r>
              <a:rPr lang="th-TH" altLang="th-TH" sz="32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ไบอัสกลับ)</a:t>
            </a:r>
            <a:r>
              <a:rPr lang="en-US" altLang="th-TH" sz="32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  <p:sp>
        <p:nvSpPr>
          <p:cNvPr id="32776" name="Rectangle 6">
            <a:extLst>
              <a:ext uri="{FF2B5EF4-FFF2-40B4-BE49-F238E27FC236}">
                <a16:creationId xmlns:a16="http://schemas.microsoft.com/office/drawing/2014/main" id="{51467E74-9DD2-49E7-9B02-69695F295C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7695" y="5818844"/>
            <a:ext cx="6365845" cy="52322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30000"/>
              </a:spcBef>
              <a:buClrTx/>
              <a:buFontTx/>
              <a:buNone/>
            </a:pPr>
            <a:r>
              <a:rPr lang="th-TH" altLang="th-TH" sz="28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หมายเหตุ สายมิเตอร์สีแดงจ่ายไฟลบ สายมิเตอร์สีดำจ่ายไฟบวก</a:t>
            </a:r>
          </a:p>
        </p:txBody>
      </p:sp>
      <p:sp>
        <p:nvSpPr>
          <p:cNvPr id="32777" name="Text Box 6">
            <a:extLst>
              <a:ext uri="{FF2B5EF4-FFF2-40B4-BE49-F238E27FC236}">
                <a16:creationId xmlns:a16="http://schemas.microsoft.com/office/drawing/2014/main" id="{BD5A02F8-32A4-4A86-B824-2CE1A295F2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7725" y="5113338"/>
            <a:ext cx="122396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th-TH" sz="3200" b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NPN</a:t>
            </a:r>
            <a:endParaRPr lang="th-TH" altLang="th-TH" sz="3200" b="1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2778" name="Text Box 7">
            <a:extLst>
              <a:ext uri="{FF2B5EF4-FFF2-40B4-BE49-F238E27FC236}">
                <a16:creationId xmlns:a16="http://schemas.microsoft.com/office/drawing/2014/main" id="{CFC8C5F8-FC42-4FD9-B73C-D8F79202F4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2275" y="5127625"/>
            <a:ext cx="122396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PNP</a:t>
            </a:r>
            <a:endParaRPr lang="th-TH" altLang="th-TH" sz="32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8" name="กลุ่ม 17">
            <a:extLst>
              <a:ext uri="{FF2B5EF4-FFF2-40B4-BE49-F238E27FC236}">
                <a16:creationId xmlns:a16="http://schemas.microsoft.com/office/drawing/2014/main" id="{B7A21D58-7409-4B85-864F-E469C46DD168}"/>
              </a:ext>
            </a:extLst>
          </p:cNvPr>
          <p:cNvGrpSpPr/>
          <p:nvPr/>
        </p:nvGrpSpPr>
        <p:grpSpPr>
          <a:xfrm>
            <a:off x="0" y="-25400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9" name="Rectangle 3">
              <a:extLst>
                <a:ext uri="{FF2B5EF4-FFF2-40B4-BE49-F238E27FC236}">
                  <a16:creationId xmlns:a16="http://schemas.microsoft.com/office/drawing/2014/main" id="{04E386B6-5349-4608-8538-6E9E2B3964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h-TH" sz="1600">
                  <a:solidFill>
                    <a:srgbClr val="0000FF"/>
                  </a:solidFill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>
                <a:solidFill>
                  <a:srgbClr val="0000FF"/>
                </a:solidFill>
              </a:endParaRPr>
            </a:p>
          </p:txBody>
        </p:sp>
        <p:grpSp>
          <p:nvGrpSpPr>
            <p:cNvPr id="20" name="Group 13">
              <a:extLst>
                <a:ext uri="{FF2B5EF4-FFF2-40B4-BE49-F238E27FC236}">
                  <a16:creationId xmlns:a16="http://schemas.microsoft.com/office/drawing/2014/main" id="{E9470680-F8D8-45DE-A13B-CB32FB4F9F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1" name="Rectangle 14">
                <a:extLst>
                  <a:ext uri="{FF2B5EF4-FFF2-40B4-BE49-F238E27FC236}">
                    <a16:creationId xmlns:a16="http://schemas.microsoft.com/office/drawing/2014/main" id="{AFE75919-904F-49E2-AFAA-59AFF58435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3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dirty="0">
                    <a:solidFill>
                      <a:srgbClr val="FF0000"/>
                    </a:solidFill>
                  </a:rPr>
                  <a:t>การวัดและทดสอบทรานซิสเตอร์                     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คุณสบัติทรานซิสเตอร์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22" name="Picture 15">
                <a:extLst>
                  <a:ext uri="{FF2B5EF4-FFF2-40B4-BE49-F238E27FC236}">
                    <a16:creationId xmlns:a16="http://schemas.microsoft.com/office/drawing/2014/main" id="{24B7EA5E-CCEA-41C0-8C19-93BEEB9B4F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5837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ตัวแทนหมายเลขภาพนิ่ง 5">
            <a:extLst>
              <a:ext uri="{FF2B5EF4-FFF2-40B4-BE49-F238E27FC236}">
                <a16:creationId xmlns:a16="http://schemas.microsoft.com/office/drawing/2014/main" id="{629D7837-C274-4B22-9FBE-AF79A1919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A3C0FD22-CE18-4DD4-8B02-CA08F403A672}" type="slidenum">
              <a:rPr lang="en-US" altLang="th-TH" sz="1400" smtClean="0">
                <a:solidFill>
                  <a:schemeClr val="tx1"/>
                </a:solidFill>
                <a:cs typeface="Angsana New" panose="02020603050405020304" pitchFamily="18" charset="-34"/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6</a:t>
            </a:fld>
            <a:endParaRPr lang="th-TH" altLang="th-TH" sz="1400">
              <a:solidFill>
                <a:schemeClr val="tx1"/>
              </a:solidFill>
              <a:cs typeface="Angsana New" panose="02020603050405020304" pitchFamily="18" charset="-34"/>
            </a:endParaRPr>
          </a:p>
        </p:txBody>
      </p:sp>
      <p:sp>
        <p:nvSpPr>
          <p:cNvPr id="33797" name="Rectangle 3">
            <a:extLst>
              <a:ext uri="{FF2B5EF4-FFF2-40B4-BE49-F238E27FC236}">
                <a16:creationId xmlns:a16="http://schemas.microsoft.com/office/drawing/2014/main" id="{B5C54130-1EB8-47DF-8991-E52F6D4C93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574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th-TH" altLang="th-TH" sz="2800">
              <a:solidFill>
                <a:schemeClr val="tx1"/>
              </a:solidFill>
              <a:cs typeface="Angsana New" panose="02020603050405020304" pitchFamily="18" charset="-34"/>
            </a:endParaRPr>
          </a:p>
        </p:txBody>
      </p:sp>
      <p:graphicFrame>
        <p:nvGraphicFramePr>
          <p:cNvPr id="48132" name="Object 4">
            <a:extLst>
              <a:ext uri="{FF2B5EF4-FFF2-40B4-BE49-F238E27FC236}">
                <a16:creationId xmlns:a16="http://schemas.microsoft.com/office/drawing/2014/main" id="{65B3A4DC-01E1-4C4E-A043-233EB7C5DD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3655345"/>
              </p:ext>
            </p:extLst>
          </p:nvPr>
        </p:nvGraphicFramePr>
        <p:xfrm>
          <a:off x="1447247" y="1920875"/>
          <a:ext cx="6701943" cy="28126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7" name="Visio" r:id="rId3" imgW="3674435" imgH="1539701" progId="Visio.Drawing.11">
                  <p:embed/>
                </p:oleObj>
              </mc:Choice>
              <mc:Fallback>
                <p:oleObj name="Visio" r:id="rId3" imgW="3674435" imgH="1539701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247" y="1920875"/>
                        <a:ext cx="6701943" cy="28126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9" name="Text Box 6">
            <a:extLst>
              <a:ext uri="{FF2B5EF4-FFF2-40B4-BE49-F238E27FC236}">
                <a16:creationId xmlns:a16="http://schemas.microsoft.com/office/drawing/2014/main" id="{EF289DA6-B544-4C9E-B0D3-58FBE6B3A8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4922838"/>
            <a:ext cx="107977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NPN</a:t>
            </a:r>
            <a:endParaRPr lang="th-TH" altLang="th-TH" sz="32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3800" name="Text Box 7">
            <a:extLst>
              <a:ext uri="{FF2B5EF4-FFF2-40B4-BE49-F238E27FC236}">
                <a16:creationId xmlns:a16="http://schemas.microsoft.com/office/drawing/2014/main" id="{4D60A54F-176E-4191-B4F0-E0A7E2B3BD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4937125"/>
            <a:ext cx="71955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th-TH" sz="3200" b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PNP</a:t>
            </a:r>
            <a:endParaRPr lang="th-TH" altLang="th-TH" sz="3200" b="1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3801" name="Rectangle 6">
            <a:extLst>
              <a:ext uri="{FF2B5EF4-FFF2-40B4-BE49-F238E27FC236}">
                <a16:creationId xmlns:a16="http://schemas.microsoft.com/office/drawing/2014/main" id="{FA3724CA-F97C-4663-8F96-92E5CFAD75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837" y="5562255"/>
            <a:ext cx="7878762" cy="58578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30000"/>
              </a:spcBef>
              <a:buClrTx/>
              <a:buFontTx/>
              <a:buNone/>
            </a:pPr>
            <a:r>
              <a:rPr lang="th-TH" altLang="th-TH" sz="32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หมายเหตุ</a:t>
            </a:r>
            <a:r>
              <a:rPr lang="th-TH" altLang="th-TH" sz="3200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ใช้มือเตะสายมิเตอร์ตามสีชนิดของทรานซิสเตอร์ มาที่ขาเบส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68D414AD-3215-408A-8492-4D08EAB481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775" y="1151458"/>
            <a:ext cx="605006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th-TH" altLang="th-TH" sz="28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การวัดหาขา</a:t>
            </a:r>
            <a:r>
              <a:rPr lang="th-TH" altLang="th-TH" sz="2800" b="1" dirty="0" err="1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คอลเล็กเตอร์</a:t>
            </a:r>
            <a:r>
              <a:rPr lang="th-TH" altLang="th-TH" sz="28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(กรณี สีสายวัดขาเบสอยู่ฝั่งขา </a:t>
            </a:r>
            <a:r>
              <a:rPr lang="en-US" altLang="th-TH" sz="28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C)</a:t>
            </a:r>
            <a:endParaRPr lang="en-US" altLang="th-TH" sz="2800" dirty="0">
              <a:solidFill>
                <a:srgbClr val="0000FF"/>
              </a:solidFill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8" name="กลุ่ม 17">
            <a:extLst>
              <a:ext uri="{FF2B5EF4-FFF2-40B4-BE49-F238E27FC236}">
                <a16:creationId xmlns:a16="http://schemas.microsoft.com/office/drawing/2014/main" id="{775B2B6D-9222-42ED-8F54-EF50CD64042B}"/>
              </a:ext>
            </a:extLst>
          </p:cNvPr>
          <p:cNvGrpSpPr/>
          <p:nvPr/>
        </p:nvGrpSpPr>
        <p:grpSpPr>
          <a:xfrm>
            <a:off x="0" y="-25400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9" name="Rectangle 3">
              <a:extLst>
                <a:ext uri="{FF2B5EF4-FFF2-40B4-BE49-F238E27FC236}">
                  <a16:creationId xmlns:a16="http://schemas.microsoft.com/office/drawing/2014/main" id="{AD16BB27-90D9-476E-9E82-937A383A6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h-TH" sz="1600">
                  <a:solidFill>
                    <a:srgbClr val="0000FF"/>
                  </a:solidFill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>
                <a:solidFill>
                  <a:srgbClr val="0000FF"/>
                </a:solidFill>
              </a:endParaRPr>
            </a:p>
          </p:txBody>
        </p:sp>
        <p:grpSp>
          <p:nvGrpSpPr>
            <p:cNvPr id="20" name="Group 13">
              <a:extLst>
                <a:ext uri="{FF2B5EF4-FFF2-40B4-BE49-F238E27FC236}">
                  <a16:creationId xmlns:a16="http://schemas.microsoft.com/office/drawing/2014/main" id="{30437010-8E90-40A3-AAAC-B20BDD9AA2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1" name="Rectangle 14">
                <a:extLst>
                  <a:ext uri="{FF2B5EF4-FFF2-40B4-BE49-F238E27FC236}">
                    <a16:creationId xmlns:a16="http://schemas.microsoft.com/office/drawing/2014/main" id="{AB42D128-6EA1-423E-A035-98BABC5A81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3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dirty="0">
                    <a:solidFill>
                      <a:srgbClr val="FF0000"/>
                    </a:solidFill>
                  </a:rPr>
                  <a:t>การวัดและทดสอบทรานซิสเตอร์                     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คุณสบัติทรานซิสเตอร์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22" name="Picture 15">
                <a:extLst>
                  <a:ext uri="{FF2B5EF4-FFF2-40B4-BE49-F238E27FC236}">
                    <a16:creationId xmlns:a16="http://schemas.microsoft.com/office/drawing/2014/main" id="{2308EF45-6C27-4528-8BC2-BC1B880D0B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481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ตัวแทนหมายเลขภาพนิ่ง 5">
            <a:extLst>
              <a:ext uri="{FF2B5EF4-FFF2-40B4-BE49-F238E27FC236}">
                <a16:creationId xmlns:a16="http://schemas.microsoft.com/office/drawing/2014/main" id="{51871248-CDB6-47B3-A5EC-B065C5528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B44779B7-F523-4AA4-96A9-DAF8A2B42B77}" type="slidenum">
              <a:rPr lang="en-US" altLang="th-TH" sz="1400" smtClean="0">
                <a:solidFill>
                  <a:schemeClr val="tx1"/>
                </a:solidFill>
                <a:cs typeface="Angsana New" panose="02020603050405020304" pitchFamily="18" charset="-34"/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7</a:t>
            </a:fld>
            <a:endParaRPr lang="th-TH" altLang="th-TH" sz="1400">
              <a:solidFill>
                <a:schemeClr val="tx1"/>
              </a:solidFill>
              <a:cs typeface="Angsana New" panose="02020603050405020304" pitchFamily="18" charset="-34"/>
            </a:endParaRPr>
          </a:p>
        </p:txBody>
      </p:sp>
      <p:sp>
        <p:nvSpPr>
          <p:cNvPr id="34821" name="Rectangle 3">
            <a:extLst>
              <a:ext uri="{FF2B5EF4-FFF2-40B4-BE49-F238E27FC236}">
                <a16:creationId xmlns:a16="http://schemas.microsoft.com/office/drawing/2014/main" id="{7776614B-A666-4280-A3E4-DC37F9443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574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th-TH" altLang="th-TH" sz="2800">
              <a:solidFill>
                <a:schemeClr val="tx1"/>
              </a:solidFill>
              <a:cs typeface="Angsana New" panose="02020603050405020304" pitchFamily="18" charset="-34"/>
            </a:endParaRPr>
          </a:p>
        </p:txBody>
      </p:sp>
      <p:graphicFrame>
        <p:nvGraphicFramePr>
          <p:cNvPr id="48132" name="Object 4">
            <a:extLst>
              <a:ext uri="{FF2B5EF4-FFF2-40B4-BE49-F238E27FC236}">
                <a16:creationId xmlns:a16="http://schemas.microsoft.com/office/drawing/2014/main" id="{D4A3DE0B-03F1-4E04-9C72-36B224BB43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1312764"/>
              </p:ext>
            </p:extLst>
          </p:nvPr>
        </p:nvGraphicFramePr>
        <p:xfrm>
          <a:off x="1513731" y="2297203"/>
          <a:ext cx="6116538" cy="2567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2" name="Visio" r:id="rId3" imgW="3674435" imgH="1539701" progId="Visio.Drawing.11">
                  <p:embed/>
                </p:oleObj>
              </mc:Choice>
              <mc:Fallback>
                <p:oleObj name="Visio" r:id="rId3" imgW="3674435" imgH="1539701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3731" y="2297203"/>
                        <a:ext cx="6116538" cy="25674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3" name="Rectangle 5">
            <a:extLst>
              <a:ext uri="{FF2B5EF4-FFF2-40B4-BE49-F238E27FC236}">
                <a16:creationId xmlns:a16="http://schemas.microsoft.com/office/drawing/2014/main" id="{FB596720-E9E1-4297-9A2D-2FFE9715E6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514" y="1197220"/>
            <a:ext cx="626764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th-TH" altLang="th-TH" sz="28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การวัดหาขา</a:t>
            </a:r>
            <a:r>
              <a:rPr lang="th-TH" altLang="th-TH" sz="2800" b="1" dirty="0" err="1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คอลเล็กเตอร์</a:t>
            </a:r>
            <a:r>
              <a:rPr lang="th-TH" altLang="th-TH" sz="28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(กรณี สีสายวัดขาเบสมาอยู่ฝั่งขา </a:t>
            </a:r>
            <a:r>
              <a:rPr lang="en-US" altLang="th-TH" sz="28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E)</a:t>
            </a:r>
            <a:endParaRPr lang="en-US" altLang="th-TH" sz="2800" dirty="0">
              <a:solidFill>
                <a:srgbClr val="0000FF"/>
              </a:solidFill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4824" name="Text Box 6">
            <a:extLst>
              <a:ext uri="{FF2B5EF4-FFF2-40B4-BE49-F238E27FC236}">
                <a16:creationId xmlns:a16="http://schemas.microsoft.com/office/drawing/2014/main" id="{E25F3034-134A-41D9-8CCF-494F441276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4922838"/>
            <a:ext cx="122396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th-TH" sz="3200" b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NPN</a:t>
            </a:r>
            <a:endParaRPr lang="th-TH" altLang="th-TH" sz="3200" b="1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4825" name="Text Box 7">
            <a:extLst>
              <a:ext uri="{FF2B5EF4-FFF2-40B4-BE49-F238E27FC236}">
                <a16:creationId xmlns:a16="http://schemas.microsoft.com/office/drawing/2014/main" id="{46665C61-178F-4D42-8910-15EA76885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4937125"/>
            <a:ext cx="122396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th-TH" sz="3200" b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PNP</a:t>
            </a:r>
            <a:endParaRPr lang="th-TH" altLang="th-TH" sz="3200" b="1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4826" name="Rectangle 6">
            <a:extLst>
              <a:ext uri="{FF2B5EF4-FFF2-40B4-BE49-F238E27FC236}">
                <a16:creationId xmlns:a16="http://schemas.microsoft.com/office/drawing/2014/main" id="{FC131DF2-5095-40E2-9E6D-FE250AA3C2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4425" y="5539361"/>
            <a:ext cx="6915150" cy="52228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30000"/>
              </a:spcBef>
              <a:buClrTx/>
              <a:buFontTx/>
              <a:buNone/>
            </a:pPr>
            <a:r>
              <a:rPr lang="th-TH" altLang="th-TH" sz="28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หมายเหตุ</a:t>
            </a:r>
            <a:r>
              <a:rPr lang="th-TH" altLang="th-TH" sz="2800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ใช้มือเตะสายมิเตอร์ตามสีชนิดของทรานซิสเตอร์ มาที่ขาเบส</a:t>
            </a:r>
          </a:p>
        </p:txBody>
      </p:sp>
      <p:grpSp>
        <p:nvGrpSpPr>
          <p:cNvPr id="11" name="กลุ่ม 10">
            <a:extLst>
              <a:ext uri="{FF2B5EF4-FFF2-40B4-BE49-F238E27FC236}">
                <a16:creationId xmlns:a16="http://schemas.microsoft.com/office/drawing/2014/main" id="{3F64683B-C030-4A2E-9E26-D0BA2630D810}"/>
              </a:ext>
            </a:extLst>
          </p:cNvPr>
          <p:cNvGrpSpPr/>
          <p:nvPr/>
        </p:nvGrpSpPr>
        <p:grpSpPr>
          <a:xfrm>
            <a:off x="0" y="-25400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Rectangle 3">
              <a:extLst>
                <a:ext uri="{FF2B5EF4-FFF2-40B4-BE49-F238E27FC236}">
                  <a16:creationId xmlns:a16="http://schemas.microsoft.com/office/drawing/2014/main" id="{87F3793E-B51D-47AC-88A6-53DF7A6213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h-TH" sz="1600">
                  <a:solidFill>
                    <a:srgbClr val="0000FF"/>
                  </a:solidFill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>
                <a:solidFill>
                  <a:srgbClr val="0000FF"/>
                </a:solidFill>
              </a:endParaRPr>
            </a:p>
          </p:txBody>
        </p:sp>
        <p:grpSp>
          <p:nvGrpSpPr>
            <p:cNvPr id="13" name="Group 13">
              <a:extLst>
                <a:ext uri="{FF2B5EF4-FFF2-40B4-BE49-F238E27FC236}">
                  <a16:creationId xmlns:a16="http://schemas.microsoft.com/office/drawing/2014/main" id="{DE810F34-ED3E-48FC-BF82-850A9DBC97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4" name="Rectangle 14">
                <a:extLst>
                  <a:ext uri="{FF2B5EF4-FFF2-40B4-BE49-F238E27FC236}">
                    <a16:creationId xmlns:a16="http://schemas.microsoft.com/office/drawing/2014/main" id="{EE82787A-2BAC-41C9-BF68-18F9ED4F1B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3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dirty="0">
                    <a:solidFill>
                      <a:srgbClr val="FF0000"/>
                    </a:solidFill>
                  </a:rPr>
                  <a:t>การวัดและทดสอบทรานซิสเตอร์                     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คุณสบัติทรานซิสเตอร์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5" name="Picture 15">
                <a:extLst>
                  <a:ext uri="{FF2B5EF4-FFF2-40B4-BE49-F238E27FC236}">
                    <a16:creationId xmlns:a16="http://schemas.microsoft.com/office/drawing/2014/main" id="{4EBFAB25-9B86-4F24-B4F4-24DF1D6D46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481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Picture 9">
            <a:extLst>
              <a:ext uri="{FF2B5EF4-FFF2-40B4-BE49-F238E27FC236}">
                <a16:creationId xmlns:a16="http://schemas.microsoft.com/office/drawing/2014/main" id="{8AE49A8D-2FC0-45A5-B5DE-21CBED7F1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829" y="2708920"/>
            <a:ext cx="3550295" cy="2318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4" name="Picture 10">
            <a:extLst>
              <a:ext uri="{FF2B5EF4-FFF2-40B4-BE49-F238E27FC236}">
                <a16:creationId xmlns:a16="http://schemas.microsoft.com/office/drawing/2014/main" id="{7EED8FE4-2C21-4B37-93A4-44AD79F02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877" y="3410365"/>
            <a:ext cx="3916363" cy="287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5">
            <a:extLst>
              <a:ext uri="{FF2B5EF4-FFF2-40B4-BE49-F238E27FC236}">
                <a16:creationId xmlns:a16="http://schemas.microsoft.com/office/drawing/2014/main" id="{9493D3CE-3FD5-43FC-A848-0EE5EF3A93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1880" y="1112592"/>
            <a:ext cx="199605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th-TH" altLang="th-TH" sz="32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การวัดหาขาเบส</a:t>
            </a:r>
            <a:endParaRPr lang="en-US" altLang="th-TH" sz="3200" b="1" dirty="0">
              <a:solidFill>
                <a:srgbClr val="0000FF"/>
              </a:solidFill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8" name="กลุ่ม 7">
            <a:extLst>
              <a:ext uri="{FF2B5EF4-FFF2-40B4-BE49-F238E27FC236}">
                <a16:creationId xmlns:a16="http://schemas.microsoft.com/office/drawing/2014/main" id="{DCA85C9A-F324-4870-9712-98D0C93D0C75}"/>
              </a:ext>
            </a:extLst>
          </p:cNvPr>
          <p:cNvGrpSpPr/>
          <p:nvPr/>
        </p:nvGrpSpPr>
        <p:grpSpPr>
          <a:xfrm>
            <a:off x="0" y="-25400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78E585A5-14B6-4441-A4C2-D1D704CCB2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h-TH" sz="1600">
                  <a:solidFill>
                    <a:srgbClr val="0000FF"/>
                  </a:solidFill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>
                <a:solidFill>
                  <a:srgbClr val="0000FF"/>
                </a:solidFill>
              </a:endParaRPr>
            </a:p>
          </p:txBody>
        </p:sp>
        <p:grpSp>
          <p:nvGrpSpPr>
            <p:cNvPr id="11" name="Group 13">
              <a:extLst>
                <a:ext uri="{FF2B5EF4-FFF2-40B4-BE49-F238E27FC236}">
                  <a16:creationId xmlns:a16="http://schemas.microsoft.com/office/drawing/2014/main" id="{9CDA7B36-BB00-406F-9114-15D138216E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2" name="Rectangle 14">
                <a:extLst>
                  <a:ext uri="{FF2B5EF4-FFF2-40B4-BE49-F238E27FC236}">
                    <a16:creationId xmlns:a16="http://schemas.microsoft.com/office/drawing/2014/main" id="{316494A5-E443-4234-B0ED-5C8BE7D294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3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dirty="0">
                    <a:solidFill>
                      <a:srgbClr val="FF0000"/>
                    </a:solidFill>
                  </a:rPr>
                  <a:t>การวัดและทดสอบทรานซิสเตอร์                     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คุณสบัติทรานซิสเตอร์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3" name="Picture 15">
                <a:extLst>
                  <a:ext uri="{FF2B5EF4-FFF2-40B4-BE49-F238E27FC236}">
                    <a16:creationId xmlns:a16="http://schemas.microsoft.com/office/drawing/2014/main" id="{1D7442CF-7D78-4055-9183-48D6E3212F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7F065D2F-0D58-48DF-80EC-B4D3C2A9A64C}"/>
              </a:ext>
            </a:extLst>
          </p:cNvPr>
          <p:cNvSpPr/>
          <p:nvPr/>
        </p:nvSpPr>
        <p:spPr>
          <a:xfrm>
            <a:off x="1403648" y="1933936"/>
            <a:ext cx="16401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แบบไบอัสตรง</a:t>
            </a:r>
            <a:r>
              <a:rPr lang="en-US" altLang="th-TH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dirty="0"/>
          </a:p>
        </p:txBody>
      </p:sp>
      <p:sp>
        <p:nvSpPr>
          <p:cNvPr id="14" name="สี่เหลี่ยมผืนผ้า 13">
            <a:extLst>
              <a:ext uri="{FF2B5EF4-FFF2-40B4-BE49-F238E27FC236}">
                <a16:creationId xmlns:a16="http://schemas.microsoft.com/office/drawing/2014/main" id="{7631C80D-72E0-47CC-B01B-DCF37C8D5C8B}"/>
              </a:ext>
            </a:extLst>
          </p:cNvPr>
          <p:cNvSpPr/>
          <p:nvPr/>
        </p:nvSpPr>
        <p:spPr>
          <a:xfrm>
            <a:off x="5773961" y="2621233"/>
            <a:ext cx="17059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แบบไบอัสกลับ</a:t>
            </a:r>
            <a:r>
              <a:rPr lang="en-US" altLang="th-TH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1" name="Object 5">
            <a:extLst>
              <a:ext uri="{FF2B5EF4-FFF2-40B4-BE49-F238E27FC236}">
                <a16:creationId xmlns:a16="http://schemas.microsoft.com/office/drawing/2014/main" id="{4208328B-E6B9-4FCA-B501-1DF5D9FA1C8B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246381"/>
              </p:ext>
            </p:extLst>
          </p:nvPr>
        </p:nvGraphicFramePr>
        <p:xfrm>
          <a:off x="1835696" y="1297514"/>
          <a:ext cx="5714206" cy="28364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5" name="Visio" r:id="rId4" imgW="5200681" imgH="2581375" progId="Visio.Drawing.11">
                  <p:embed/>
                </p:oleObj>
              </mc:Choice>
              <mc:Fallback>
                <p:oleObj name="Visio" r:id="rId4" imgW="5200681" imgH="2581375" progId="Visio.Drawing.11">
                  <p:embed/>
                  <p:pic>
                    <p:nvPicPr>
                      <p:cNvPr id="0" name="Object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1297514"/>
                        <a:ext cx="5714206" cy="28364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3" name="ตัวแทนหมายเลขภาพนิ่ง 5">
            <a:extLst>
              <a:ext uri="{FF2B5EF4-FFF2-40B4-BE49-F238E27FC236}">
                <a16:creationId xmlns:a16="http://schemas.microsoft.com/office/drawing/2014/main" id="{589B49A7-1885-4A72-AEFC-E60F45B2A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E09232F1-D991-4B1A-BFFF-1B4D30135538}" type="slidenum">
              <a:rPr lang="en-US" altLang="th-TH" sz="1400" smtClean="0">
                <a:solidFill>
                  <a:schemeClr val="tx1"/>
                </a:solidFill>
                <a:cs typeface="Angsana New" panose="02020603050405020304" pitchFamily="18" charset="-34"/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9</a:t>
            </a:fld>
            <a:endParaRPr lang="th-TH" altLang="th-TH" sz="1400">
              <a:solidFill>
                <a:schemeClr val="tx1"/>
              </a:solidFill>
              <a:cs typeface="Angsana New" panose="02020603050405020304" pitchFamily="18" charset="-34"/>
            </a:endParaRPr>
          </a:p>
        </p:txBody>
      </p:sp>
      <p:sp>
        <p:nvSpPr>
          <p:cNvPr id="37894" name="สี่เหลี่ยมผืนผ้า 1">
            <a:extLst>
              <a:ext uri="{FF2B5EF4-FFF2-40B4-BE49-F238E27FC236}">
                <a16:creationId xmlns:a16="http://schemas.microsoft.com/office/drawing/2014/main" id="{F20C013D-D832-4364-8668-84B7FE5A22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937" y="4428678"/>
            <a:ext cx="7604125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th-TH" altLang="th-TH" sz="2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th-TH" altLang="th-TH" sz="28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การต่อแหล่งจ่ายไฟไบอัสให้ดูตามทิศทางของกระแสที่ทรานซิสเตอร์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th-TH" altLang="th-TH" sz="1600" b="1" dirty="0">
              <a:solidFill>
                <a:srgbClr val="0000FF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th-TH" altLang="th-TH" sz="2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</a:t>
            </a:r>
            <a:r>
              <a:rPr lang="th-TH" altLang="th-TH" sz="2800" dirty="0">
                <a:solidFill>
                  <a:schemeClr val="tx1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โดยที่ถ้าทิศทางกระแสไหลเข้าขาทรานซิสเตอร์นั้นก็จะต่อกับขั้วไฟบวก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th-TH" altLang="th-TH" sz="2800" dirty="0">
              <a:solidFill>
                <a:schemeClr val="tx1"/>
              </a:solidFill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th-TH" altLang="th-TH" sz="2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</a:t>
            </a:r>
            <a:r>
              <a:rPr lang="th-TH" altLang="th-TH" sz="2800" dirty="0">
                <a:solidFill>
                  <a:srgbClr val="FF0000"/>
                </a:solidFill>
                <a:highlight>
                  <a:srgbClr val="D8EEF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ถ้าทิศทางกระแสไหลออกขาทรานซิสเตอร์นั้นก็จะต่อกับขั้วไฟลบ</a:t>
            </a:r>
          </a:p>
        </p:txBody>
      </p:sp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73ECF586-4607-49AE-AC2A-802317F8E3BF}"/>
              </a:ext>
            </a:extLst>
          </p:cNvPr>
          <p:cNvGrpSpPr/>
          <p:nvPr/>
        </p:nvGrpSpPr>
        <p:grpSpPr>
          <a:xfrm>
            <a:off x="0" y="-25400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45D125FE-D35F-49F2-9593-6DC047C3BF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h-TH" sz="1600">
                  <a:solidFill>
                    <a:srgbClr val="0000FF"/>
                  </a:solidFill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>
                <a:solidFill>
                  <a:srgbClr val="0000FF"/>
                </a:solidFill>
              </a:endParaRPr>
            </a:p>
          </p:txBody>
        </p: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3F581F17-4BAD-4323-B918-CC92D8D9BB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3" name="Rectangle 14">
                <a:extLst>
                  <a:ext uri="{FF2B5EF4-FFF2-40B4-BE49-F238E27FC236}">
                    <a16:creationId xmlns:a16="http://schemas.microsoft.com/office/drawing/2014/main" id="{72F59761-DB49-4A9E-9970-115FF49C52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3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dirty="0">
                    <a:solidFill>
                      <a:srgbClr val="FF0000"/>
                    </a:solidFill>
                  </a:rPr>
                  <a:t>การจัด</a:t>
                </a:r>
                <a:r>
                  <a:rPr lang="th-TH" altLang="th-TH" sz="2800" b="1" dirty="0" err="1">
                    <a:solidFill>
                      <a:srgbClr val="FF0000"/>
                    </a:solidFill>
                  </a:rPr>
                  <a:t>ไบแอส</a:t>
                </a:r>
                <a:r>
                  <a:rPr lang="th-TH" altLang="th-TH" sz="2800" b="1" dirty="0">
                    <a:solidFill>
                      <a:srgbClr val="FF0000"/>
                    </a:solidFill>
                  </a:rPr>
                  <a:t>ทรานซิสเตอร์                     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คุณสบัติทรานซิสเตอร์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4" name="Picture 15">
                <a:extLst>
                  <a:ext uri="{FF2B5EF4-FFF2-40B4-BE49-F238E27FC236}">
                    <a16:creationId xmlns:a16="http://schemas.microsoft.com/office/drawing/2014/main" id="{5FA9D29F-DDA7-4B14-828D-3F713F32CF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ตัวแทนหมายเลขภาพนิ่ง 5">
            <a:extLst>
              <a:ext uri="{FF2B5EF4-FFF2-40B4-BE49-F238E27FC236}">
                <a16:creationId xmlns:a16="http://schemas.microsoft.com/office/drawing/2014/main" id="{CCBF45D1-124E-47EA-9BE2-70DB0B660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83042C7D-9EF2-4F92-B354-E2ABF95D8534}" type="slidenum">
              <a:rPr lang="en-US" altLang="th-TH" sz="1400" smtClean="0">
                <a:solidFill>
                  <a:schemeClr val="tx1"/>
                </a:solidFill>
                <a:cs typeface="Angsana New" panose="02020603050405020304" pitchFamily="18" charset="-34"/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10</a:t>
            </a:fld>
            <a:endParaRPr lang="th-TH" altLang="th-TH" sz="1400">
              <a:solidFill>
                <a:schemeClr val="tx1"/>
              </a:solidFill>
              <a:cs typeface="Angsana New" panose="02020603050405020304" pitchFamily="18" charset="-34"/>
            </a:endParaRPr>
          </a:p>
        </p:txBody>
      </p:sp>
      <p:sp>
        <p:nvSpPr>
          <p:cNvPr id="39941" name="Rectangle 5">
            <a:extLst>
              <a:ext uri="{FF2B5EF4-FFF2-40B4-BE49-F238E27FC236}">
                <a16:creationId xmlns:a16="http://schemas.microsoft.com/office/drawing/2014/main" id="{8487316A-E292-4F52-A702-D0F132279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52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th-TH" altLang="th-TH" sz="2800">
              <a:solidFill>
                <a:schemeClr val="tx1"/>
              </a:solidFill>
              <a:cs typeface="Angsana New" panose="02020603050405020304" pitchFamily="18" charset="-34"/>
            </a:endParaRPr>
          </a:p>
        </p:txBody>
      </p:sp>
      <p:graphicFrame>
        <p:nvGraphicFramePr>
          <p:cNvPr id="4100" name="Object 4">
            <a:extLst>
              <a:ext uri="{FF2B5EF4-FFF2-40B4-BE49-F238E27FC236}">
                <a16:creationId xmlns:a16="http://schemas.microsoft.com/office/drawing/2014/main" id="{08CA09FD-8757-4012-B89C-9A17775643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6770478"/>
              </p:ext>
            </p:extLst>
          </p:nvPr>
        </p:nvGraphicFramePr>
        <p:xfrm>
          <a:off x="1277937" y="2420815"/>
          <a:ext cx="6588125" cy="404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9" name="Visio" r:id="rId3" imgW="1658247" imgH="1034385" progId="Visio.Drawing.11">
                  <p:embed/>
                </p:oleObj>
              </mc:Choice>
              <mc:Fallback>
                <p:oleObj name="Visio" r:id="rId3" imgW="1658247" imgH="1034385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7937" y="2420815"/>
                        <a:ext cx="6588125" cy="4041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DE9EB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3" name="สี่เหลี่ยมผืนผ้า 1">
            <a:extLst>
              <a:ext uri="{FF2B5EF4-FFF2-40B4-BE49-F238E27FC236}">
                <a16:creationId xmlns:a16="http://schemas.microsoft.com/office/drawing/2014/main" id="{9B0A76E2-37FF-40A6-9E11-B47B41F68A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464022"/>
            <a:ext cx="1561646" cy="163121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th-TH" altLang="th-TH" sz="4000" dirty="0">
                <a:solidFill>
                  <a:srgbClr val="0000FF"/>
                </a:solidFill>
                <a:cs typeface="Angsana New" panose="02020603050405020304" pitchFamily="18" charset="-34"/>
              </a:rPr>
              <a:t>ไบอัสตรง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th-TH" altLang="th-TH" sz="4000" dirty="0">
                <a:solidFill>
                  <a:srgbClr val="0000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60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B-E</a:t>
            </a:r>
            <a:endParaRPr lang="th-TH" altLang="th-TH" sz="60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9944" name="สี่เหลี่ยมผืนผ้า 7">
            <a:extLst>
              <a:ext uri="{FF2B5EF4-FFF2-40B4-BE49-F238E27FC236}">
                <a16:creationId xmlns:a16="http://schemas.microsoft.com/office/drawing/2014/main" id="{D41A28D9-DCAA-4752-887C-F778A4E3FF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6715" y="1500209"/>
            <a:ext cx="1656223" cy="163121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th-TH" altLang="th-TH" sz="4000" dirty="0">
                <a:solidFill>
                  <a:srgbClr val="0000FF"/>
                </a:solidFill>
                <a:cs typeface="Angsana New" panose="02020603050405020304" pitchFamily="18" charset="-34"/>
              </a:rPr>
              <a:t>ไบอัสกลับ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th-TH" altLang="th-TH" sz="4000" dirty="0">
                <a:solidFill>
                  <a:srgbClr val="0000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dirty="0">
                <a:solidFill>
                  <a:srgbClr val="0000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60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B-C</a:t>
            </a:r>
            <a:endParaRPr lang="th-TH" altLang="th-TH" sz="60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1" name="กลุ่ม 10">
            <a:extLst>
              <a:ext uri="{FF2B5EF4-FFF2-40B4-BE49-F238E27FC236}">
                <a16:creationId xmlns:a16="http://schemas.microsoft.com/office/drawing/2014/main" id="{27A867EC-5781-4E26-865F-76D7E7B2D819}"/>
              </a:ext>
            </a:extLst>
          </p:cNvPr>
          <p:cNvGrpSpPr/>
          <p:nvPr/>
        </p:nvGrpSpPr>
        <p:grpSpPr>
          <a:xfrm>
            <a:off x="0" y="-25400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Rectangle 3">
              <a:extLst>
                <a:ext uri="{FF2B5EF4-FFF2-40B4-BE49-F238E27FC236}">
                  <a16:creationId xmlns:a16="http://schemas.microsoft.com/office/drawing/2014/main" id="{049A3B59-477C-4495-97BA-587E07E149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h-TH" sz="1600">
                  <a:solidFill>
                    <a:srgbClr val="0000FF"/>
                  </a:solidFill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>
                <a:solidFill>
                  <a:srgbClr val="0000FF"/>
                </a:solidFill>
              </a:endParaRPr>
            </a:p>
          </p:txBody>
        </p:sp>
        <p:grpSp>
          <p:nvGrpSpPr>
            <p:cNvPr id="13" name="Group 13">
              <a:extLst>
                <a:ext uri="{FF2B5EF4-FFF2-40B4-BE49-F238E27FC236}">
                  <a16:creationId xmlns:a16="http://schemas.microsoft.com/office/drawing/2014/main" id="{284E41F2-5118-4BA0-B7E6-B97BBD18CA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4" name="Rectangle 14">
                <a:extLst>
                  <a:ext uri="{FF2B5EF4-FFF2-40B4-BE49-F238E27FC236}">
                    <a16:creationId xmlns:a16="http://schemas.microsoft.com/office/drawing/2014/main" id="{78E70F6F-DC56-4FA1-BAE9-E53757F09F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3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dirty="0">
                    <a:solidFill>
                      <a:srgbClr val="FF0000"/>
                    </a:solidFill>
                  </a:rPr>
                  <a:t>การจัด</a:t>
                </a:r>
                <a:r>
                  <a:rPr lang="th-TH" altLang="th-TH" sz="2800" b="1" dirty="0" err="1">
                    <a:solidFill>
                      <a:srgbClr val="FF0000"/>
                    </a:solidFill>
                  </a:rPr>
                  <a:t>ไบแอส</a:t>
                </a:r>
                <a:r>
                  <a:rPr lang="th-TH" altLang="th-TH" sz="2800" b="1" dirty="0">
                    <a:solidFill>
                      <a:srgbClr val="FF0000"/>
                    </a:solidFill>
                  </a:rPr>
                  <a:t>ทรานซิสเตอร์                     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คุณสบัติทรานซิสเตอร์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5" name="Picture 15">
                <a:extLst>
                  <a:ext uri="{FF2B5EF4-FFF2-40B4-BE49-F238E27FC236}">
                    <a16:creationId xmlns:a16="http://schemas.microsoft.com/office/drawing/2014/main" id="{47D29B56-3EF7-46A0-A458-B58B01D31E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41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>
            <a:extLst>
              <a:ext uri="{FF2B5EF4-FFF2-40B4-BE49-F238E27FC236}">
                <a16:creationId xmlns:a16="http://schemas.microsoft.com/office/drawing/2014/main" id="{582E4795-BFAE-49A1-805F-10FF17C7D4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5775" y="1184076"/>
            <a:ext cx="4230564" cy="439878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altLang="th-TH" sz="32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คอมมอนอิมิตเตอร์</a:t>
            </a:r>
            <a:r>
              <a:rPr lang="en-US" altLang="th-TH" sz="32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(Common Emitter)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altLang="th-TH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5126" name="Object 6">
            <a:extLst>
              <a:ext uri="{FF2B5EF4-FFF2-40B4-BE49-F238E27FC236}">
                <a16:creationId xmlns:a16="http://schemas.microsoft.com/office/drawing/2014/main" id="{BC4B7910-9C45-4159-B356-31CC7353F79A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3997303"/>
              </p:ext>
            </p:extLst>
          </p:nvPr>
        </p:nvGraphicFramePr>
        <p:xfrm>
          <a:off x="342137" y="1683658"/>
          <a:ext cx="4460875" cy="411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8" name="Visio" r:id="rId3" imgW="2447824" imgH="2257455" progId="Visio.Drawing.11">
                  <p:embed/>
                </p:oleObj>
              </mc:Choice>
              <mc:Fallback>
                <p:oleObj name="Visio" r:id="rId3" imgW="2447824" imgH="2257455" progId="Visio.Drawing.11">
                  <p:embed/>
                  <p:pic>
                    <p:nvPicPr>
                      <p:cNvPr id="0" name="Object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137" y="1683658"/>
                        <a:ext cx="4460875" cy="4113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5" name="ตัวแทนหมายเลขภาพนิ่ง 5">
            <a:extLst>
              <a:ext uri="{FF2B5EF4-FFF2-40B4-BE49-F238E27FC236}">
                <a16:creationId xmlns:a16="http://schemas.microsoft.com/office/drawing/2014/main" id="{0E7AD819-376B-4514-B28C-9BB37E56B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619F8B7C-7F15-4B7A-A149-E7C68FA41419}" type="slidenum">
              <a:rPr lang="en-US" altLang="th-TH" sz="1400" smtClean="0">
                <a:solidFill>
                  <a:schemeClr val="tx1"/>
                </a:solidFill>
                <a:cs typeface="Angsana New" panose="02020603050405020304" pitchFamily="18" charset="-34"/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11</a:t>
            </a:fld>
            <a:endParaRPr lang="th-TH" altLang="th-TH" sz="1400">
              <a:solidFill>
                <a:schemeClr val="tx1"/>
              </a:solidFill>
              <a:cs typeface="Angsana New" panose="02020603050405020304" pitchFamily="18" charset="-34"/>
            </a:endParaRPr>
          </a:p>
        </p:txBody>
      </p:sp>
      <p:sp>
        <p:nvSpPr>
          <p:cNvPr id="40966" name="Rectangle 5">
            <a:extLst>
              <a:ext uri="{FF2B5EF4-FFF2-40B4-BE49-F238E27FC236}">
                <a16:creationId xmlns:a16="http://schemas.microsoft.com/office/drawing/2014/main" id="{F5C61040-C4C0-4BFF-821B-E0BD48B787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050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th-TH" altLang="th-TH" sz="2800">
              <a:solidFill>
                <a:schemeClr val="tx1"/>
              </a:solidFill>
              <a:cs typeface="Angsana New" panose="02020603050405020304" pitchFamily="18" charset="-34"/>
            </a:endParaRPr>
          </a:p>
        </p:txBody>
      </p:sp>
      <p:graphicFrame>
        <p:nvGraphicFramePr>
          <p:cNvPr id="8" name="Object 6">
            <a:extLst>
              <a:ext uri="{FF2B5EF4-FFF2-40B4-BE49-F238E27FC236}">
                <a16:creationId xmlns:a16="http://schemas.microsoft.com/office/drawing/2014/main" id="{C1F93B98-649B-4593-8C47-EBA361FDD05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5331326"/>
              </p:ext>
            </p:extLst>
          </p:nvPr>
        </p:nvGraphicFramePr>
        <p:xfrm>
          <a:off x="4709381" y="1827302"/>
          <a:ext cx="4064000" cy="412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9" name="Visio" r:id="rId5" imgW="2505051" imgH="2124107" progId="Visio.Drawing.11">
                  <p:embed/>
                </p:oleObj>
              </mc:Choice>
              <mc:Fallback>
                <p:oleObj name="Visio" r:id="rId5" imgW="2505051" imgH="2124107" progId="Visio.Drawing.11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09381" y="1827302"/>
                        <a:ext cx="4064000" cy="4121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4AF8109C-9935-4CC4-B7EA-DB479D5F27B6}"/>
              </a:ext>
            </a:extLst>
          </p:cNvPr>
          <p:cNvGrpSpPr/>
          <p:nvPr/>
        </p:nvGrpSpPr>
        <p:grpSpPr>
          <a:xfrm>
            <a:off x="0" y="-25400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A1DE5A08-B63C-42F9-83D4-9C7BCC6240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h-TH" sz="1600">
                  <a:solidFill>
                    <a:srgbClr val="0000FF"/>
                  </a:solidFill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>
                <a:solidFill>
                  <a:srgbClr val="0000FF"/>
                </a:solidFill>
              </a:endParaRPr>
            </a:p>
          </p:txBody>
        </p:sp>
        <p:grpSp>
          <p:nvGrpSpPr>
            <p:cNvPr id="11" name="Group 13">
              <a:extLst>
                <a:ext uri="{FF2B5EF4-FFF2-40B4-BE49-F238E27FC236}">
                  <a16:creationId xmlns:a16="http://schemas.microsoft.com/office/drawing/2014/main" id="{4B0CF54B-7875-4B4C-9733-54B00D475D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2" name="Rectangle 14">
                <a:extLst>
                  <a:ext uri="{FF2B5EF4-FFF2-40B4-BE49-F238E27FC236}">
                    <a16:creationId xmlns:a16="http://schemas.microsoft.com/office/drawing/2014/main" id="{3B098C0C-3414-4565-89DE-AB59AB2BC9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3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dirty="0">
                    <a:solidFill>
                      <a:srgbClr val="FF0000"/>
                    </a:solidFill>
                  </a:rPr>
                  <a:t>การจัด</a:t>
                </a:r>
                <a:r>
                  <a:rPr lang="th-TH" altLang="th-TH" sz="2800" b="1" dirty="0" err="1">
                    <a:solidFill>
                      <a:srgbClr val="FF0000"/>
                    </a:solidFill>
                  </a:rPr>
                  <a:t>ไบแอส</a:t>
                </a:r>
                <a:r>
                  <a:rPr lang="th-TH" altLang="th-TH" sz="2800" b="1" dirty="0">
                    <a:solidFill>
                      <a:srgbClr val="FF0000"/>
                    </a:solidFill>
                  </a:rPr>
                  <a:t>ทรานซิสเตอร์                     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คุณสบัติทรานซิสเตอร์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3" name="Picture 15">
                <a:extLst>
                  <a:ext uri="{FF2B5EF4-FFF2-40B4-BE49-F238E27FC236}">
                    <a16:creationId xmlns:a16="http://schemas.microsoft.com/office/drawing/2014/main" id="{5E838C51-5F91-4F6D-B0C5-BC2927E4EB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4" name="Text Box 6">
            <a:extLst>
              <a:ext uri="{FF2B5EF4-FFF2-40B4-BE49-F238E27FC236}">
                <a16:creationId xmlns:a16="http://schemas.microsoft.com/office/drawing/2014/main" id="{9DC07EBA-A85D-4F8D-9590-C40610858A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6606" y="5507321"/>
            <a:ext cx="122396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th-TH" sz="3200" b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NPN</a:t>
            </a:r>
            <a:endParaRPr lang="th-TH" altLang="th-TH" sz="3200" b="1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Text Box 7">
            <a:extLst>
              <a:ext uri="{FF2B5EF4-FFF2-40B4-BE49-F238E27FC236}">
                <a16:creationId xmlns:a16="http://schemas.microsoft.com/office/drawing/2014/main" id="{72E9B8F8-2669-4A1B-990D-34B824D9D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7418" y="5507321"/>
            <a:ext cx="122396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PNP</a:t>
            </a:r>
            <a:endParaRPr lang="th-TH" altLang="th-TH" sz="32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51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ตัวแทนหมายเลขสไลด์ 5">
            <a:extLst>
              <a:ext uri="{FF2B5EF4-FFF2-40B4-BE49-F238E27FC236}">
                <a16:creationId xmlns:a16="http://schemas.microsoft.com/office/drawing/2014/main" id="{671D9948-51EA-426C-A907-34D9A1F98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B0454-8502-420D-9AF5-800EE9A85387}" type="slidenum">
              <a:rPr lang="en-US" altLang="th-TH"/>
              <a:pPr/>
              <a:t>12</a:t>
            </a:fld>
            <a:endParaRPr lang="th-TH" altLang="th-TH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943CEF6E-913D-4606-89D1-F17784363B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2086" y="978001"/>
            <a:ext cx="3513316" cy="850900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th-TH" altLang="th-TH" sz="2800" b="1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กราฟคุณสมบัติคอมมอนอิมิตเตอร์</a:t>
            </a:r>
          </a:p>
        </p:txBody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516EDE25-A860-446B-AE66-7239CA009C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288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C2ADB45D-2A98-46C1-B2BB-DB3B10D545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7" y="5443072"/>
            <a:ext cx="746801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th-TH" altLang="th-TH" dirty="0"/>
              <a:t> กราฟคุณสมบัติทางด้าน</a:t>
            </a:r>
            <a:r>
              <a:rPr lang="th-TH" altLang="th-TH" dirty="0" err="1"/>
              <a:t>เอาท์พุต</a:t>
            </a:r>
            <a:r>
              <a:rPr lang="th-TH" altLang="th-TH" dirty="0"/>
              <a:t>              กราฟคุณสมบัติทางด้านอินพุต</a:t>
            </a:r>
          </a:p>
        </p:txBody>
      </p:sp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DBF1C8FB-7E23-41E2-A3E4-5BE8D45770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636" y="1890737"/>
            <a:ext cx="7884368" cy="3552335"/>
          </a:xfrm>
          <a:prstGeom prst="rect">
            <a:avLst/>
          </a:prstGeom>
        </p:spPr>
      </p:pic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F1FC0A12-484C-49CF-BC97-56BF1D173949}"/>
              </a:ext>
            </a:extLst>
          </p:cNvPr>
          <p:cNvGrpSpPr/>
          <p:nvPr/>
        </p:nvGrpSpPr>
        <p:grpSpPr>
          <a:xfrm>
            <a:off x="0" y="-25400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432574E4-96A0-4EEE-8E1E-A1E267BE27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h-TH" sz="1600">
                  <a:solidFill>
                    <a:srgbClr val="0000FF"/>
                  </a:solidFill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>
                <a:solidFill>
                  <a:srgbClr val="0000FF"/>
                </a:solidFill>
              </a:endParaRPr>
            </a:p>
          </p:txBody>
        </p:sp>
        <p:grpSp>
          <p:nvGrpSpPr>
            <p:cNvPr id="11" name="Group 13">
              <a:extLst>
                <a:ext uri="{FF2B5EF4-FFF2-40B4-BE49-F238E27FC236}">
                  <a16:creationId xmlns:a16="http://schemas.microsoft.com/office/drawing/2014/main" id="{B55BDBCC-CE14-4CD7-ACF7-759533B43E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2" name="Rectangle 14">
                <a:extLst>
                  <a:ext uri="{FF2B5EF4-FFF2-40B4-BE49-F238E27FC236}">
                    <a16:creationId xmlns:a16="http://schemas.microsoft.com/office/drawing/2014/main" id="{8A59978D-8D49-461A-AA09-B3A81341D3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3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dirty="0">
                    <a:solidFill>
                      <a:srgbClr val="FF0000"/>
                    </a:solidFill>
                  </a:rPr>
                  <a:t>การจัด</a:t>
                </a:r>
                <a:r>
                  <a:rPr lang="th-TH" altLang="th-TH" sz="2800" b="1" dirty="0" err="1">
                    <a:solidFill>
                      <a:srgbClr val="FF0000"/>
                    </a:solidFill>
                  </a:rPr>
                  <a:t>ไบแอส</a:t>
                </a:r>
                <a:r>
                  <a:rPr lang="th-TH" altLang="th-TH" sz="2800" b="1" dirty="0">
                    <a:solidFill>
                      <a:srgbClr val="FF0000"/>
                    </a:solidFill>
                  </a:rPr>
                  <a:t>ทรานซิสเตอร์                     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คุณสบัติทรานซิสเตอร์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3" name="Picture 15">
                <a:extLst>
                  <a:ext uri="{FF2B5EF4-FFF2-40B4-BE49-F238E27FC236}">
                    <a16:creationId xmlns:a16="http://schemas.microsoft.com/office/drawing/2014/main" id="{DD053EB4-4BD3-4668-877F-BE06DF4781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>
            <a:extLst>
              <a:ext uri="{FF2B5EF4-FFF2-40B4-BE49-F238E27FC236}">
                <a16:creationId xmlns:a16="http://schemas.microsoft.com/office/drawing/2014/main" id="{CD6C092B-D170-47F8-8062-7DB9552D48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1162848"/>
            <a:ext cx="3312740" cy="512759"/>
          </a:xfrm>
          <a:solidFill>
            <a:srgbClr val="FFFF00"/>
          </a:solidFill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altLang="th-TH" sz="28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คอมมอนเบส</a:t>
            </a:r>
            <a:r>
              <a:rPr lang="en-US" altLang="th-TH" sz="28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(Common Base)</a:t>
            </a:r>
            <a:endParaRPr lang="th-TH" altLang="th-TH" sz="2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1988" name="ตัวแทนหมายเลขภาพนิ่ง 5">
            <a:extLst>
              <a:ext uri="{FF2B5EF4-FFF2-40B4-BE49-F238E27FC236}">
                <a16:creationId xmlns:a16="http://schemas.microsoft.com/office/drawing/2014/main" id="{18721E43-DDBE-4001-9B83-3B25F5B5B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367A1503-371A-4391-8F53-57430B73D229}" type="slidenum">
              <a:rPr lang="en-US" altLang="th-TH" sz="1400" smtClean="0">
                <a:solidFill>
                  <a:schemeClr val="tx1"/>
                </a:solidFill>
                <a:cs typeface="Angsana New" panose="02020603050405020304" pitchFamily="18" charset="-34"/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13</a:t>
            </a:fld>
            <a:endParaRPr lang="th-TH" altLang="th-TH" sz="1400">
              <a:solidFill>
                <a:schemeClr val="tx1"/>
              </a:solidFill>
              <a:cs typeface="Angsana New" panose="02020603050405020304" pitchFamily="18" charset="-34"/>
            </a:endParaRPr>
          </a:p>
        </p:txBody>
      </p:sp>
      <p:sp>
        <p:nvSpPr>
          <p:cNvPr id="41989" name="Rectangle 5">
            <a:extLst>
              <a:ext uri="{FF2B5EF4-FFF2-40B4-BE49-F238E27FC236}">
                <a16:creationId xmlns:a16="http://schemas.microsoft.com/office/drawing/2014/main" id="{805BFDB0-77E7-4549-92FD-3DC5B239E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050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th-TH" altLang="th-TH" sz="2800">
              <a:solidFill>
                <a:schemeClr val="tx1"/>
              </a:solidFill>
              <a:cs typeface="Angsana New" panose="02020603050405020304" pitchFamily="18" charset="-34"/>
            </a:endParaRPr>
          </a:p>
        </p:txBody>
      </p:sp>
      <p:graphicFrame>
        <p:nvGraphicFramePr>
          <p:cNvPr id="5124" name="Object 4">
            <a:extLst>
              <a:ext uri="{FF2B5EF4-FFF2-40B4-BE49-F238E27FC236}">
                <a16:creationId xmlns:a16="http://schemas.microsoft.com/office/drawing/2014/main" id="{078A808F-661E-4E18-9240-78A0D35591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8614693"/>
              </p:ext>
            </p:extLst>
          </p:nvPr>
        </p:nvGraphicFramePr>
        <p:xfrm>
          <a:off x="49764" y="2103437"/>
          <a:ext cx="4697412" cy="3506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2" name="Visio" r:id="rId3" imgW="3257646" imgH="1847965" progId="Visio.Drawing.11">
                  <p:embed/>
                </p:oleObj>
              </mc:Choice>
              <mc:Fallback>
                <p:oleObj name="Visio" r:id="rId3" imgW="3257646" imgH="1847965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64" y="2103437"/>
                        <a:ext cx="4697412" cy="3506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4">
            <a:extLst>
              <a:ext uri="{FF2B5EF4-FFF2-40B4-BE49-F238E27FC236}">
                <a16:creationId xmlns:a16="http://schemas.microsoft.com/office/drawing/2014/main" id="{10F0156C-73DF-4573-BD0D-F7FE514ACD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705256"/>
              </p:ext>
            </p:extLst>
          </p:nvPr>
        </p:nvGraphicFramePr>
        <p:xfrm>
          <a:off x="4157111" y="2204242"/>
          <a:ext cx="4937125" cy="330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3" name="Visio" r:id="rId5" imgW="3114578" imgH="1657392" progId="Visio.Drawing.11">
                  <p:embed/>
                </p:oleObj>
              </mc:Choice>
              <mc:Fallback>
                <p:oleObj name="Visio" r:id="rId5" imgW="3114578" imgH="1657392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7111" y="2204242"/>
                        <a:ext cx="4937125" cy="330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กลุ่ม 7">
            <a:extLst>
              <a:ext uri="{FF2B5EF4-FFF2-40B4-BE49-F238E27FC236}">
                <a16:creationId xmlns:a16="http://schemas.microsoft.com/office/drawing/2014/main" id="{F916E610-AACC-4D06-B48B-FD320BE59742}"/>
              </a:ext>
            </a:extLst>
          </p:cNvPr>
          <p:cNvGrpSpPr/>
          <p:nvPr/>
        </p:nvGrpSpPr>
        <p:grpSpPr>
          <a:xfrm>
            <a:off x="0" y="-25400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03F3858C-3592-4DD1-A57F-D31044A4AB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h-TH" sz="1600">
                  <a:solidFill>
                    <a:srgbClr val="0000FF"/>
                  </a:solidFill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>
                <a:solidFill>
                  <a:srgbClr val="0000FF"/>
                </a:solidFill>
              </a:endParaRPr>
            </a:p>
          </p:txBody>
        </p:sp>
        <p:grpSp>
          <p:nvGrpSpPr>
            <p:cNvPr id="10" name="Group 13">
              <a:extLst>
                <a:ext uri="{FF2B5EF4-FFF2-40B4-BE49-F238E27FC236}">
                  <a16:creationId xmlns:a16="http://schemas.microsoft.com/office/drawing/2014/main" id="{0F248561-57BE-40B0-9594-065E9DE0C2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1" name="Rectangle 14">
                <a:extLst>
                  <a:ext uri="{FF2B5EF4-FFF2-40B4-BE49-F238E27FC236}">
                    <a16:creationId xmlns:a16="http://schemas.microsoft.com/office/drawing/2014/main" id="{2EDC49F5-39EC-4323-A741-50C030E6DA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3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dirty="0">
                    <a:solidFill>
                      <a:srgbClr val="FF0000"/>
                    </a:solidFill>
                  </a:rPr>
                  <a:t>การจัด</a:t>
                </a:r>
                <a:r>
                  <a:rPr lang="th-TH" altLang="th-TH" sz="2800" b="1" dirty="0" err="1">
                    <a:solidFill>
                      <a:srgbClr val="FF0000"/>
                    </a:solidFill>
                  </a:rPr>
                  <a:t>ไบแอส</a:t>
                </a:r>
                <a:r>
                  <a:rPr lang="th-TH" altLang="th-TH" sz="2800" b="1" dirty="0">
                    <a:solidFill>
                      <a:srgbClr val="FF0000"/>
                    </a:solidFill>
                  </a:rPr>
                  <a:t>ทรานซิสเตอร์                     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คุณสบัติทรานซิสเตอร์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2" name="Picture 15">
                <a:extLst>
                  <a:ext uri="{FF2B5EF4-FFF2-40B4-BE49-F238E27FC236}">
                    <a16:creationId xmlns:a16="http://schemas.microsoft.com/office/drawing/2014/main" id="{DFF7CA91-A8F2-4DD8-B993-B115F902F5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51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ตัวแทนหมายเลขสไลด์ 5">
            <a:extLst>
              <a:ext uri="{FF2B5EF4-FFF2-40B4-BE49-F238E27FC236}">
                <a16:creationId xmlns:a16="http://schemas.microsoft.com/office/drawing/2014/main" id="{8EED746F-7C93-488C-9975-EE5AEBFB2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263E-94A9-4DA7-8369-57E0A1B8D935}" type="slidenum">
              <a:rPr lang="en-US" altLang="th-TH"/>
              <a:pPr/>
              <a:t>14</a:t>
            </a:fld>
            <a:endParaRPr lang="th-TH" altLang="th-TH"/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FC4C2A15-4456-4F77-A867-FA2DDDE71B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0130" y="1268844"/>
            <a:ext cx="3610744" cy="496398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th-TH" altLang="th-TH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กราฟคุณสมบัติคอมมอนเบส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alt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E1E03DAA-60E2-480A-87E2-5D21BA8F0E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669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EE636FB2-0B77-4B05-B121-69E2227E13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5443072"/>
            <a:ext cx="694613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th-TH" altLang="th-TH" dirty="0"/>
              <a:t> กราฟคุณสมบัติทางด้าน</a:t>
            </a:r>
            <a:r>
              <a:rPr lang="th-TH" altLang="th-TH" dirty="0" err="1"/>
              <a:t>เอาท์พุต</a:t>
            </a:r>
            <a:r>
              <a:rPr lang="th-TH" altLang="th-TH" dirty="0"/>
              <a:t>         กราฟคุณสมบัติทางด้านอินพุต</a:t>
            </a:r>
          </a:p>
        </p:txBody>
      </p:sp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FA43DB7E-B9ED-4BD3-8D76-C2759E4BF8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885" y="1932478"/>
            <a:ext cx="7790230" cy="3512647"/>
          </a:xfrm>
          <a:prstGeom prst="rect">
            <a:avLst/>
          </a:prstGeom>
        </p:spPr>
      </p:pic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6E7AF90F-45F0-4910-98E2-3E26130A54F5}"/>
              </a:ext>
            </a:extLst>
          </p:cNvPr>
          <p:cNvGrpSpPr/>
          <p:nvPr/>
        </p:nvGrpSpPr>
        <p:grpSpPr>
          <a:xfrm>
            <a:off x="0" y="-25400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245CD1EE-F152-406C-9E42-93E1CD9373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h-TH" sz="1600">
                  <a:solidFill>
                    <a:srgbClr val="0000FF"/>
                  </a:solidFill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>
                <a:solidFill>
                  <a:srgbClr val="0000FF"/>
                </a:solidFill>
              </a:endParaRPr>
            </a:p>
          </p:txBody>
        </p:sp>
        <p:grpSp>
          <p:nvGrpSpPr>
            <p:cNvPr id="11" name="Group 13">
              <a:extLst>
                <a:ext uri="{FF2B5EF4-FFF2-40B4-BE49-F238E27FC236}">
                  <a16:creationId xmlns:a16="http://schemas.microsoft.com/office/drawing/2014/main" id="{2E5A5625-52C5-4B3A-9AF5-7ED2591F6D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2" name="Rectangle 14">
                <a:extLst>
                  <a:ext uri="{FF2B5EF4-FFF2-40B4-BE49-F238E27FC236}">
                    <a16:creationId xmlns:a16="http://schemas.microsoft.com/office/drawing/2014/main" id="{CE76FB90-D3AA-4360-8469-48F7899CC7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3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dirty="0">
                    <a:solidFill>
                      <a:srgbClr val="FF0000"/>
                    </a:solidFill>
                  </a:rPr>
                  <a:t>การจัด</a:t>
                </a:r>
                <a:r>
                  <a:rPr lang="th-TH" altLang="th-TH" sz="2800" b="1" dirty="0" err="1">
                    <a:solidFill>
                      <a:srgbClr val="FF0000"/>
                    </a:solidFill>
                  </a:rPr>
                  <a:t>ไบแอส</a:t>
                </a:r>
                <a:r>
                  <a:rPr lang="th-TH" altLang="th-TH" sz="2800" b="1" dirty="0">
                    <a:solidFill>
                      <a:srgbClr val="FF0000"/>
                    </a:solidFill>
                  </a:rPr>
                  <a:t>ทรานซิสเตอร์                     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คุณสบัติทรานซิสเตอร์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3" name="Picture 15">
                <a:extLst>
                  <a:ext uri="{FF2B5EF4-FFF2-40B4-BE49-F238E27FC236}">
                    <a16:creationId xmlns:a16="http://schemas.microsoft.com/office/drawing/2014/main" id="{5CDA6A04-F4D5-4358-9AC7-9795462E28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ตัวแทนหมายเลขภาพนิ่ง 5">
            <a:extLst>
              <a:ext uri="{FF2B5EF4-FFF2-40B4-BE49-F238E27FC236}">
                <a16:creationId xmlns:a16="http://schemas.microsoft.com/office/drawing/2014/main" id="{7887166F-65E8-4E9C-9CE3-7DBC41AF0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2A7571B0-893D-4677-B72C-F086E5DAD2F5}" type="slidenum">
              <a:rPr lang="en-US" altLang="th-TH" sz="1400" smtClean="0">
                <a:solidFill>
                  <a:schemeClr val="tx1"/>
                </a:solidFill>
                <a:cs typeface="Angsana New" panose="02020603050405020304" pitchFamily="18" charset="-34"/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15</a:t>
            </a:fld>
            <a:endParaRPr lang="th-TH" altLang="th-TH" sz="1400">
              <a:solidFill>
                <a:schemeClr val="tx1"/>
              </a:solidFill>
              <a:cs typeface="Angsana New" panose="02020603050405020304" pitchFamily="18" charset="-34"/>
            </a:endParaRPr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6EDB0E2D-064A-4FE0-97DC-4048F2188B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2276475"/>
            <a:ext cx="558518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</a:t>
            </a:r>
            <a:r>
              <a:rPr lang="th-TH" alt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alt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hlinkClick r:id="rId2" action="ppaction://hlinkpres?slideindex=1&amp;slidetitle="/>
              </a:rPr>
              <a:t>Active</a:t>
            </a:r>
            <a:r>
              <a:rPr lang="en-US" alt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หรือ </a:t>
            </a:r>
            <a:r>
              <a:rPr lang="en-US" alt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linear region (</a:t>
            </a:r>
            <a:r>
              <a:rPr lang="th-TH" alt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ย่านวงจรขยาย</a:t>
            </a:r>
            <a:r>
              <a:rPr lang="en-US" alt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altLang="th-TH" sz="32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21D17530-4B35-4E13-8D14-877DDB348F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3213100"/>
            <a:ext cx="435247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th-TH" sz="32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</a:t>
            </a:r>
            <a:r>
              <a:rPr lang="en-US" altLang="th-TH" sz="32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  <a:hlinkClick r:id="rId3" action="ppaction://hlinkpres?slideindex=1&amp;slidetitle="/>
              </a:rPr>
              <a:t> Cutoff</a:t>
            </a:r>
            <a:r>
              <a:rPr lang="en-US" altLang="th-TH" sz="32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region</a:t>
            </a:r>
            <a:r>
              <a:rPr lang="th-TH" altLang="th-TH" sz="32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altLang="th-TH" sz="32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altLang="th-TH" sz="32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ย่านไม่นำกระแส</a:t>
            </a:r>
            <a:r>
              <a:rPr lang="en-US" altLang="th-TH" sz="32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altLang="th-TH" sz="3200" b="1" dirty="0">
              <a:solidFill>
                <a:srgbClr val="0000FF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366" name="Rectangle 6">
            <a:extLst>
              <a:ext uri="{FF2B5EF4-FFF2-40B4-BE49-F238E27FC236}">
                <a16:creationId xmlns:a16="http://schemas.microsoft.com/office/drawing/2014/main" id="{CEA231B9-BF35-4A53-80C7-D45CA90080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4149725"/>
            <a:ext cx="648767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</a:t>
            </a:r>
            <a:r>
              <a:rPr lang="th-TH" alt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alt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hlinkClick r:id="rId4" action="ppaction://hlinkpres?slideindex=1&amp;slidetitle="/>
              </a:rPr>
              <a:t>Saturation</a:t>
            </a:r>
            <a:r>
              <a:rPr lang="en-US" alt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region(</a:t>
            </a:r>
            <a:r>
              <a:rPr lang="th-TH" alt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ย่านอิ่มตัว หรือย่านนำกระแสสูง</a:t>
            </a:r>
            <a:r>
              <a:rPr lang="en-US" alt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altLang="th-TH" sz="32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367" name="Rectangle 7">
            <a:extLst>
              <a:ext uri="{FF2B5EF4-FFF2-40B4-BE49-F238E27FC236}">
                <a16:creationId xmlns:a16="http://schemas.microsoft.com/office/drawing/2014/main" id="{40A45249-5A06-4139-90C4-A5CD73893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913" y="1147763"/>
            <a:ext cx="4025461" cy="646331"/>
          </a:xfrm>
          <a:prstGeom prst="rect">
            <a:avLst/>
          </a:prstGeom>
          <a:solidFill>
            <a:srgbClr val="CDE9E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th-TH" altLang="th-TH" sz="36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ย่านการทำงาน</a:t>
            </a:r>
            <a:r>
              <a:rPr lang="en-US" altLang="th-TH" sz="3600" b="1" dirty="0" err="1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</a:t>
            </a:r>
            <a:r>
              <a:rPr lang="en-US" altLang="th-TH" sz="36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3  </a:t>
            </a:r>
            <a:r>
              <a:rPr lang="th-TH" altLang="th-TH" sz="36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ย่าน ดังนี้</a:t>
            </a:r>
            <a:r>
              <a:rPr lang="en-US" altLang="th-TH" sz="36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altLang="th-TH" sz="3600" b="1" dirty="0">
              <a:solidFill>
                <a:srgbClr val="0000FF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1" name="กลุ่ม 10">
            <a:extLst>
              <a:ext uri="{FF2B5EF4-FFF2-40B4-BE49-F238E27FC236}">
                <a16:creationId xmlns:a16="http://schemas.microsoft.com/office/drawing/2014/main" id="{7250B19F-F5A5-4A6A-98C2-BBC19352A00E}"/>
              </a:ext>
            </a:extLst>
          </p:cNvPr>
          <p:cNvGrpSpPr/>
          <p:nvPr/>
        </p:nvGrpSpPr>
        <p:grpSpPr>
          <a:xfrm>
            <a:off x="0" y="-25400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Rectangle 3">
              <a:extLst>
                <a:ext uri="{FF2B5EF4-FFF2-40B4-BE49-F238E27FC236}">
                  <a16:creationId xmlns:a16="http://schemas.microsoft.com/office/drawing/2014/main" id="{25A348AE-B5CF-48C7-9159-6F29A9EE90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h-TH" sz="1600">
                  <a:solidFill>
                    <a:srgbClr val="0000FF"/>
                  </a:solidFill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>
                <a:solidFill>
                  <a:srgbClr val="0000FF"/>
                </a:solidFill>
              </a:endParaRPr>
            </a:p>
          </p:txBody>
        </p:sp>
        <p:grpSp>
          <p:nvGrpSpPr>
            <p:cNvPr id="13" name="Group 13">
              <a:extLst>
                <a:ext uri="{FF2B5EF4-FFF2-40B4-BE49-F238E27FC236}">
                  <a16:creationId xmlns:a16="http://schemas.microsoft.com/office/drawing/2014/main" id="{CCAC1BD8-0564-4447-823E-8AFA676405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4" name="Rectangle 14">
                <a:extLst>
                  <a:ext uri="{FF2B5EF4-FFF2-40B4-BE49-F238E27FC236}">
                    <a16:creationId xmlns:a16="http://schemas.microsoft.com/office/drawing/2014/main" id="{29E830CC-75BA-4EC0-979E-87E2E6782A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3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dirty="0">
                    <a:solidFill>
                      <a:srgbClr val="FF0000"/>
                    </a:solidFill>
                  </a:rPr>
                  <a:t>การจัด</a:t>
                </a:r>
                <a:r>
                  <a:rPr lang="th-TH" altLang="th-TH" sz="2800" b="1" dirty="0" err="1">
                    <a:solidFill>
                      <a:srgbClr val="FF0000"/>
                    </a:solidFill>
                  </a:rPr>
                  <a:t>ไบแอส</a:t>
                </a:r>
                <a:r>
                  <a:rPr lang="th-TH" altLang="th-TH" sz="2800" b="1" dirty="0">
                    <a:solidFill>
                      <a:srgbClr val="FF0000"/>
                    </a:solidFill>
                  </a:rPr>
                  <a:t>ทรานซิสเตอร์                     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คุณสบัติทรานซิสเตอร์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5" name="Picture 15">
                <a:extLst>
                  <a:ext uri="{FF2B5EF4-FFF2-40B4-BE49-F238E27FC236}">
                    <a16:creationId xmlns:a16="http://schemas.microsoft.com/office/drawing/2014/main" id="{2BAE1169-74BB-463C-80EB-4EF8F4471A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15365" grpId="0"/>
      <p:bldP spid="15366" grpId="0"/>
      <p:bldP spid="1536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ตัวแทนหมายเลขภาพนิ่ง 5">
            <a:extLst>
              <a:ext uri="{FF2B5EF4-FFF2-40B4-BE49-F238E27FC236}">
                <a16:creationId xmlns:a16="http://schemas.microsoft.com/office/drawing/2014/main" id="{36E2BE98-220A-46B6-A1BF-1CEFD4D5E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803A7068-E505-44BA-A3DF-9B7A5E2E2680}" type="slidenum">
              <a:rPr lang="en-US" altLang="th-TH" sz="1400" smtClean="0">
                <a:solidFill>
                  <a:schemeClr val="tx1"/>
                </a:solidFill>
                <a:cs typeface="Angsana New" panose="02020603050405020304" pitchFamily="18" charset="-34"/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16</a:t>
            </a:fld>
            <a:endParaRPr lang="th-TH" altLang="th-TH" sz="1400">
              <a:solidFill>
                <a:schemeClr val="tx1"/>
              </a:solidFill>
              <a:cs typeface="Angsana New" panose="02020603050405020304" pitchFamily="18" charset="-34"/>
            </a:endParaRPr>
          </a:p>
        </p:txBody>
      </p:sp>
      <p:graphicFrame>
        <p:nvGraphicFramePr>
          <p:cNvPr id="44038" name="วัตถุ 1">
            <a:extLst>
              <a:ext uri="{FF2B5EF4-FFF2-40B4-BE49-F238E27FC236}">
                <a16:creationId xmlns:a16="http://schemas.microsoft.com/office/drawing/2014/main" id="{9F7C7DE5-2A36-4D6D-B9AE-B8C86FC949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8803924"/>
              </p:ext>
            </p:extLst>
          </p:nvPr>
        </p:nvGraphicFramePr>
        <p:xfrm>
          <a:off x="638175" y="2376488"/>
          <a:ext cx="3429000" cy="3386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5" name="Visio" r:id="rId3" imgW="2600340" imgH="2581375" progId="Visio.Drawing.11">
                  <p:embed/>
                </p:oleObj>
              </mc:Choice>
              <mc:Fallback>
                <p:oleObj name="Visio" r:id="rId3" imgW="2600340" imgH="2581375" progId="Visio.Drawing.11">
                  <p:embed/>
                  <p:pic>
                    <p:nvPicPr>
                      <p:cNvPr id="0" name="วัตถุ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175" y="2376488"/>
                        <a:ext cx="3429000" cy="3386137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9" name="สี่เหลี่ยมผืนผ้า 2">
            <a:extLst>
              <a:ext uri="{FF2B5EF4-FFF2-40B4-BE49-F238E27FC236}">
                <a16:creationId xmlns:a16="http://schemas.microsoft.com/office/drawing/2014/main" id="{35F87186-4039-446F-9B75-5B81B16665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7175" y="2376488"/>
            <a:ext cx="4572000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1162050" algn="l"/>
              </a:tabLst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tabLst>
                <a:tab pos="1162050" algn="l"/>
              </a:tabLst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1162050" algn="l"/>
              </a:tabLst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tabLst>
                <a:tab pos="1162050" algn="l"/>
              </a:tabLst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1162050" algn="l"/>
              </a:tabLst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1162050" algn="l"/>
              </a:tabLst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1162050" algn="l"/>
              </a:tabLst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1162050" algn="l"/>
              </a:tabLst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1162050" algn="l"/>
              </a:tabLst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th-TH" altLang="th-TH" sz="3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รอยต่อระหว่าง</a:t>
            </a:r>
            <a:r>
              <a:rPr lang="en-US" altLang="th-TH" sz="3600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ขา</a:t>
            </a:r>
            <a:r>
              <a:rPr lang="en-US" altLang="th-TH" sz="3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B – E </a:t>
            </a:r>
            <a:r>
              <a:rPr lang="th-TH" altLang="th-TH" sz="3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จะต้องถูกไบอัสตรง</a:t>
            </a:r>
            <a:r>
              <a:rPr lang="en-US" altLang="th-TH" sz="3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(Forward bias) </a:t>
            </a:r>
            <a:endParaRPr lang="th-TH" altLang="th-TH" sz="36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th-TH" altLang="th-TH" sz="36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th-TH" altLang="th-TH" sz="3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ที่รอยต่อระหว่าง</a:t>
            </a:r>
            <a:r>
              <a:rPr lang="en-US" altLang="th-TH" sz="3600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ขา</a:t>
            </a:r>
            <a:r>
              <a:rPr lang="en-US" altLang="th-TH" sz="3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B – C</a:t>
            </a:r>
            <a:r>
              <a:rPr lang="th-TH" altLang="th-TH" sz="3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จะต้องถูกไบอัสกลับ</a:t>
            </a:r>
            <a:r>
              <a:rPr lang="en-US" altLang="th-TH" sz="3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(Reverse bias)   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altLang="th-TH" sz="28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913E350D-2DB0-45D4-A53C-F4A21E264C7B}"/>
              </a:ext>
            </a:extLst>
          </p:cNvPr>
          <p:cNvGrpSpPr/>
          <p:nvPr/>
        </p:nvGrpSpPr>
        <p:grpSpPr>
          <a:xfrm>
            <a:off x="0" y="-25400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5193E5C7-E77E-4E7D-9428-E41A9772E5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h-TH" sz="1600">
                  <a:solidFill>
                    <a:srgbClr val="0000FF"/>
                  </a:solidFill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>
                <a:solidFill>
                  <a:srgbClr val="0000FF"/>
                </a:solidFill>
              </a:endParaRPr>
            </a:p>
          </p:txBody>
        </p: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7448C4DE-8C4F-4F9E-9CC9-DE87C6F1DB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3" name="Rectangle 14">
                <a:extLst>
                  <a:ext uri="{FF2B5EF4-FFF2-40B4-BE49-F238E27FC236}">
                    <a16:creationId xmlns:a16="http://schemas.microsoft.com/office/drawing/2014/main" id="{BDC2152C-CBAA-49DB-A7C2-F5031F6134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3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dirty="0">
                    <a:solidFill>
                      <a:srgbClr val="FF0000"/>
                    </a:solidFill>
                  </a:rPr>
                  <a:t>การจัด</a:t>
                </a:r>
                <a:r>
                  <a:rPr lang="th-TH" altLang="th-TH" sz="2800" b="1" dirty="0" err="1">
                    <a:solidFill>
                      <a:srgbClr val="FF0000"/>
                    </a:solidFill>
                  </a:rPr>
                  <a:t>ไบแอส</a:t>
                </a:r>
                <a:r>
                  <a:rPr lang="th-TH" altLang="th-TH" sz="2800" b="1" dirty="0">
                    <a:solidFill>
                      <a:srgbClr val="FF0000"/>
                    </a:solidFill>
                  </a:rPr>
                  <a:t>ทรานซิสเตอร์                     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คุณสบัติทรานซิสเตอร์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4" name="Picture 15">
                <a:extLst>
                  <a:ext uri="{FF2B5EF4-FFF2-40B4-BE49-F238E27FC236}">
                    <a16:creationId xmlns:a16="http://schemas.microsoft.com/office/drawing/2014/main" id="{7D1EA00A-D87E-40F3-8E81-7D7EE90F0D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5" name="Rectangle 4">
            <a:extLst>
              <a:ext uri="{FF2B5EF4-FFF2-40B4-BE49-F238E27FC236}">
                <a16:creationId xmlns:a16="http://schemas.microsoft.com/office/drawing/2014/main" id="{57E81461-09B3-4B3D-920E-8A858B2BD1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1189037"/>
            <a:ext cx="558518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th-TH" sz="3200" b="1" dirty="0">
                <a:solidFill>
                  <a:schemeClr val="tx1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1.</a:t>
            </a:r>
            <a:r>
              <a:rPr lang="th-TH" altLang="th-TH" sz="3200" b="1" dirty="0">
                <a:solidFill>
                  <a:schemeClr val="tx1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altLang="th-TH" sz="3200" b="1" dirty="0">
                <a:solidFill>
                  <a:schemeClr val="tx1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  <a:hlinkClick r:id="rId6" action="ppaction://hlinkpres?slideindex=1&amp;slidetitle="/>
              </a:rPr>
              <a:t>Active</a:t>
            </a:r>
            <a:r>
              <a:rPr lang="en-US" altLang="th-TH" sz="3200" b="1" dirty="0">
                <a:solidFill>
                  <a:schemeClr val="tx1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sz="3200" b="1" dirty="0">
                <a:solidFill>
                  <a:schemeClr val="tx1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หรือ </a:t>
            </a:r>
            <a:r>
              <a:rPr lang="en-US" altLang="th-TH" sz="3200" b="1" dirty="0">
                <a:solidFill>
                  <a:schemeClr val="tx1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linear region (</a:t>
            </a:r>
            <a:r>
              <a:rPr lang="th-TH" altLang="th-TH" sz="3200" b="1" dirty="0">
                <a:solidFill>
                  <a:schemeClr val="tx1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ย่านวงจรขยาย</a:t>
            </a:r>
            <a:r>
              <a:rPr lang="en-US" altLang="th-TH" sz="3200" b="1" dirty="0">
                <a:solidFill>
                  <a:schemeClr val="tx1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altLang="th-TH" sz="3200" b="1" dirty="0">
              <a:solidFill>
                <a:schemeClr val="tx1"/>
              </a:solidFill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ตัวแทนหมายเลขภาพนิ่ง 5">
            <a:extLst>
              <a:ext uri="{FF2B5EF4-FFF2-40B4-BE49-F238E27FC236}">
                <a16:creationId xmlns:a16="http://schemas.microsoft.com/office/drawing/2014/main" id="{063EE07F-E183-4A84-9BD4-5C310E573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D96C4CEB-25E8-4A19-AC27-AADABE137766}" type="slidenum">
              <a:rPr lang="en-US" altLang="th-TH" sz="1400" smtClean="0">
                <a:solidFill>
                  <a:schemeClr val="tx1"/>
                </a:solidFill>
                <a:cs typeface="Angsana New" panose="02020603050405020304" pitchFamily="18" charset="-34"/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17</a:t>
            </a:fld>
            <a:endParaRPr lang="th-TH" altLang="th-TH" sz="1400">
              <a:solidFill>
                <a:schemeClr val="tx1"/>
              </a:solidFill>
              <a:cs typeface="Angsana New" panose="02020603050405020304" pitchFamily="18" charset="-34"/>
            </a:endParaRPr>
          </a:p>
        </p:txBody>
      </p:sp>
      <p:sp>
        <p:nvSpPr>
          <p:cNvPr id="45062" name="สี่เหลี่ยมผืนผ้า 1">
            <a:extLst>
              <a:ext uri="{FF2B5EF4-FFF2-40B4-BE49-F238E27FC236}">
                <a16:creationId xmlns:a16="http://schemas.microsoft.com/office/drawing/2014/main" id="{32EB3572-6E1A-4EB5-987B-136E9487C1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1950" y="2235444"/>
            <a:ext cx="4572000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1162050" algn="l"/>
              </a:tabLst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tabLst>
                <a:tab pos="1162050" algn="l"/>
              </a:tabLst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1162050" algn="l"/>
              </a:tabLst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tabLst>
                <a:tab pos="1162050" algn="l"/>
              </a:tabLst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1162050" algn="l"/>
              </a:tabLst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1162050" algn="l"/>
              </a:tabLst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1162050" algn="l"/>
              </a:tabLst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1162050" algn="l"/>
              </a:tabLst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1162050" algn="l"/>
              </a:tabLst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th-TH" altLang="th-TH" sz="3600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รอยต่อระหว่างขา </a:t>
            </a:r>
            <a:r>
              <a:rPr lang="en-US" altLang="th-TH" sz="3600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 – E </a:t>
            </a:r>
            <a:r>
              <a:rPr lang="th-TH" altLang="th-TH" sz="3600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จะต้องถูกไบอัสกลับ</a:t>
            </a:r>
            <a:r>
              <a:rPr lang="en-US" altLang="th-TH" sz="3600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(Reverse bias) </a:t>
            </a:r>
            <a:endParaRPr lang="th-TH" altLang="th-TH" sz="3600" dirty="0">
              <a:solidFill>
                <a:srgbClr val="0000FF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th-TH" altLang="th-TH" sz="3600" dirty="0">
              <a:solidFill>
                <a:srgbClr val="0000FF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th-TH" altLang="th-TH" sz="3600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รอยต่อ</a:t>
            </a:r>
            <a:r>
              <a:rPr lang="th-TH" altLang="th-TH" sz="3600" dirty="0">
                <a:solidFill>
                  <a:srgbClr val="0000FF"/>
                </a:solidFill>
                <a:cs typeface="Angsana New" panose="02020603050405020304" pitchFamily="18" charset="-34"/>
              </a:rPr>
              <a:t>ระหว่าง</a:t>
            </a:r>
            <a:r>
              <a:rPr lang="en-US" altLang="th-TH" sz="3600" dirty="0" err="1">
                <a:solidFill>
                  <a:srgbClr val="0000FF"/>
                </a:solidFill>
                <a:cs typeface="Angsana New" panose="02020603050405020304" pitchFamily="18" charset="-34"/>
              </a:rPr>
              <a:t>ขา</a:t>
            </a:r>
            <a:r>
              <a:rPr lang="en-US" altLang="th-TH" sz="3600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B - C  </a:t>
            </a:r>
            <a:r>
              <a:rPr lang="th-TH" altLang="th-TH" sz="3600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ก็ต้องถูกไบอัสกลับ</a:t>
            </a:r>
            <a:r>
              <a:rPr lang="en-US" altLang="th-TH" sz="3600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(Reverse bias) 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altLang="th-TH" sz="2800" dirty="0">
              <a:solidFill>
                <a:schemeClr val="tx1"/>
              </a:solidFill>
              <a:cs typeface="Angsana New" panose="02020603050405020304" pitchFamily="18" charset="-34"/>
            </a:endParaRPr>
          </a:p>
        </p:txBody>
      </p:sp>
      <p:graphicFrame>
        <p:nvGraphicFramePr>
          <p:cNvPr id="45063" name="วัตถุ 2">
            <a:extLst>
              <a:ext uri="{FF2B5EF4-FFF2-40B4-BE49-F238E27FC236}">
                <a16:creationId xmlns:a16="http://schemas.microsoft.com/office/drawing/2014/main" id="{81C9EE90-91FE-4C6D-8196-FA0773C4AA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0346183"/>
              </p:ext>
            </p:extLst>
          </p:nvPr>
        </p:nvGraphicFramePr>
        <p:xfrm>
          <a:off x="611560" y="2420888"/>
          <a:ext cx="3429000" cy="338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9" name="Visio" r:id="rId3" imgW="2600340" imgH="2581375" progId="Visio.Drawing.11">
                  <p:embed/>
                </p:oleObj>
              </mc:Choice>
              <mc:Fallback>
                <p:oleObj name="Visio" r:id="rId3" imgW="2600340" imgH="2581375" progId="Visio.Drawing.11">
                  <p:embed/>
                  <p:pic>
                    <p:nvPicPr>
                      <p:cNvPr id="0" name="วัตถุ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2420888"/>
                        <a:ext cx="3429000" cy="3386138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FDDB5451-CBE6-4A80-8F1B-8E1D4C899F3B}"/>
              </a:ext>
            </a:extLst>
          </p:cNvPr>
          <p:cNvGrpSpPr/>
          <p:nvPr/>
        </p:nvGrpSpPr>
        <p:grpSpPr>
          <a:xfrm>
            <a:off x="0" y="-25400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0A278D16-D4BA-42A5-B1D7-26A2465128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h-TH" sz="1600">
                  <a:solidFill>
                    <a:srgbClr val="0000FF"/>
                  </a:solidFill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>
                <a:solidFill>
                  <a:srgbClr val="0000FF"/>
                </a:solidFill>
              </a:endParaRPr>
            </a:p>
          </p:txBody>
        </p: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DBA57E00-EDC2-4882-94AE-8B4996160F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3" name="Rectangle 14">
                <a:extLst>
                  <a:ext uri="{FF2B5EF4-FFF2-40B4-BE49-F238E27FC236}">
                    <a16:creationId xmlns:a16="http://schemas.microsoft.com/office/drawing/2014/main" id="{0475A58C-1A5C-4346-9A44-F0FD6952E8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3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dirty="0">
                    <a:solidFill>
                      <a:srgbClr val="FF0000"/>
                    </a:solidFill>
                  </a:rPr>
                  <a:t>การจัด</a:t>
                </a:r>
                <a:r>
                  <a:rPr lang="th-TH" altLang="th-TH" sz="2800" b="1" dirty="0" err="1">
                    <a:solidFill>
                      <a:srgbClr val="FF0000"/>
                    </a:solidFill>
                  </a:rPr>
                  <a:t>ไบแอส</a:t>
                </a:r>
                <a:r>
                  <a:rPr lang="th-TH" altLang="th-TH" sz="2800" b="1" dirty="0">
                    <a:solidFill>
                      <a:srgbClr val="FF0000"/>
                    </a:solidFill>
                  </a:rPr>
                  <a:t>ทรานซิสเตอร์                     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คุณสบัติทรานซิสเตอร์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4" name="Picture 15">
                <a:extLst>
                  <a:ext uri="{FF2B5EF4-FFF2-40B4-BE49-F238E27FC236}">
                    <a16:creationId xmlns:a16="http://schemas.microsoft.com/office/drawing/2014/main" id="{28139A2D-C415-4548-B77E-FA44F90C5F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5" name="Rectangle 5">
            <a:extLst>
              <a:ext uri="{FF2B5EF4-FFF2-40B4-BE49-F238E27FC236}">
                <a16:creationId xmlns:a16="http://schemas.microsoft.com/office/drawing/2014/main" id="{1755FF8C-81E1-4A12-8B09-1F42765BC2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173" y="1253754"/>
            <a:ext cx="435247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th-TH" sz="32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2.</a:t>
            </a:r>
            <a:r>
              <a:rPr lang="en-US" altLang="th-TH" sz="32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  <a:hlinkClick r:id="rId6" action="ppaction://hlinkpres?slideindex=1&amp;slidetitle="/>
              </a:rPr>
              <a:t> Cutoff</a:t>
            </a:r>
            <a:r>
              <a:rPr lang="en-US" altLang="th-TH" sz="32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region</a:t>
            </a:r>
            <a:r>
              <a:rPr lang="th-TH" altLang="th-TH" sz="32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altLang="th-TH" sz="32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altLang="th-TH" sz="32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ย่านไม่นำกระแส</a:t>
            </a:r>
            <a:r>
              <a:rPr lang="en-US" altLang="th-TH" sz="3200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altLang="th-TH" sz="3200" b="1" dirty="0">
              <a:solidFill>
                <a:srgbClr val="0000FF"/>
              </a:solidFill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ตัวแทนหมายเลขภาพนิ่ง 5">
            <a:extLst>
              <a:ext uri="{FF2B5EF4-FFF2-40B4-BE49-F238E27FC236}">
                <a16:creationId xmlns:a16="http://schemas.microsoft.com/office/drawing/2014/main" id="{BB732F45-BD30-4142-86FD-73D7718CD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D435F6F3-DA77-4510-9D11-309B84A7DFB2}" type="slidenum">
              <a:rPr lang="en-US" altLang="th-TH" sz="1400" smtClean="0">
                <a:solidFill>
                  <a:schemeClr val="tx1"/>
                </a:solidFill>
                <a:cs typeface="Angsana New" panose="02020603050405020304" pitchFamily="18" charset="-34"/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18</a:t>
            </a:fld>
            <a:endParaRPr lang="th-TH" altLang="th-TH" sz="1400">
              <a:solidFill>
                <a:schemeClr val="tx1"/>
              </a:solidFill>
              <a:cs typeface="Angsana New" panose="02020603050405020304" pitchFamily="18" charset="-34"/>
            </a:endParaRPr>
          </a:p>
        </p:txBody>
      </p:sp>
      <p:sp>
        <p:nvSpPr>
          <p:cNvPr id="46086" name="สี่เหลี่ยมผืนผ้า 1">
            <a:extLst>
              <a:ext uri="{FF2B5EF4-FFF2-40B4-BE49-F238E27FC236}">
                <a16:creationId xmlns:a16="http://schemas.microsoft.com/office/drawing/2014/main" id="{8F026634-6E5D-4A81-997E-AD618D965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5976" y="2634410"/>
            <a:ext cx="4572000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1162050" algn="l"/>
              </a:tabLst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tabLst>
                <a:tab pos="1162050" algn="l"/>
              </a:tabLst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1162050" algn="l"/>
              </a:tabLst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tabLst>
                <a:tab pos="1162050" algn="l"/>
              </a:tabLst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1162050" algn="l"/>
              </a:tabLst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1162050" algn="l"/>
              </a:tabLst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1162050" algn="l"/>
              </a:tabLst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1162050" algn="l"/>
              </a:tabLst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1162050" algn="l"/>
              </a:tabLst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th-TH" altLang="th-TH" sz="3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ซึ่งระหว่างรอยต่อขา </a:t>
            </a:r>
            <a:r>
              <a:rPr lang="en-US" altLang="th-TH" sz="3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 – E </a:t>
            </a:r>
            <a:r>
              <a:rPr lang="th-TH" altLang="th-TH" sz="3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จะต้องถูกไบอัสตรง</a:t>
            </a:r>
            <a:r>
              <a:rPr lang="en-US" altLang="th-TH" sz="3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(Forward bias)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th-TH" sz="3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altLang="th-TH" sz="36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th-TH" altLang="th-TH" sz="3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รอยต่อระหว่าง</a:t>
            </a:r>
            <a:r>
              <a:rPr lang="en-US" altLang="th-TH" sz="3600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ขา</a:t>
            </a:r>
            <a:r>
              <a:rPr lang="en-US" altLang="th-TH" sz="3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B - C  </a:t>
            </a:r>
            <a:r>
              <a:rPr lang="th-TH" altLang="th-TH" sz="3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จะต้องถูกไบอัสตรง</a:t>
            </a:r>
            <a:r>
              <a:rPr lang="en-US" altLang="th-TH" sz="3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(Forward bias)                                </a:t>
            </a:r>
          </a:p>
        </p:txBody>
      </p:sp>
      <p:graphicFrame>
        <p:nvGraphicFramePr>
          <p:cNvPr id="46087" name="วัตถุ 2">
            <a:extLst>
              <a:ext uri="{FF2B5EF4-FFF2-40B4-BE49-F238E27FC236}">
                <a16:creationId xmlns:a16="http://schemas.microsoft.com/office/drawing/2014/main" id="{5424E5E7-79F5-4C85-B722-3110632C4F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4328596"/>
              </p:ext>
            </p:extLst>
          </p:nvPr>
        </p:nvGraphicFramePr>
        <p:xfrm>
          <a:off x="683568" y="2398713"/>
          <a:ext cx="3429000" cy="338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4" name="Visio" r:id="rId3" imgW="2600340" imgH="2581375" progId="Visio.Drawing.11">
                  <p:embed/>
                </p:oleObj>
              </mc:Choice>
              <mc:Fallback>
                <p:oleObj name="Visio" r:id="rId3" imgW="2600340" imgH="2581375" progId="Visio.Drawing.11">
                  <p:embed/>
                  <p:pic>
                    <p:nvPicPr>
                      <p:cNvPr id="0" name="วัตถุ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2398713"/>
                        <a:ext cx="3429000" cy="3386138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7185BB10-A2B1-47C8-9789-839307FD49EA}"/>
              </a:ext>
            </a:extLst>
          </p:cNvPr>
          <p:cNvGrpSpPr/>
          <p:nvPr/>
        </p:nvGrpSpPr>
        <p:grpSpPr>
          <a:xfrm>
            <a:off x="0" y="-25400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F25D9E73-2D50-4C98-A731-B8DD118967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h-TH" sz="1600">
                  <a:solidFill>
                    <a:srgbClr val="0000FF"/>
                  </a:solidFill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>
                <a:solidFill>
                  <a:srgbClr val="0000FF"/>
                </a:solidFill>
              </a:endParaRPr>
            </a:p>
          </p:txBody>
        </p: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F7D894FB-F720-4076-BCA4-B0B9714AB3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3" name="Rectangle 14">
                <a:extLst>
                  <a:ext uri="{FF2B5EF4-FFF2-40B4-BE49-F238E27FC236}">
                    <a16:creationId xmlns:a16="http://schemas.microsoft.com/office/drawing/2014/main" id="{9C4891AF-AC79-4C7F-B4D2-16D0F79834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3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dirty="0">
                    <a:solidFill>
                      <a:srgbClr val="FF0000"/>
                    </a:solidFill>
                  </a:rPr>
                  <a:t>การจัด</a:t>
                </a:r>
                <a:r>
                  <a:rPr lang="th-TH" altLang="th-TH" sz="2800" b="1" dirty="0" err="1">
                    <a:solidFill>
                      <a:srgbClr val="FF0000"/>
                    </a:solidFill>
                  </a:rPr>
                  <a:t>ไบแอส</a:t>
                </a:r>
                <a:r>
                  <a:rPr lang="th-TH" altLang="th-TH" sz="2800" b="1" dirty="0">
                    <a:solidFill>
                      <a:srgbClr val="FF0000"/>
                    </a:solidFill>
                  </a:rPr>
                  <a:t>ทรานซิสเตอร์                     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คุณสบัติทรานซิสเตอร์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4" name="Picture 15">
                <a:extLst>
                  <a:ext uri="{FF2B5EF4-FFF2-40B4-BE49-F238E27FC236}">
                    <a16:creationId xmlns:a16="http://schemas.microsoft.com/office/drawing/2014/main" id="{683DCD22-769E-48A4-951C-449560DDEE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5" name="Rectangle 6">
            <a:extLst>
              <a:ext uri="{FF2B5EF4-FFF2-40B4-BE49-F238E27FC236}">
                <a16:creationId xmlns:a16="http://schemas.microsoft.com/office/drawing/2014/main" id="{ED44779C-2973-4ED2-A022-A107B2863D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894" y="1206378"/>
            <a:ext cx="648767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th-TH" sz="3200" b="1" dirty="0">
                <a:solidFill>
                  <a:schemeClr val="tx1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3.</a:t>
            </a:r>
            <a:r>
              <a:rPr lang="th-TH" altLang="th-TH" sz="3200" b="1" dirty="0">
                <a:solidFill>
                  <a:schemeClr val="tx1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altLang="th-TH" sz="3200" b="1" dirty="0">
                <a:solidFill>
                  <a:schemeClr val="tx1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  <a:hlinkClick r:id="rId6" action="ppaction://hlinkpres?slideindex=1&amp;slidetitle="/>
              </a:rPr>
              <a:t>Saturation</a:t>
            </a:r>
            <a:r>
              <a:rPr lang="en-US" altLang="th-TH" sz="3200" b="1" dirty="0">
                <a:solidFill>
                  <a:schemeClr val="tx1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region(</a:t>
            </a:r>
            <a:r>
              <a:rPr lang="th-TH" altLang="th-TH" sz="3200" b="1" dirty="0">
                <a:solidFill>
                  <a:schemeClr val="tx1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ย่านอิ่มตัว หรือย่านนำกระแสสูง</a:t>
            </a:r>
            <a:r>
              <a:rPr lang="en-US" altLang="th-TH" sz="3200" b="1" dirty="0">
                <a:solidFill>
                  <a:schemeClr val="tx1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altLang="th-TH" sz="3200" b="1" dirty="0">
              <a:solidFill>
                <a:schemeClr val="tx1"/>
              </a:solidFill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ตัวแทนหมายเลขสไลด์ 5">
            <a:extLst>
              <a:ext uri="{FF2B5EF4-FFF2-40B4-BE49-F238E27FC236}">
                <a16:creationId xmlns:a16="http://schemas.microsoft.com/office/drawing/2014/main" id="{6CA0B0A8-27B6-4F6C-B623-3C3CABB7B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E05BF-F7A4-45E2-9862-801F737D46FC}" type="slidenum">
              <a:rPr lang="en-US" altLang="th-TH"/>
              <a:pPr/>
              <a:t>19</a:t>
            </a:fld>
            <a:endParaRPr lang="th-TH" altLang="th-TH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C11CCBAB-41A2-40CD-9B93-E700E268D9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30435" y="1095846"/>
            <a:ext cx="4474840" cy="777875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th-TH" altLang="th-TH" sz="32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ขีดจำกัดการทำงานของทรานซิสเตอร์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altLang="th-TH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498CDB42-D657-4850-990C-7806FF628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717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h-TH"/>
          </a:p>
        </p:txBody>
      </p:sp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240AEC0D-F4FF-47CC-A882-FEC73EC34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0435" y="1991868"/>
            <a:ext cx="4683130" cy="4115813"/>
          </a:xfrm>
          <a:prstGeom prst="rect">
            <a:avLst/>
          </a:prstGeom>
        </p:spPr>
      </p:pic>
      <p:grpSp>
        <p:nvGrpSpPr>
          <p:cNvPr id="12" name="กลุ่ม 11">
            <a:extLst>
              <a:ext uri="{FF2B5EF4-FFF2-40B4-BE49-F238E27FC236}">
                <a16:creationId xmlns:a16="http://schemas.microsoft.com/office/drawing/2014/main" id="{D0C8A77B-EDCC-4A84-A1E1-9F4276C0C59E}"/>
              </a:ext>
            </a:extLst>
          </p:cNvPr>
          <p:cNvGrpSpPr/>
          <p:nvPr/>
        </p:nvGrpSpPr>
        <p:grpSpPr>
          <a:xfrm>
            <a:off x="0" y="-25400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D21DFB0F-FF74-48C7-A7D8-E4E1E8F519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h-TH" sz="1600">
                  <a:solidFill>
                    <a:srgbClr val="0000FF"/>
                  </a:solidFill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>
                <a:solidFill>
                  <a:srgbClr val="0000FF"/>
                </a:solidFill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C20BB95-9CD6-4322-AEF3-8FE3250CAF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4AC1C0A2-D0D9-42D6-9FD4-DB24F4002C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3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คุณสบัติทรานซิสเตอร์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412E79F6-FDFD-4845-B756-D522A8AA80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>
            <a:extLst>
              <a:ext uri="{FF2B5EF4-FFF2-40B4-BE49-F238E27FC236}">
                <a16:creationId xmlns:a16="http://schemas.microsoft.com/office/drawing/2014/main" id="{E42732BC-C371-4585-9E4E-963579297F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71800" y="1239204"/>
            <a:ext cx="4114800" cy="706438"/>
          </a:xfrm>
          <a:solidFill>
            <a:srgbClr val="FFFF00"/>
          </a:solidFill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altLang="th-TH" sz="4000" b="1" dirty="0">
                <a:solidFill>
                  <a:srgbClr val="0000FF"/>
                </a:solidFill>
              </a:rPr>
              <a:t>ตารางเปรียบเทียบคุณสมบัติ</a:t>
            </a:r>
            <a:r>
              <a:rPr lang="en-US" altLang="th-TH" sz="4000" dirty="0"/>
              <a:t> </a:t>
            </a:r>
            <a:endParaRPr lang="th-TH" altLang="th-TH" sz="4000" dirty="0"/>
          </a:p>
        </p:txBody>
      </p:sp>
      <p:graphicFrame>
        <p:nvGraphicFramePr>
          <p:cNvPr id="10405" name="Group 165">
            <a:extLst>
              <a:ext uri="{FF2B5EF4-FFF2-40B4-BE49-F238E27FC236}">
                <a16:creationId xmlns:a16="http://schemas.microsoft.com/office/drawing/2014/main" id="{14869AC4-DD8D-41C6-808D-176498C6C3EF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039225734"/>
              </p:ext>
            </p:extLst>
          </p:nvPr>
        </p:nvGraphicFramePr>
        <p:xfrm>
          <a:off x="935831" y="2175539"/>
          <a:ext cx="7272338" cy="3475038"/>
        </p:xfrm>
        <a:graphic>
          <a:graphicData uri="http://schemas.openxmlformats.org/drawingml/2006/table">
            <a:tbl>
              <a:tblPr/>
              <a:tblGrid>
                <a:gridCol w="299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6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93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93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917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   </a:t>
                      </a:r>
                      <a:r>
                        <a:rPr kumimoji="0" lang="th-TH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คุณสมบัติ</a:t>
                      </a:r>
                      <a:endParaRPr kumimoji="0" lang="th-TH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9EB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CB.</a:t>
                      </a: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9EB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CE.</a:t>
                      </a: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9EB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  CC. </a:t>
                      </a: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9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7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อัตราขยายกระแส </a:t>
                      </a: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(Ai)</a:t>
                      </a: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9EB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</a:t>
                      </a: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  <a:sym typeface="Symbol" pitchFamily="18" charset="2"/>
                        </a:rPr>
                        <a:t></a:t>
                      </a: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  <a:sym typeface="Symbol" pitchFamily="18" charset="2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9EB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</a:t>
                      </a:r>
                      <a:r>
                        <a:rPr kumimoji="0" lang="th-TH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สูง</a:t>
                      </a:r>
                      <a:r>
                        <a:rPr kumimoji="0" 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 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9EB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  </a:t>
                      </a:r>
                      <a:r>
                        <a:rPr kumimoji="0" lang="th-TH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สูง</a:t>
                      </a: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</a:t>
                      </a: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9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17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อัตราขยายแรงดัน </a:t>
                      </a: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(Av)</a:t>
                      </a: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9EB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  <a:sym typeface="Symbol" pitchFamily="18" charset="2"/>
                        </a:rPr>
                        <a:t></a:t>
                      </a: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</a:t>
                      </a: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  <a:sym typeface="Symbol" pitchFamily="18" charset="2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9EB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</a:t>
                      </a:r>
                      <a:r>
                        <a:rPr kumimoji="0" 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  <a:sym typeface="Symbol" pitchFamily="18" charset="2"/>
                        </a:rPr>
                        <a:t></a:t>
                      </a:r>
                      <a:r>
                        <a:rPr kumimoji="0" 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  <a:sym typeface="Symbol" pitchFamily="18" charset="2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9EB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 </a:t>
                      </a: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  <a:sym typeface="Symbol" pitchFamily="18" charset="2"/>
                        </a:rPr>
                        <a:t></a:t>
                      </a: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  <a:sym typeface="Symbol" pitchFamily="18" charset="2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9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17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อัตราขยายกำลัง </a:t>
                      </a: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(Ap)</a:t>
                      </a: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9EB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kumimoji="0" lang="th-TH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ปานกลาง</a:t>
                      </a:r>
                      <a:endParaRPr kumimoji="0" lang="th-TH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9EB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</a:t>
                      </a:r>
                      <a:r>
                        <a:rPr kumimoji="0" lang="th-TH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สูง</a:t>
                      </a:r>
                      <a:endParaRPr kumimoji="0" lang="th-TH" sz="32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9EB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 </a:t>
                      </a:r>
                      <a:r>
                        <a:rPr kumimoji="0" lang="th-TH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ต่ำ</a:t>
                      </a:r>
                      <a:endParaRPr kumimoji="0" lang="th-TH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9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17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อินพุทอ</a:t>
                      </a:r>
                      <a:r>
                        <a:rPr kumimoji="0" lang="th-TH" sz="3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ิมพิแดนซ์</a:t>
                      </a:r>
                      <a:r>
                        <a:rPr kumimoji="0" lang="th-TH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</a:t>
                      </a:r>
                      <a:r>
                        <a:rPr kumimoji="0" lang="en-US" sz="3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zi</a:t>
                      </a: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9EB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</a:t>
                      </a:r>
                      <a:r>
                        <a:rPr kumimoji="0" lang="th-TH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ต่ำ</a:t>
                      </a:r>
                      <a:endParaRPr kumimoji="0" lang="th-TH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9EB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</a:t>
                      </a:r>
                      <a:r>
                        <a:rPr kumimoji="0" lang="th-TH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สูง</a:t>
                      </a:r>
                      <a:endParaRPr kumimoji="0" lang="th-TH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9EB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 </a:t>
                      </a:r>
                      <a:r>
                        <a:rPr kumimoji="0" lang="th-TH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สูง</a:t>
                      </a:r>
                      <a:endParaRPr kumimoji="0" lang="th-TH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9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17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เอาพุทอ</a:t>
                      </a:r>
                      <a:r>
                        <a:rPr kumimoji="0" lang="th-TH" sz="3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ิมพิ</a:t>
                      </a:r>
                      <a:r>
                        <a:rPr kumimoji="0" lang="th-TH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แดน</a:t>
                      </a:r>
                      <a:r>
                        <a:rPr kumimoji="0" lang="th-TH" sz="3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ช์</a:t>
                      </a:r>
                      <a:r>
                        <a:rPr kumimoji="0" lang="th-TH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(Zo)</a:t>
                      </a: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9EB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</a:t>
                      </a:r>
                      <a:r>
                        <a:rPr kumimoji="0" lang="th-TH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สูง</a:t>
                      </a:r>
                      <a:endParaRPr kumimoji="0" lang="th-TH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9EB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</a:t>
                      </a:r>
                      <a:r>
                        <a:rPr kumimoji="0" lang="th-TH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สูง</a:t>
                      </a:r>
                      <a:endParaRPr kumimoji="0" lang="th-TH" sz="32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9EB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 </a:t>
                      </a:r>
                      <a:r>
                        <a:rPr kumimoji="0" lang="th-TH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ต่ำ</a:t>
                      </a:r>
                      <a:endParaRPr kumimoji="0" lang="th-TH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9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7145" name="ตัวแทนหมายเลขภาพนิ่ง 5">
            <a:extLst>
              <a:ext uri="{FF2B5EF4-FFF2-40B4-BE49-F238E27FC236}">
                <a16:creationId xmlns:a16="http://schemas.microsoft.com/office/drawing/2014/main" id="{5ED285BF-6FB5-4674-9B14-03F419FC5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E3F516D8-4D18-4EEA-A96D-07BF5134DCFB}" type="slidenum">
              <a:rPr lang="en-US" altLang="th-TH" sz="1400" smtClean="0">
                <a:solidFill>
                  <a:schemeClr val="tx1"/>
                </a:solidFill>
                <a:cs typeface="Angsana New" panose="02020603050405020304" pitchFamily="18" charset="-34"/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20</a:t>
            </a:fld>
            <a:endParaRPr lang="th-TH" altLang="th-TH" sz="1400">
              <a:solidFill>
                <a:schemeClr val="tx1"/>
              </a:solidFill>
              <a:cs typeface="Angsana New" panose="02020603050405020304" pitchFamily="18" charset="-34"/>
            </a:endParaRPr>
          </a:p>
        </p:txBody>
      </p:sp>
      <p:grpSp>
        <p:nvGrpSpPr>
          <p:cNvPr id="6" name="กลุ่ม 5">
            <a:extLst>
              <a:ext uri="{FF2B5EF4-FFF2-40B4-BE49-F238E27FC236}">
                <a16:creationId xmlns:a16="http://schemas.microsoft.com/office/drawing/2014/main" id="{0C837917-B12A-4DC7-9F98-DDA70F022673}"/>
              </a:ext>
            </a:extLst>
          </p:cNvPr>
          <p:cNvGrpSpPr/>
          <p:nvPr/>
        </p:nvGrpSpPr>
        <p:grpSpPr>
          <a:xfrm>
            <a:off x="0" y="-25400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7" name="Rectangle 3">
              <a:extLst>
                <a:ext uri="{FF2B5EF4-FFF2-40B4-BE49-F238E27FC236}">
                  <a16:creationId xmlns:a16="http://schemas.microsoft.com/office/drawing/2014/main" id="{56E31DC8-9C9C-446D-9949-2601E6917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h-TH" sz="1600">
                  <a:solidFill>
                    <a:srgbClr val="0000FF"/>
                  </a:solidFill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>
                <a:solidFill>
                  <a:srgbClr val="0000FF"/>
                </a:solidFill>
              </a:endParaRPr>
            </a:p>
          </p:txBody>
        </p:sp>
        <p:grpSp>
          <p:nvGrpSpPr>
            <p:cNvPr id="8" name="Group 13">
              <a:extLst>
                <a:ext uri="{FF2B5EF4-FFF2-40B4-BE49-F238E27FC236}">
                  <a16:creationId xmlns:a16="http://schemas.microsoft.com/office/drawing/2014/main" id="{76782789-70DE-46DD-B027-D0EBF348A3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9" name="Rectangle 14">
                <a:extLst>
                  <a:ext uri="{FF2B5EF4-FFF2-40B4-BE49-F238E27FC236}">
                    <a16:creationId xmlns:a16="http://schemas.microsoft.com/office/drawing/2014/main" id="{A3041D2C-5101-4A4E-B066-3AC007CD8C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3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th-TH" altLang="th-TH" sz="2800" b="1" dirty="0">
                    <a:solidFill>
                      <a:srgbClr val="FF0000"/>
                    </a:solidFill>
                  </a:rPr>
                  <a:t>การจัด</a:t>
                </a:r>
                <a:r>
                  <a:rPr lang="th-TH" altLang="th-TH" sz="2800" b="1" dirty="0" err="1">
                    <a:solidFill>
                      <a:srgbClr val="FF0000"/>
                    </a:solidFill>
                  </a:rPr>
                  <a:t>ไบแอส</a:t>
                </a:r>
                <a:r>
                  <a:rPr lang="th-TH" altLang="th-TH" sz="2800" b="1" dirty="0">
                    <a:solidFill>
                      <a:srgbClr val="FF0000"/>
                    </a:solidFill>
                  </a:rPr>
                  <a:t>ทรานซิสเตอร์                     </a:t>
                </a: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คุณสบัติทรานซิสเตอร์</a:t>
                </a:r>
                <a:endParaRPr lang="en-US" altLang="th-TH" sz="2800" b="1" dirty="0">
                  <a:solidFill>
                    <a:srgbClr val="0000FF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pic>
            <p:nvPicPr>
              <p:cNvPr id="10" name="Picture 15">
                <a:extLst>
                  <a:ext uri="{FF2B5EF4-FFF2-40B4-BE49-F238E27FC236}">
                    <a16:creationId xmlns:a16="http://schemas.microsoft.com/office/drawing/2014/main" id="{39A7941E-E88E-4873-BE05-920434696A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ชุดรูปแบบ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1847</TotalTime>
  <Words>743</Words>
  <Application>Microsoft Office PowerPoint</Application>
  <PresentationFormat>นำเสนอทางหน้าจอ (4:3)</PresentationFormat>
  <Paragraphs>174</Paragraphs>
  <Slides>20</Slides>
  <Notes>6</Notes>
  <HiddenSlides>0</HiddenSlides>
  <MMClips>0</MMClips>
  <ScaleCrop>false</ScaleCrop>
  <HeadingPairs>
    <vt:vector size="8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เซิร์ฟเวอร์ OLE ฝังตัว</vt:lpstr>
      </vt:variant>
      <vt:variant>
        <vt:i4>1</vt:i4>
      </vt:variant>
      <vt:variant>
        <vt:lpstr>ชื่อเรื่องสไลด์</vt:lpstr>
      </vt:variant>
      <vt:variant>
        <vt:i4>20</vt:i4>
      </vt:variant>
    </vt:vector>
  </HeadingPairs>
  <TitlesOfParts>
    <vt:vector size="27" baseType="lpstr">
      <vt:lpstr>Angsana New</vt:lpstr>
      <vt:lpstr>Arial</vt:lpstr>
      <vt:lpstr>Calibri</vt:lpstr>
      <vt:lpstr>Calibri Light</vt:lpstr>
      <vt:lpstr>TH SarabunPSK</vt:lpstr>
      <vt:lpstr>ธีมของ Office</vt:lpstr>
      <vt:lpstr>Visio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คอมมอนอิมิตเตอร์(Common Emitter) </vt:lpstr>
      <vt:lpstr>กราฟคุณสมบัติคอมมอนอิมิตเตอร์</vt:lpstr>
      <vt:lpstr>คอมมอนเบส(Common Base)</vt:lpstr>
      <vt:lpstr>กราฟคุณสมบัติคอมมอนเบส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ขีดจำกัดการทำงานของทรานซิสเตอร์ </vt:lpstr>
      <vt:lpstr>ตารางเปรียบเทียบคุณสมบัติ 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Bipolar  Junction  Transistor (BJT)</dc:title>
  <dc:creator>iLLuSioN</dc:creator>
  <cp:lastModifiedBy>นายชาตรี เริงชัยภูมิ</cp:lastModifiedBy>
  <cp:revision>78</cp:revision>
  <dcterms:created xsi:type="dcterms:W3CDTF">2009-04-29T03:33:44Z</dcterms:created>
  <dcterms:modified xsi:type="dcterms:W3CDTF">2022-04-13T15:03:04Z</dcterms:modified>
</cp:coreProperties>
</file>