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72"/>
  </p:notesMasterIdLst>
  <p:handoutMasterIdLst>
    <p:handoutMasterId r:id="rId73"/>
  </p:handoutMasterIdLst>
  <p:sldIdLst>
    <p:sldId id="309" r:id="rId2"/>
    <p:sldId id="332" r:id="rId3"/>
    <p:sldId id="333" r:id="rId4"/>
    <p:sldId id="334" r:id="rId5"/>
    <p:sldId id="331" r:id="rId6"/>
    <p:sldId id="317" r:id="rId7"/>
    <p:sldId id="325" r:id="rId8"/>
    <p:sldId id="326" r:id="rId9"/>
    <p:sldId id="259" r:id="rId10"/>
    <p:sldId id="261" r:id="rId11"/>
    <p:sldId id="324" r:id="rId12"/>
    <p:sldId id="319" r:id="rId13"/>
    <p:sldId id="318" r:id="rId14"/>
    <p:sldId id="320" r:id="rId15"/>
    <p:sldId id="262" r:id="rId16"/>
    <p:sldId id="321" r:id="rId17"/>
    <p:sldId id="263" r:id="rId18"/>
    <p:sldId id="322" r:id="rId19"/>
    <p:sldId id="264" r:id="rId20"/>
    <p:sldId id="266" r:id="rId21"/>
    <p:sldId id="265" r:id="rId22"/>
    <p:sldId id="328" r:id="rId23"/>
    <p:sldId id="329" r:id="rId24"/>
    <p:sldId id="330" r:id="rId25"/>
    <p:sldId id="268" r:id="rId26"/>
    <p:sldId id="267" r:id="rId27"/>
    <p:sldId id="302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6" r:id="rId42"/>
    <p:sldId id="282" r:id="rId43"/>
    <p:sldId id="283" r:id="rId44"/>
    <p:sldId id="284" r:id="rId45"/>
    <p:sldId id="285" r:id="rId46"/>
    <p:sldId id="287" r:id="rId47"/>
    <p:sldId id="323" r:id="rId48"/>
    <p:sldId id="288" r:id="rId49"/>
    <p:sldId id="289" r:id="rId50"/>
    <p:sldId id="290" r:id="rId51"/>
    <p:sldId id="316" r:id="rId52"/>
    <p:sldId id="291" r:id="rId53"/>
    <p:sldId id="292" r:id="rId54"/>
    <p:sldId id="312" r:id="rId55"/>
    <p:sldId id="313" r:id="rId56"/>
    <p:sldId id="310" r:id="rId57"/>
    <p:sldId id="311" r:id="rId58"/>
    <p:sldId id="337" r:id="rId59"/>
    <p:sldId id="335" r:id="rId60"/>
    <p:sldId id="336" r:id="rId61"/>
    <p:sldId id="338" r:id="rId62"/>
    <p:sldId id="339" r:id="rId63"/>
    <p:sldId id="340" r:id="rId64"/>
    <p:sldId id="341" r:id="rId65"/>
    <p:sldId id="344" r:id="rId66"/>
    <p:sldId id="342" r:id="rId67"/>
    <p:sldId id="343" r:id="rId68"/>
    <p:sldId id="345" r:id="rId69"/>
    <p:sldId id="346" r:id="rId70"/>
    <p:sldId id="347" r:id="rId71"/>
  </p:sldIdLst>
  <p:sldSz cx="9144000" cy="6858000" type="screen4x3"/>
  <p:notesSz cx="6797675" cy="992505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image" Target="../media/image103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image" Target="../media/image10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5B62397-A047-414A-9623-A460E494DE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87988E1-6DA3-4259-98E1-57B682D96A3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BB0891A9-9728-44FA-9D3B-15F39F47A5F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A1DDFA20-57C0-4B7F-8331-08E60C1B39B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A1B7C7B-9049-4502-9FC9-770649638E60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42DD3B5-23E2-4E1A-B652-2983D18C06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4AA07FD-A1F2-46CB-8ACE-4FA5D75D173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7699665-79FE-4459-B784-63948E58D8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07940E06-BD3B-4821-91CC-1DBF780666D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56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Click to edit Master text styles</a:t>
            </a:r>
          </a:p>
          <a:p>
            <a:pPr lvl="1"/>
            <a:r>
              <a:rPr lang="th-TH" noProof="0"/>
              <a:t>Second level</a:t>
            </a:r>
          </a:p>
          <a:p>
            <a:pPr lvl="2"/>
            <a:r>
              <a:rPr lang="th-TH" noProof="0"/>
              <a:t>Third level</a:t>
            </a:r>
          </a:p>
          <a:p>
            <a:pPr lvl="3"/>
            <a:r>
              <a:rPr lang="th-TH" noProof="0"/>
              <a:t>Fourth level</a:t>
            </a:r>
          </a:p>
          <a:p>
            <a:pPr lvl="4"/>
            <a:r>
              <a:rPr lang="th-TH" noProof="0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BF816577-4146-464E-820E-1820DD4D652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C449A9D0-A49B-447A-A425-7CCAE34809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2" tIns="45496" rIns="90992" bIns="45496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83A61B-4B20-47D9-A851-83539236E8D8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ตัวแทนรูปบนสไลด์ 1">
            <a:extLst>
              <a:ext uri="{FF2B5EF4-FFF2-40B4-BE49-F238E27FC236}">
                <a16:creationId xmlns:a16="http://schemas.microsoft.com/office/drawing/2014/main" id="{DC7842F7-69A7-4F1D-A46B-C684DDC7DA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ตัวแทนบันทึกย่อ 2">
            <a:extLst>
              <a:ext uri="{FF2B5EF4-FFF2-40B4-BE49-F238E27FC236}">
                <a16:creationId xmlns:a16="http://schemas.microsoft.com/office/drawing/2014/main" id="{AD223295-9500-4DA1-8672-6CCAC4842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21508" name="ตัวแทนหมายเลขสไลด์ 3">
            <a:extLst>
              <a:ext uri="{FF2B5EF4-FFF2-40B4-BE49-F238E27FC236}">
                <a16:creationId xmlns:a16="http://schemas.microsoft.com/office/drawing/2014/main" id="{12C98BD9-DAC3-4D01-B89F-D3BB03C8CD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83E648-A4C0-4C5C-BC93-91CA0F582A37}" type="slidenum">
              <a:rPr lang="en-US" altLang="th-TH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th-TH" altLang="th-TH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ตัวแทนรูปบนสไลด์ 1">
            <a:extLst>
              <a:ext uri="{FF2B5EF4-FFF2-40B4-BE49-F238E27FC236}">
                <a16:creationId xmlns:a16="http://schemas.microsoft.com/office/drawing/2014/main" id="{90E381CF-F566-411A-9A27-1C2CA42BB8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ตัวแทนบันทึกย่อ 2">
            <a:extLst>
              <a:ext uri="{FF2B5EF4-FFF2-40B4-BE49-F238E27FC236}">
                <a16:creationId xmlns:a16="http://schemas.microsoft.com/office/drawing/2014/main" id="{7DA1DC43-9B53-4E20-A1D1-FE1D8D95A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23556" name="ตัวแทนหมายเลขสไลด์ 3">
            <a:extLst>
              <a:ext uri="{FF2B5EF4-FFF2-40B4-BE49-F238E27FC236}">
                <a16:creationId xmlns:a16="http://schemas.microsoft.com/office/drawing/2014/main" id="{18ED9091-5F66-4D31-AE04-FBB0698CD2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7C40FD-5466-4395-B1DE-1F0CF87DBEC4}" type="slidenum">
              <a:rPr lang="en-US" altLang="th-TH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th-TH" altLang="th-TH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ตัวแทนรูปบนสไลด์ 1">
            <a:extLst>
              <a:ext uri="{FF2B5EF4-FFF2-40B4-BE49-F238E27FC236}">
                <a16:creationId xmlns:a16="http://schemas.microsoft.com/office/drawing/2014/main" id="{E2386859-404C-49B6-A14C-0F30D5C01D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ตัวแทนบันทึกย่อ 2">
            <a:extLst>
              <a:ext uri="{FF2B5EF4-FFF2-40B4-BE49-F238E27FC236}">
                <a16:creationId xmlns:a16="http://schemas.microsoft.com/office/drawing/2014/main" id="{C8149390-68BB-4320-B6FB-415850AE4E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25604" name="ตัวแทนหมายเลขสไลด์ 3">
            <a:extLst>
              <a:ext uri="{FF2B5EF4-FFF2-40B4-BE49-F238E27FC236}">
                <a16:creationId xmlns:a16="http://schemas.microsoft.com/office/drawing/2014/main" id="{168D1CD7-5B62-4B91-90FD-7578BA5AE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7837A8-871C-47BD-90DA-53D6538EF0D0}" type="slidenum">
              <a:rPr lang="en-US" altLang="th-TH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th-TH" altLang="th-TH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ตัวแทนรูปบนสไลด์ 1">
            <a:extLst>
              <a:ext uri="{FF2B5EF4-FFF2-40B4-BE49-F238E27FC236}">
                <a16:creationId xmlns:a16="http://schemas.microsoft.com/office/drawing/2014/main" id="{9B6D8C8A-DB97-421E-AE79-C5BB9B5B35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ตัวแทนบันทึกย่อ 2">
            <a:extLst>
              <a:ext uri="{FF2B5EF4-FFF2-40B4-BE49-F238E27FC236}">
                <a16:creationId xmlns:a16="http://schemas.microsoft.com/office/drawing/2014/main" id="{38D4A040-567F-40D6-BE39-FE0CEBC76A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27652" name="ตัวแทนหมายเลขสไลด์ 3">
            <a:extLst>
              <a:ext uri="{FF2B5EF4-FFF2-40B4-BE49-F238E27FC236}">
                <a16:creationId xmlns:a16="http://schemas.microsoft.com/office/drawing/2014/main" id="{1DFBA213-9C4A-470D-80C1-FA07B0F8E3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F3ADEC-2200-4DC0-A058-A597985756BE}" type="slidenum">
              <a:rPr lang="en-US" altLang="th-TH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th-TH" altLang="th-TH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แทนรูปบนสไลด์ 1">
            <a:extLst>
              <a:ext uri="{FF2B5EF4-FFF2-40B4-BE49-F238E27FC236}">
                <a16:creationId xmlns:a16="http://schemas.microsoft.com/office/drawing/2014/main" id="{59581250-A37C-460D-9069-6A8C942446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ตัวแทนบันทึกย่อ 2">
            <a:extLst>
              <a:ext uri="{FF2B5EF4-FFF2-40B4-BE49-F238E27FC236}">
                <a16:creationId xmlns:a16="http://schemas.microsoft.com/office/drawing/2014/main" id="{7F5044C5-6EAA-43AD-828F-A3424F4118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29700" name="ตัวแทนหมายเลขสไลด์ 3">
            <a:extLst>
              <a:ext uri="{FF2B5EF4-FFF2-40B4-BE49-F238E27FC236}">
                <a16:creationId xmlns:a16="http://schemas.microsoft.com/office/drawing/2014/main" id="{4BC7B11E-3B07-4A20-9245-201CED018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0DA327-151F-49D3-AECF-7E010301CF21}" type="slidenum">
              <a:rPr lang="en-US" altLang="th-TH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th-TH" altLang="th-TH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ตัวแทนรูปบนภาพนิ่ง 1">
            <a:extLst>
              <a:ext uri="{FF2B5EF4-FFF2-40B4-BE49-F238E27FC236}">
                <a16:creationId xmlns:a16="http://schemas.microsoft.com/office/drawing/2014/main" id="{9A698996-B4AF-4461-988B-DCD3BFBB3D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ตัวแทนบันทึกย่อ 2">
            <a:extLst>
              <a:ext uri="{FF2B5EF4-FFF2-40B4-BE49-F238E27FC236}">
                <a16:creationId xmlns:a16="http://schemas.microsoft.com/office/drawing/2014/main" id="{A1EA0B46-C71D-4C7F-98E3-391E419C48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31748" name="ตัวแทนหมายเลขภาพนิ่ง 3">
            <a:extLst>
              <a:ext uri="{FF2B5EF4-FFF2-40B4-BE49-F238E27FC236}">
                <a16:creationId xmlns:a16="http://schemas.microsoft.com/office/drawing/2014/main" id="{25DCB02B-83BA-4808-9E81-382AC5D33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CB135F-2049-42F8-8683-4EFEB0D427FD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th-TH" altLang="th-TH"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ตัวแทนรูปบนสไลด์ 1">
            <a:extLst>
              <a:ext uri="{FF2B5EF4-FFF2-40B4-BE49-F238E27FC236}">
                <a16:creationId xmlns:a16="http://schemas.microsoft.com/office/drawing/2014/main" id="{0D9D43D3-BC02-4D7E-A1DF-723DD03E55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ตัวแทนบันทึกย่อ 2">
            <a:extLst>
              <a:ext uri="{FF2B5EF4-FFF2-40B4-BE49-F238E27FC236}">
                <a16:creationId xmlns:a16="http://schemas.microsoft.com/office/drawing/2014/main" id="{3DA6FABF-943B-44A8-B4E6-8C02787F8A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33796" name="ตัวแทนหมายเลขสไลด์ 3">
            <a:extLst>
              <a:ext uri="{FF2B5EF4-FFF2-40B4-BE49-F238E27FC236}">
                <a16:creationId xmlns:a16="http://schemas.microsoft.com/office/drawing/2014/main" id="{CD0B8B64-8D60-42AD-B800-C3FE962E34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F9A063-A4E0-46DB-89B6-9D423922007C}" type="slidenum">
              <a:rPr lang="en-US" altLang="th-TH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th-TH" altLang="th-TH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ตัวแทนรูปบนสไลด์ 1">
            <a:extLst>
              <a:ext uri="{FF2B5EF4-FFF2-40B4-BE49-F238E27FC236}">
                <a16:creationId xmlns:a16="http://schemas.microsoft.com/office/drawing/2014/main" id="{ABA8C5D1-C56A-419E-A659-187542FBFD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ตัวแทนบันทึกย่อ 2">
            <a:extLst>
              <a:ext uri="{FF2B5EF4-FFF2-40B4-BE49-F238E27FC236}">
                <a16:creationId xmlns:a16="http://schemas.microsoft.com/office/drawing/2014/main" id="{8CA59A75-A13C-4ACA-8928-48C3824B8F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44036" name="ตัวแทนหมายเลขสไลด์ 3">
            <a:extLst>
              <a:ext uri="{FF2B5EF4-FFF2-40B4-BE49-F238E27FC236}">
                <a16:creationId xmlns:a16="http://schemas.microsoft.com/office/drawing/2014/main" id="{CF1B5E60-D22F-47D4-83AA-426873A9F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733077-BDDB-46E4-89BC-E58D6D184E0C}" type="slidenum">
              <a:rPr lang="en-US" altLang="th-TH" sz="1200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th-TH" altLang="th-TH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ตัวแทนรูปบนภาพนิ่ง 1">
            <a:extLst>
              <a:ext uri="{FF2B5EF4-FFF2-40B4-BE49-F238E27FC236}">
                <a16:creationId xmlns:a16="http://schemas.microsoft.com/office/drawing/2014/main" id="{2B2FAB8E-62B6-40DF-8769-7FA2A6BBA5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ตัวแทนบันทึกย่อ 2">
            <a:extLst>
              <a:ext uri="{FF2B5EF4-FFF2-40B4-BE49-F238E27FC236}">
                <a16:creationId xmlns:a16="http://schemas.microsoft.com/office/drawing/2014/main" id="{6A5C3A0F-AC65-4DA7-BC6F-89E9ABA3A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47108" name="ตัวแทนหมายเลขภาพนิ่ง 3">
            <a:extLst>
              <a:ext uri="{FF2B5EF4-FFF2-40B4-BE49-F238E27FC236}">
                <a16:creationId xmlns:a16="http://schemas.microsoft.com/office/drawing/2014/main" id="{3D3E996C-0538-4395-AA6B-DA1E2CECE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AFF917-67E1-4B1F-B10F-C3C24482C67E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th-TH" altLang="th-TH"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ตัวแทนรูปบนภาพนิ่ง 1">
            <a:extLst>
              <a:ext uri="{FF2B5EF4-FFF2-40B4-BE49-F238E27FC236}">
                <a16:creationId xmlns:a16="http://schemas.microsoft.com/office/drawing/2014/main" id="{2D1D6DFE-B030-4A02-8A37-F182C863D4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ตัวแทนบันทึกย่อ 2">
            <a:extLst>
              <a:ext uri="{FF2B5EF4-FFF2-40B4-BE49-F238E27FC236}">
                <a16:creationId xmlns:a16="http://schemas.microsoft.com/office/drawing/2014/main" id="{1F8442B1-5CD2-4284-9BDA-7053C6CB5C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49156" name="ตัวแทนหมายเลขภาพนิ่ง 3">
            <a:extLst>
              <a:ext uri="{FF2B5EF4-FFF2-40B4-BE49-F238E27FC236}">
                <a16:creationId xmlns:a16="http://schemas.microsoft.com/office/drawing/2014/main" id="{6E3BE5D6-FDB4-4867-8194-54877B5B59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871411-F9C8-436C-8899-3E2C0614EEE0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th-TH" altLang="th-TH"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ตัวแทนรูปบนภาพนิ่ง 1">
            <a:extLst>
              <a:ext uri="{FF2B5EF4-FFF2-40B4-BE49-F238E27FC236}">
                <a16:creationId xmlns:a16="http://schemas.microsoft.com/office/drawing/2014/main" id="{03479DD5-F31A-49B6-8A5C-732E23132E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ตัวแทนบันทึกย่อ 2">
            <a:extLst>
              <a:ext uri="{FF2B5EF4-FFF2-40B4-BE49-F238E27FC236}">
                <a16:creationId xmlns:a16="http://schemas.microsoft.com/office/drawing/2014/main" id="{777210A3-65FF-4D65-A723-929808C8D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51204" name="ตัวแทนหมายเลขภาพนิ่ง 3">
            <a:extLst>
              <a:ext uri="{FF2B5EF4-FFF2-40B4-BE49-F238E27FC236}">
                <a16:creationId xmlns:a16="http://schemas.microsoft.com/office/drawing/2014/main" id="{3B712D2D-BF3D-4942-BD57-2236B177A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C3A58-A690-492C-A04A-066422D311E0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th-TH" altLang="th-TH"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ตัวแทนรูปบนภาพนิ่ง 1">
            <a:extLst>
              <a:ext uri="{FF2B5EF4-FFF2-40B4-BE49-F238E27FC236}">
                <a16:creationId xmlns:a16="http://schemas.microsoft.com/office/drawing/2014/main" id="{CAE64D6E-82A4-48EB-B934-A62E516941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ตัวแทนบันทึกย่อ 2">
            <a:extLst>
              <a:ext uri="{FF2B5EF4-FFF2-40B4-BE49-F238E27FC236}">
                <a16:creationId xmlns:a16="http://schemas.microsoft.com/office/drawing/2014/main" id="{861F4188-DB71-4D52-814B-C12BED185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53252" name="ตัวแทนหมายเลขภาพนิ่ง 3">
            <a:extLst>
              <a:ext uri="{FF2B5EF4-FFF2-40B4-BE49-F238E27FC236}">
                <a16:creationId xmlns:a16="http://schemas.microsoft.com/office/drawing/2014/main" id="{7E1DF17D-592C-4B87-9A0B-103A3FBF78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1ACEA9-DCD4-49F9-8602-5433E2D3A963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th-TH" altLang="th-TH"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ตัวแทนรูปบนภาพนิ่ง 1">
            <a:extLst>
              <a:ext uri="{FF2B5EF4-FFF2-40B4-BE49-F238E27FC236}">
                <a16:creationId xmlns:a16="http://schemas.microsoft.com/office/drawing/2014/main" id="{FC1D0AE8-49D1-4491-A750-15C3823618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ตัวแทนบันทึกย่อ 2">
            <a:extLst>
              <a:ext uri="{FF2B5EF4-FFF2-40B4-BE49-F238E27FC236}">
                <a16:creationId xmlns:a16="http://schemas.microsoft.com/office/drawing/2014/main" id="{FE511574-1339-4CB0-BD1F-D699F053AA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  <p:sp>
        <p:nvSpPr>
          <p:cNvPr id="55300" name="ตัวแทนหมายเลขภาพนิ่ง 3">
            <a:extLst>
              <a:ext uri="{FF2B5EF4-FFF2-40B4-BE49-F238E27FC236}">
                <a16:creationId xmlns:a16="http://schemas.microsoft.com/office/drawing/2014/main" id="{B2C3E89E-2C6D-4C01-8343-0D322AD14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F671EC-7E0E-4F25-8414-9A2785BBA227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th-TH" altLang="th-TH"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ตัวแทนรูปบนสไลด์ 1">
            <a:extLst>
              <a:ext uri="{FF2B5EF4-FFF2-40B4-BE49-F238E27FC236}">
                <a16:creationId xmlns:a16="http://schemas.microsoft.com/office/drawing/2014/main" id="{F90AF5A5-9307-40B7-8AB8-698286EC4B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ตัวแทนบันทึกย่อ 2">
            <a:extLst>
              <a:ext uri="{FF2B5EF4-FFF2-40B4-BE49-F238E27FC236}">
                <a16:creationId xmlns:a16="http://schemas.microsoft.com/office/drawing/2014/main" id="{97183864-3F04-42B3-B248-90756DFAF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57348" name="ตัวแทนหมายเลขสไลด์ 3">
            <a:extLst>
              <a:ext uri="{FF2B5EF4-FFF2-40B4-BE49-F238E27FC236}">
                <a16:creationId xmlns:a16="http://schemas.microsoft.com/office/drawing/2014/main" id="{D3EA3A89-2BD3-455D-B1F7-D21FC3C75F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AC237D-990B-489C-BFC8-A1399D374DFA}" type="slidenum">
              <a:rPr lang="en-US" altLang="th-TH" sz="1200" smtClean="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th-TH" altLang="th-TH" sz="12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ตัวแทนรูปบนสไลด์ 1">
            <a:extLst>
              <a:ext uri="{FF2B5EF4-FFF2-40B4-BE49-F238E27FC236}">
                <a16:creationId xmlns:a16="http://schemas.microsoft.com/office/drawing/2014/main" id="{603BC181-DF75-41F2-8FAC-98CCF3DD6D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ตัวแทนบันทึกย่อ 2">
            <a:extLst>
              <a:ext uri="{FF2B5EF4-FFF2-40B4-BE49-F238E27FC236}">
                <a16:creationId xmlns:a16="http://schemas.microsoft.com/office/drawing/2014/main" id="{F591ECAB-C33A-4F64-A82F-0C05512233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59396" name="ตัวแทนหมายเลขสไลด์ 3">
            <a:extLst>
              <a:ext uri="{FF2B5EF4-FFF2-40B4-BE49-F238E27FC236}">
                <a16:creationId xmlns:a16="http://schemas.microsoft.com/office/drawing/2014/main" id="{5744B54A-B9A8-4346-A5EB-2B89EDE280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28F66C-EA9F-4DE8-92FB-4979DE994EB1}" type="slidenum">
              <a:rPr lang="en-US" altLang="th-TH" sz="1200" smtClean="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th-TH" altLang="th-TH" sz="12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3A61B-4B20-47D9-A851-83539236E8D8}" type="slidenum">
              <a:rPr lang="en-US" altLang="th-TH" smtClean="0"/>
              <a:pPr>
                <a:defRPr/>
              </a:pPr>
              <a:t>39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074640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01B0EE32-31F6-48EE-B0E0-2661AEDE44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9D613B-D9C9-49D4-BF12-B09F18B79F9C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F33C6242-1EF8-48BB-86A4-3B1BE64952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BA1E6A84-5B5C-4BD6-8A4C-D8F9CDAD76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5BBDE6B9-AF62-43BA-816E-06AF5E4896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A19E76-1150-4876-9A6C-A1F5A0C9F761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2B674D76-CCCA-4937-8F41-B888F20AFD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B54AA1E-37A4-46E5-B378-27D452B88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FCA3C194-C442-46F2-8922-FA4B2380BA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E4792D-77C1-4F5B-991E-72ABCBDE34D7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A106E954-3114-4CF0-8AEC-6713FA1DA8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9A72F742-5C48-4CE7-89BA-98030E27C0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ตัวแทนรูปบนสไลด์ 1">
            <a:extLst>
              <a:ext uri="{FF2B5EF4-FFF2-40B4-BE49-F238E27FC236}">
                <a16:creationId xmlns:a16="http://schemas.microsoft.com/office/drawing/2014/main" id="{CEDF2760-5052-4C39-A4C1-80757F4742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ตัวแทนบันทึกย่อ 2">
            <a:extLst>
              <a:ext uri="{FF2B5EF4-FFF2-40B4-BE49-F238E27FC236}">
                <a16:creationId xmlns:a16="http://schemas.microsoft.com/office/drawing/2014/main" id="{54EF185C-A6BF-45C8-8B8B-82BAC049A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99332" name="ตัวแทนหมายเลขสไลด์ 3">
            <a:extLst>
              <a:ext uri="{FF2B5EF4-FFF2-40B4-BE49-F238E27FC236}">
                <a16:creationId xmlns:a16="http://schemas.microsoft.com/office/drawing/2014/main" id="{199E2FD6-4CBA-4480-B149-030D74B529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A9A51D-7440-4482-9967-394A55E978B1}" type="slidenum">
              <a:rPr lang="en-US" altLang="th-TH" sz="1200" smtClean="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th-TH" altLang="th-TH" sz="12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ตัวแทนรูปบนสไลด์ 1">
            <a:extLst>
              <a:ext uri="{FF2B5EF4-FFF2-40B4-BE49-F238E27FC236}">
                <a16:creationId xmlns:a16="http://schemas.microsoft.com/office/drawing/2014/main" id="{E71AB20D-32E7-4594-8909-B7FD048A0E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ตัวแทนบันทึกย่อ 2">
            <a:extLst>
              <a:ext uri="{FF2B5EF4-FFF2-40B4-BE49-F238E27FC236}">
                <a16:creationId xmlns:a16="http://schemas.microsoft.com/office/drawing/2014/main" id="{C4C20624-2669-4E36-A41C-0039C702F6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101380" name="ตัวแทนหมายเลขสไลด์ 3">
            <a:extLst>
              <a:ext uri="{FF2B5EF4-FFF2-40B4-BE49-F238E27FC236}">
                <a16:creationId xmlns:a16="http://schemas.microsoft.com/office/drawing/2014/main" id="{40D73DBC-6EA9-45BD-849E-ECDF821B12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4AEFDA-166B-4895-AC89-51A526F08C73}" type="slidenum">
              <a:rPr lang="en-US" altLang="th-TH" sz="1200" smtClean="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th-TH" altLang="th-TH" sz="12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ตัวแทนรูปบนสไลด์ 1">
            <a:extLst>
              <a:ext uri="{FF2B5EF4-FFF2-40B4-BE49-F238E27FC236}">
                <a16:creationId xmlns:a16="http://schemas.microsoft.com/office/drawing/2014/main" id="{5C0A1B78-AC34-462A-9E5F-6322C323E4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ตัวแทนบันทึกย่อ 2">
            <a:extLst>
              <a:ext uri="{FF2B5EF4-FFF2-40B4-BE49-F238E27FC236}">
                <a16:creationId xmlns:a16="http://schemas.microsoft.com/office/drawing/2014/main" id="{F2D79239-9AEB-4D4C-AD14-710F8DEC0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103428" name="ตัวแทนหมายเลขสไลด์ 3">
            <a:extLst>
              <a:ext uri="{FF2B5EF4-FFF2-40B4-BE49-F238E27FC236}">
                <a16:creationId xmlns:a16="http://schemas.microsoft.com/office/drawing/2014/main" id="{F307BB6A-F064-465C-8E1D-4C7490BDDD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99949C-23EC-4AE5-AC4E-CCF79343C774}" type="slidenum">
              <a:rPr lang="en-US" altLang="th-TH" sz="1200" smtClean="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th-TH" altLang="th-TH" sz="12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9988C0E6-86C7-47E3-BD9B-7D3F296ED0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38188" indent="-28416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36650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592263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46288" indent="-227013">
              <a:spcBef>
                <a:spcPct val="3000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034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606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178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75088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3022FC-730F-48B0-BE43-EA3C47984295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366C0D8A-DC13-4B24-A2B1-FC8C68A56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CDCCD63C-D1C2-4CDB-BADD-BD2B391D69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0968515-6F0B-4322-9457-6BF2504BD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B12F55D-A2F7-4145-BAD9-F6644749D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3A190FF-4199-451B-8E85-507FFA0B5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EA0FC95-2ED4-4E72-A49E-35F8943CE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A926484-FFA2-40B0-B176-448938E6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3FDDC-D8CD-4089-BCE4-B2F62157994E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9178763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2949856-0723-4332-B7EB-84CA0207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C44D233-A464-4471-ACA1-759253F9F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765B702-7B8B-4B25-B06F-55775134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759FEBA-D781-4CF7-9155-B54DFE29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9740B4A-0530-4526-A5FD-3626410D8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81C898-5522-4776-96C1-C0FE0808ABAB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04207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C550834-556A-4C0F-803E-11360025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C038DCE-08C1-46C0-AB45-4169B381A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AC185D8-8BC3-4697-9E11-ADA419413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C1B90C0-75CB-4B25-8931-4957B1EA7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F3202B3-7962-437C-868C-3C25EC93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6B39FB-DE0F-4096-987E-C7B4442276FA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83440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980486C-32D1-4F9B-948E-0B20538D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05410B2-B1A6-46FF-8B8A-345B2D7A6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1C2923A2-6904-46B0-ACE6-90795BA73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3814CDB-E765-429C-93EE-BC3F1CD6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50D8C19-C735-44FA-948C-23F47E066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390F45E-DEE6-4303-9143-9376F03E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44D11B-8950-4E0A-BD1D-6ECED0E7D051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2297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77D8174-8EAF-4D31-BA23-89ACCDCD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8F8AE47-884C-4785-B25F-6DB3231B0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ECCEED26-2DC1-45C9-83AD-FBD5E7A07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7A4F8F7E-D869-48EE-A933-8B8A89FDD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7FFEEF62-BC2A-4046-8847-FE237F26A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C5AD07DB-2CCB-48F4-84E3-6DF13F31B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28D4129-4A72-4C2F-9C33-3301EBB3E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D9B1CDDE-39D3-4619-8F49-38FF35E2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1ECA9-2D41-49DB-B078-10D526B018B4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99346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59ACF5A-7FF3-48B6-A85D-436F82957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5D5983B-E59C-4F44-8139-E11ABB09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946698F1-0F9F-4B08-A419-F709230DE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D498F82-1FD3-4030-921E-268EB2D0F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F2AD71-AF42-439C-8BCC-C10A78950E28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56712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76B9311F-F9B5-4102-989C-6C4187D90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A261E748-2306-43EF-A7CB-5B00AFE8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4090218-31A8-4221-98D6-CA6CBFCD8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D48CA-4532-40EB-9C39-D3BB0D3D726B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1081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F2FF039-7E98-4917-A74D-881A135D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B6E016B-B414-48AD-BC37-EC86C93F7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6FC6D7EC-431C-4103-80C9-EF51F2DFD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93A0AF9-EF70-4B28-95DB-77CFC79B0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54E0567-2026-4A38-B0D1-A2B62FE06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E75E2F9-74FB-47E8-84EE-97A007BBB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7F71E0-FF4D-4220-9E29-D9DBD8FC0745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73852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FAD463A-943C-4B43-8773-55EA92EF7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7CCCBD52-BE62-4424-8793-A51CF59BCE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C1F68DD9-1936-46E4-9886-9E1FDCC37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ECE1E8C-75C0-4A13-BB68-E4F96DBAF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767FBDE-BF98-4AC1-943D-24EA1BE7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9D1599F0-A0E4-4CE8-9D97-BC3E261A1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9CC34-CC83-4178-8B98-058248553B14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480995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2A06D03-1C95-405A-96AE-9F781B13F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D17D54D2-027B-4D66-8034-C82F7D8E2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1F42AE3-4D2B-42D6-8616-3D042C4E9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9413BDC-8FD3-4283-9581-F5142055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840C450-DDD7-48EA-A71A-0F9CAA596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914964-2DDD-4059-8869-E3E718A8ACD0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05271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8E22BD12-8191-45FA-A3C8-BC0D75575C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EF7B5D1-B5D3-4841-A9A9-43A53FDC3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E0BDA0F-3892-4370-84B9-5B7EEDB97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FC36AFB-630D-4ABB-8305-43D828C5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6154141-FB82-47BB-AC34-E58697DE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FAF8A3-BC41-4B32-B08C-9CAA90785C41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998568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7596949D-3DAA-4776-B2E0-50E7DCE4F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1FEAE76-1FE1-4D41-A7FB-814026255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C8888C6-3C76-4759-B8FD-0A52A98E9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5D6E467-A4A5-43F6-8327-C768D61D0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840B888-8832-4C18-9257-9C5019FCC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F86144C-C0AD-4E72-AFE5-49106464B69F}" type="slidenum">
              <a:rPr lang="en-US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01061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png"/><Relationship Id="rId4" Type="http://schemas.openxmlformats.org/officeDocument/2006/relationships/image" Target="../media/image1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.png"/><Relationship Id="rId7" Type="http://schemas.openxmlformats.org/officeDocument/2006/relationships/image" Target="../media/image8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0.emf"/><Relationship Id="rId4" Type="http://schemas.openxmlformats.org/officeDocument/2006/relationships/package" Target="../embeddings/Microsoft_Visio_Drawing.vsdx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.png"/><Relationship Id="rId7" Type="http://schemas.openxmlformats.org/officeDocument/2006/relationships/image" Target="../media/image9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1.png"/><Relationship Id="rId5" Type="http://schemas.openxmlformats.org/officeDocument/2006/relationships/image" Target="../media/image95.wmf"/><Relationship Id="rId4" Type="http://schemas.openxmlformats.org/officeDocument/2006/relationships/oleObject" Target="../embeddings/oleObject5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2.png"/><Relationship Id="rId7" Type="http://schemas.openxmlformats.org/officeDocument/2006/relationships/image" Target="../media/image10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2.png"/><Relationship Id="rId7" Type="http://schemas.openxmlformats.org/officeDocument/2006/relationships/image" Target="../media/image10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Visio_Drawing2.vsdx"/><Relationship Id="rId5" Type="http://schemas.openxmlformats.org/officeDocument/2006/relationships/image" Target="../media/image103.emf"/><Relationship Id="rId4" Type="http://schemas.openxmlformats.org/officeDocument/2006/relationships/package" Target="../embeddings/Microsoft_Visio_Drawing1.vsdx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2.png"/><Relationship Id="rId7" Type="http://schemas.openxmlformats.org/officeDocument/2006/relationships/image" Target="../media/image10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package" Target="../embeddings/Microsoft_Visio_Drawing4.vsdx"/><Relationship Id="rId5" Type="http://schemas.openxmlformats.org/officeDocument/2006/relationships/image" Target="../media/image106.emf"/><Relationship Id="rId4" Type="http://schemas.openxmlformats.org/officeDocument/2006/relationships/package" Target="../embeddings/Microsoft_Visio_Drawing3.vsdx"/><Relationship Id="rId9" Type="http://schemas.openxmlformats.org/officeDocument/2006/relationships/image" Target="../media/image10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2.png"/><Relationship Id="rId7" Type="http://schemas.openxmlformats.org/officeDocument/2006/relationships/image" Target="../media/image1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0.png"/><Relationship Id="rId5" Type="http://schemas.openxmlformats.org/officeDocument/2006/relationships/image" Target="../media/image107.emf"/><Relationship Id="rId4" Type="http://schemas.openxmlformats.org/officeDocument/2006/relationships/package" Target="../embeddings/Microsoft_Visio_Drawing5.vsdx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14.png"/><Relationship Id="rId5" Type="http://schemas.openxmlformats.org/officeDocument/2006/relationships/image" Target="../media/image113.emf"/><Relationship Id="rId4" Type="http://schemas.openxmlformats.org/officeDocument/2006/relationships/package" Target="../embeddings/Microsoft_Visio_Drawing6.vsdx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A8B79860-E272-4CED-A8D2-50F8049670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87824" y="1182290"/>
            <a:ext cx="2555776" cy="792162"/>
          </a:xfrm>
          <a:solidFill>
            <a:srgbClr val="FFFF00"/>
          </a:solidFill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altLang="th-TH" dirty="0">
                <a:solidFill>
                  <a:schemeClr val="tx1">
                    <a:lumMod val="85000"/>
                    <a:lumOff val="15000"/>
                  </a:schemeClr>
                </a:solidFill>
              </a:rPr>
              <a:t>เครื่องขยายเสียง</a:t>
            </a:r>
          </a:p>
        </p:txBody>
      </p:sp>
      <p:sp>
        <p:nvSpPr>
          <p:cNvPr id="20483" name="ตัวแทนหมายเลขภาพนิ่ง 5">
            <a:extLst>
              <a:ext uri="{FF2B5EF4-FFF2-40B4-BE49-F238E27FC236}">
                <a16:creationId xmlns:a16="http://schemas.microsoft.com/office/drawing/2014/main" id="{D642B79D-364C-42B5-A88F-54A757B5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9A270D5-D78E-4628-A997-350C7E3E8D4B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20484" name="รูปภาพ 5">
            <a:extLst>
              <a:ext uri="{FF2B5EF4-FFF2-40B4-BE49-F238E27FC236}">
                <a16:creationId xmlns:a16="http://schemas.microsoft.com/office/drawing/2014/main" id="{A1CC2242-3C3D-44C6-821B-7B33B66C5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2" y="2555080"/>
            <a:ext cx="66706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2D187DAA-568D-4665-9420-2782E2449F7D}"/>
              </a:ext>
            </a:extLst>
          </p:cNvPr>
          <p:cNvSpPr/>
          <p:nvPr/>
        </p:nvSpPr>
        <p:spPr>
          <a:xfrm>
            <a:off x="2682974" y="3550788"/>
            <a:ext cx="316547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480W x 4 @ 2 OHM</a:t>
            </a:r>
            <a:endParaRPr lang="th-TH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681166DB-E36C-4E1C-9BCE-C63170BA94C0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6D934D5E-07EA-4F41-8BF4-17B792C0F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AB3C7F3B-DD87-4352-B0C0-5C96005996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A385782F-118F-4608-BCE7-8F71D8DA48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C9D84989-AE47-4959-BAAC-E1EAA1117C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ตัวแทนหมายเลขภาพนิ่ง 5">
            <a:extLst>
              <a:ext uri="{FF2B5EF4-FFF2-40B4-BE49-F238E27FC236}">
                <a16:creationId xmlns:a16="http://schemas.microsoft.com/office/drawing/2014/main" id="{0C553A24-50AE-44E4-A3D1-CA2262380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F45D341-E70A-4D98-8B33-1989B14AC242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5CC68C9F-A6CC-42D5-9171-196CC6E579D5}"/>
              </a:ext>
            </a:extLst>
          </p:cNvPr>
          <p:cNvSpPr/>
          <p:nvPr/>
        </p:nvSpPr>
        <p:spPr>
          <a:xfrm>
            <a:off x="1403350" y="1382713"/>
            <a:ext cx="7173913" cy="40925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SPEC 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ของเพาเวอร์แอมป์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2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th-TH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มีกำลังขับ 80 วัตต์</a:t>
            </a:r>
            <a:r>
              <a:rPr lang="en-US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x2 </a:t>
            </a:r>
            <a:r>
              <a:rPr lang="th-TH" sz="3200" dirty="0" err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แชนแนล</a:t>
            </a:r>
            <a:r>
              <a:rPr lang="th-TH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RMS </a:t>
            </a:r>
            <a:r>
              <a:rPr lang="th-TH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สามารถให้กำลังขับได้สูงสุด 160 วัตต์</a:t>
            </a:r>
            <a:r>
              <a:rPr lang="en-US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x2 </a:t>
            </a:r>
            <a:r>
              <a:rPr lang="th-TH" sz="3200" dirty="0" err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แชนแนล</a:t>
            </a:r>
            <a:r>
              <a:rPr lang="th-TH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MAX 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th-TH" sz="3200" dirty="0">
              <a:solidFill>
                <a:srgbClr val="001737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th-TH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มีค่าความเพี้ยน </a:t>
            </a:r>
            <a:r>
              <a:rPr lang="en-US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THD </a:t>
            </a:r>
            <a:r>
              <a:rPr lang="th-TH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อยู่ที่ 0.1 %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200" dirty="0">
              <a:solidFill>
                <a:srgbClr val="001737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th-TH" sz="3200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ค่าอัตราส่วนระหว่างสัญญาณต่อเสียงรบกวนกว่า 80 ดีบี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50D46FCC-BDA9-44A4-9B21-AADF9FCC103E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919991E2-EE47-4EBB-B5A8-B625CF2AA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27CA14C9-B6C2-46A8-B8EC-F72683CE3A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047A495E-DA25-4AD9-993E-45D8195DE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0B1EE8D6-05F0-456E-ABDC-7E0DCF3380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ตัวแทนหมายเลขภาพนิ่ง 5">
            <a:extLst>
              <a:ext uri="{FF2B5EF4-FFF2-40B4-BE49-F238E27FC236}">
                <a16:creationId xmlns:a16="http://schemas.microsoft.com/office/drawing/2014/main" id="{BF3C4BDC-A557-4155-819D-4F2BD2C8E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222FCCF-3EBB-4315-840D-5F5FD51F927E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4580" name="สี่เหลี่ยมผืนผ้า 1">
            <a:extLst>
              <a:ext uri="{FF2B5EF4-FFF2-40B4-BE49-F238E27FC236}">
                <a16:creationId xmlns:a16="http://schemas.microsoft.com/office/drawing/2014/main" id="{4276BA8C-0AF1-49B1-8FD5-CDE057D64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1298575"/>
            <a:ext cx="76327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b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 </a:t>
            </a:r>
            <a:r>
              <a:rPr lang="en-US" altLang="th-TH" b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RMS</a:t>
            </a:r>
            <a:r>
              <a:rPr lang="en-US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ROOT MEAN SQUARE </a:t>
            </a:r>
            <a:r>
              <a:rPr lang="th-TH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เป็นหน่วยหนึ่งที่เห็นกันบ่อยๆ เป็นการวัดค่าไฟฟ้ากระแสสลับที่เทียบเท่าไฟฟ้ากระแสตรง โดยหาค่า </a:t>
            </a:r>
            <a:r>
              <a:rPr lang="en-US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RMS </a:t>
            </a:r>
            <a:r>
              <a:rPr lang="th-TH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จากรูปคลื่นไฟฟ้า (</a:t>
            </a:r>
            <a:r>
              <a:rPr lang="en-US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SINE WAVE) </a:t>
            </a:r>
            <a:r>
              <a:rPr lang="th-TH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ใช้พิจารณาคุณภาพของเพาเวอร์ แอมพ์ตัวนั้นว่ามีกำลังขับที่แท้จริงเท่าไร</a:t>
            </a:r>
            <a:br>
              <a:rPr lang="th-TH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br>
              <a:rPr lang="th-TH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b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 </a:t>
            </a:r>
            <a:r>
              <a:rPr lang="en-US" altLang="th-TH" b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MAXIMUM</a:t>
            </a:r>
            <a:r>
              <a:rPr lang="en-US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เรียกสั้นๆ ว่า </a:t>
            </a:r>
            <a:r>
              <a:rPr lang="en-US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MAX </a:t>
            </a:r>
            <a:r>
              <a:rPr lang="th-TH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เป็นค่ากำลังขับสูงสุดที่เพาเวอร์แอมป์ทำได้ โดยที่เสียงดนตรียังไม่พร่าเพี้ยน นอกจากนี้ยังบอกถึงการออกแบบภาคจ่ายไฟที่จ่ายให้กับวงจรภาคขยายเสียงได้อย่างเพียงพอ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th-TH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b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 </a:t>
            </a:r>
            <a:r>
              <a:rPr lang="en-US" altLang="th-TH" b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PEAK POWER</a:t>
            </a:r>
            <a:r>
              <a:rPr lang="en-US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altLang="th-TH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เป็นการวัดค่ากำลังขับเพาเวอร์แอมป์ที่ให้ได้สูงสุดเช่นกัน แต่เป็นการวัดในขณะที่เสียงดนตรีเริ่มแตก หรือพร่าเพี้ยน</a:t>
            </a:r>
            <a:br>
              <a:rPr lang="th-TH" altLang="th-TH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altLang="th-TH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AF0BDB96-B948-44D9-850E-A6E99BCFED95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C2BCC834-B90E-41D6-96CA-2D1F5829F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C049B09B-566E-4B80-B574-27FBDE3C53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11FDF7C0-4D46-49A4-BB51-064365E72F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1319B999-27E5-4DE4-BD90-DAE03B336B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ตัวแทนหมายเลขภาพนิ่ง 5">
            <a:extLst>
              <a:ext uri="{FF2B5EF4-FFF2-40B4-BE49-F238E27FC236}">
                <a16:creationId xmlns:a16="http://schemas.microsoft.com/office/drawing/2014/main" id="{33EAEF2C-4580-4FD8-8DA5-060487F64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EC3037B-AAB7-454F-8B66-1EDB3BAC94D9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6628" name="สี่เหลี่ยมผืนผ้า 1">
            <a:extLst>
              <a:ext uri="{FF2B5EF4-FFF2-40B4-BE49-F238E27FC236}">
                <a16:creationId xmlns:a16="http://schemas.microsoft.com/office/drawing/2014/main" id="{0E6AD4D2-9DD6-458D-A3AF-B344D571B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3" y="765175"/>
            <a:ext cx="7632700" cy="569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b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b="1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 </a:t>
            </a:r>
            <a:r>
              <a:rPr lang="en-US" altLang="th-TH" b="1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THD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TOTAL HARMONIC DISTORTION 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เพื่อใช้พิจารณาเพาเวอร์แอม</a:t>
            </a:r>
            <a:r>
              <a:rPr lang="th-TH" altLang="th-TH" dirty="0" err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พ์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ตัวมีสัญญาณที่ผิดเพี้ยนมากน้อยเพียงใด เช่น 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THD 0.1 % (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ค่ายิ่งน้อยยิ่งดี) หมายความว่า เพาเวอร์แอมป์ตัวนี้ เหมาะสำหรับใช้ฟังเพลงได้ดี ถ่ายทอดรายละเอียดเสียงครบถ้วน เสียงดนตรีมีความสมจริงเป็นธรรมชาติ</a:t>
            </a:r>
            <a:b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b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th-TH" b="1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 </a:t>
            </a:r>
            <a:r>
              <a:rPr lang="en-US" altLang="th-TH" b="1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S/N RATIO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SIGNAL TO NOISE RATIO 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เป็นการวัดค่าอัตราส่วนระหว่างสัญญาณต่อเสียงรบกวนในเพาเวอร์แอม</a:t>
            </a:r>
            <a:r>
              <a:rPr lang="th-TH" altLang="th-TH" dirty="0" err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พ์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ระบุเป็นหน่วย 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DB (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</a:t>
            </a:r>
            <a:r>
              <a:rPr lang="th-TH" altLang="th-TH" dirty="0" err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ซิเบล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เช่น 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S/N RATIO 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 80 ดีบี เป็นต้น ค่านี้จะดูกันที่ตัวเลข ตัวเลขสูงยิ่งดี</a:t>
            </a:r>
            <a:b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b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altLang="th-TH" b="1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DAMPING FACTOR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บอกถึงเพาเวอร์แอม</a:t>
            </a:r>
            <a:r>
              <a:rPr lang="th-TH" altLang="th-TH" dirty="0" err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พ์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จะขยายเสียงออกไปที่ลำโพงต่อเมื่อมีสัญญาณเสียงเข้ามาที่</a:t>
            </a:r>
            <a:r>
              <a:rPr lang="th-TH" altLang="th-TH" dirty="0" err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อินพุท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ของเพาเวอร์แอม</a:t>
            </a:r>
            <a:r>
              <a:rPr lang="th-TH" altLang="th-TH" dirty="0" err="1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พ์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เท่านั้น เช่น เพาเวอร์แอมป์ตัวนี้มีค่า </a:t>
            </a:r>
            <a:r>
              <a:rPr lang="en-US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DAMPING FACTOR </a:t>
            </a:r>
            <a:r>
              <a:rPr lang="th-TH" altLang="th-TH" dirty="0">
                <a:solidFill>
                  <a:srgbClr val="001737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มากกว่า 100 ค่านี้ยิ่งมากยิ่งดี</a:t>
            </a:r>
            <a:endParaRPr lang="th-TH" altLang="th-TH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93D59DC8-2EE2-44D2-B3E1-1ACDF4E7798B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FB5D0E60-0179-4871-A33A-92A3E0B32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AA4F9558-DF70-4613-BD1F-D1B6F35351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48E85B28-6C88-4C9E-9B9E-A0BBC42E9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CF3E9251-B295-4F34-9CEC-22A2250AED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ตัวแทนหมายเลขภาพนิ่ง 5">
            <a:extLst>
              <a:ext uri="{FF2B5EF4-FFF2-40B4-BE49-F238E27FC236}">
                <a16:creationId xmlns:a16="http://schemas.microsoft.com/office/drawing/2014/main" id="{9CC632BE-7E26-46BB-B40D-31D98027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0337336-CCCF-4AAA-9A23-48D50E09A855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8676" name="AutoShape 3" descr="9k=">
            <a:extLst>
              <a:ext uri="{FF2B5EF4-FFF2-40B4-BE49-F238E27FC236}">
                <a16:creationId xmlns:a16="http://schemas.microsoft.com/office/drawing/2014/main" id="{247DC767-1D71-462C-8123-10BCACF261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79788" y="26971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8677" name="AutoShape 4" descr="9k=">
            <a:extLst>
              <a:ext uri="{FF2B5EF4-FFF2-40B4-BE49-F238E27FC236}">
                <a16:creationId xmlns:a16="http://schemas.microsoft.com/office/drawing/2014/main" id="{31D6C36E-35D2-4A86-B5F4-9C00EC6D7A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79788" y="26971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28678" name="Picture 5">
            <a:extLst>
              <a:ext uri="{FF2B5EF4-FFF2-40B4-BE49-F238E27FC236}">
                <a16:creationId xmlns:a16="http://schemas.microsoft.com/office/drawing/2014/main" id="{4D8C35A7-1B1B-4A71-B9F4-E8DF1558F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1154113"/>
            <a:ext cx="5576887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แผนผังลำดับงาน: ตัวเชื่อมต่อ 1">
            <a:extLst>
              <a:ext uri="{FF2B5EF4-FFF2-40B4-BE49-F238E27FC236}">
                <a16:creationId xmlns:a16="http://schemas.microsoft.com/office/drawing/2014/main" id="{6E2BD77D-8EC9-4C03-8F99-1F6F822D892C}"/>
              </a:ext>
            </a:extLst>
          </p:cNvPr>
          <p:cNvSpPr/>
          <p:nvPr/>
        </p:nvSpPr>
        <p:spPr>
          <a:xfrm>
            <a:off x="4108450" y="2932113"/>
            <a:ext cx="236538" cy="20796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9" name="แผนผังลำดับงาน: ตัวเชื่อมต่อ 8">
            <a:extLst>
              <a:ext uri="{FF2B5EF4-FFF2-40B4-BE49-F238E27FC236}">
                <a16:creationId xmlns:a16="http://schemas.microsoft.com/office/drawing/2014/main" id="{DFB51DD2-AD05-4D36-8A17-5C4413C66B88}"/>
              </a:ext>
            </a:extLst>
          </p:cNvPr>
          <p:cNvSpPr/>
          <p:nvPr/>
        </p:nvSpPr>
        <p:spPr>
          <a:xfrm>
            <a:off x="4543425" y="3327400"/>
            <a:ext cx="236538" cy="2063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10" name="แผนผังลำดับงาน: ตัวเชื่อมต่อ 9">
            <a:extLst>
              <a:ext uri="{FF2B5EF4-FFF2-40B4-BE49-F238E27FC236}">
                <a16:creationId xmlns:a16="http://schemas.microsoft.com/office/drawing/2014/main" id="{FBFC77A4-5F73-4D3E-88E9-84B18849BD7B}"/>
              </a:ext>
            </a:extLst>
          </p:cNvPr>
          <p:cNvSpPr/>
          <p:nvPr/>
        </p:nvSpPr>
        <p:spPr>
          <a:xfrm>
            <a:off x="4938713" y="3651250"/>
            <a:ext cx="236537" cy="2063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570A1DD5-0147-4200-8FB5-745932BCCB36}"/>
              </a:ext>
            </a:extLst>
          </p:cNvPr>
          <p:cNvSpPr/>
          <p:nvPr/>
        </p:nvSpPr>
        <p:spPr>
          <a:xfrm>
            <a:off x="3414713" y="2273300"/>
            <a:ext cx="236537" cy="20796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8098F0AD-D4C0-4BD1-BEF4-3BEB7F260A65}"/>
              </a:ext>
            </a:extLst>
          </p:cNvPr>
          <p:cNvSpPr/>
          <p:nvPr/>
        </p:nvSpPr>
        <p:spPr>
          <a:xfrm>
            <a:off x="3276600" y="1916113"/>
            <a:ext cx="512763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Q1</a:t>
            </a:r>
            <a:endParaRPr lang="th-TH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B2B2511E-1F17-47DB-8BAA-307E0F7D1DC0}"/>
              </a:ext>
            </a:extLst>
          </p:cNvPr>
          <p:cNvSpPr/>
          <p:nvPr/>
        </p:nvSpPr>
        <p:spPr>
          <a:xfrm>
            <a:off x="4662488" y="3141663"/>
            <a:ext cx="51276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Q2</a:t>
            </a:r>
            <a:endParaRPr lang="th-TH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5C10B6A4-135E-4EE5-A59B-FFE37FD565C6}"/>
              </a:ext>
            </a:extLst>
          </p:cNvPr>
          <p:cNvSpPr/>
          <p:nvPr/>
        </p:nvSpPr>
        <p:spPr>
          <a:xfrm>
            <a:off x="5108575" y="3429000"/>
            <a:ext cx="5127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Q3</a:t>
            </a:r>
            <a:endParaRPr lang="th-TH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DA9015A2-1071-43D1-8E2B-DE2E50ADB028}"/>
              </a:ext>
            </a:extLst>
          </p:cNvPr>
          <p:cNvSpPr/>
          <p:nvPr/>
        </p:nvSpPr>
        <p:spPr>
          <a:xfrm>
            <a:off x="1039813" y="6029325"/>
            <a:ext cx="7300912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การเลือกจุดทำงาน เพื่อจำแนกเป็นรูปบบวงจรขยาย เรียกว่า 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Class</a:t>
            </a:r>
            <a:endParaRPr lang="th-TH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7B731C3E-9BD1-4C0C-9160-DAD3F9F1F0A6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48694" y="2977603"/>
            <a:ext cx="2964873" cy="255461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th-TH" sz="1800">
                <a:noFill/>
              </a:rPr>
              <a:t> </a:t>
            </a: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AF83B8D7-B417-46BF-924F-40ADF442822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951E6E40-7889-4C9D-99A6-82A9E0ADB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C55FB222-F985-4B26-84F0-44F7AAE31F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FB337677-04AB-4180-A809-09695BD1D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22" name="Picture 15">
                <a:extLst>
                  <a:ext uri="{FF2B5EF4-FFF2-40B4-BE49-F238E27FC236}">
                    <a16:creationId xmlns:a16="http://schemas.microsoft.com/office/drawing/2014/main" id="{3310A23E-D931-4E2F-8964-A12CF5D3A1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5">
            <a:extLst>
              <a:ext uri="{FF2B5EF4-FFF2-40B4-BE49-F238E27FC236}">
                <a16:creationId xmlns:a16="http://schemas.microsoft.com/office/drawing/2014/main" id="{0B292041-79BB-466F-8D96-6B7D0D658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41513"/>
            <a:ext cx="51085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6">
            <a:extLst>
              <a:ext uri="{FF2B5EF4-FFF2-40B4-BE49-F238E27FC236}">
                <a16:creationId xmlns:a16="http://schemas.microsoft.com/office/drawing/2014/main" id="{40FA7B05-E639-473C-B63F-DCD217FF0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4413250"/>
            <a:ext cx="528002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8">
            <a:extLst>
              <a:ext uri="{FF2B5EF4-FFF2-40B4-BE49-F238E27FC236}">
                <a16:creationId xmlns:a16="http://schemas.microsoft.com/office/drawing/2014/main" id="{A1380C55-CE6F-4D8E-B3F3-2A53781D5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5260975"/>
            <a:ext cx="62849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สี่เหลี่ยมผืนผ้า 3">
            <a:extLst>
              <a:ext uri="{FF2B5EF4-FFF2-40B4-BE49-F238E27FC236}">
                <a16:creationId xmlns:a16="http://schemas.microsoft.com/office/drawing/2014/main" id="{E317C003-25FC-4B6D-A3C3-0CAAFB6E5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" y="1190625"/>
            <a:ext cx="734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6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กำลังไฟฟ้าทางอินพุต</a:t>
            </a:r>
            <a:r>
              <a:rPr lang="en-US" altLang="th-TH" sz="36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(Pi)</a:t>
            </a:r>
            <a:r>
              <a:rPr lang="th-TH" altLang="th-TH" sz="36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ได้จากแหล่งจ่ายไฟฟ้ากระแสตรง</a:t>
            </a:r>
          </a:p>
        </p:txBody>
      </p:sp>
      <p:sp>
        <p:nvSpPr>
          <p:cNvPr id="30727" name="สี่เหลี่ยมผืนผ้า 16">
            <a:extLst>
              <a:ext uri="{FF2B5EF4-FFF2-40B4-BE49-F238E27FC236}">
                <a16:creationId xmlns:a16="http://schemas.microsoft.com/office/drawing/2014/main" id="{B5ABAFBC-F6B3-48B2-B3C3-6346977AC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3684588"/>
            <a:ext cx="3600450" cy="6461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แปลงสัญญาณเป็นค่า </a:t>
            </a: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rms</a:t>
            </a:r>
            <a:endParaRPr lang="th-TH" altLang="th-TH" sz="360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728" name="สี่เหลี่ยมผืนผ้า 3">
            <a:extLst>
              <a:ext uri="{FF2B5EF4-FFF2-40B4-BE49-F238E27FC236}">
                <a16:creationId xmlns:a16="http://schemas.microsoft.com/office/drawing/2014/main" id="{2B72C80C-64AD-46DC-A47B-E98C93DB0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925" y="3040063"/>
            <a:ext cx="81216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6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กำลังไฟฟ้าทางเอาท์พุต</a:t>
            </a:r>
            <a:r>
              <a:rPr lang="en-US" altLang="th-TH" sz="36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(Po)</a:t>
            </a:r>
            <a:r>
              <a:rPr lang="th-TH" altLang="th-TH" sz="36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ได้จากการขยายสัญญาณในรูปไฟฟ้า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กระแสสลับ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6B97A1FA-9963-4A4B-8C71-5163A65DF7F2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4C065AAE-FF94-4D20-8C51-82932AC69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F33371AF-DAF8-42FC-896E-360E7832F6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5DEB95CC-43A6-4328-A158-84FCB7FE15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1970153A-248F-4F5B-866F-F179FBA464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ตัวแทนหมายเลขภาพนิ่ง 5">
            <a:extLst>
              <a:ext uri="{FF2B5EF4-FFF2-40B4-BE49-F238E27FC236}">
                <a16:creationId xmlns:a16="http://schemas.microsoft.com/office/drawing/2014/main" id="{E33A3203-2C1A-497C-91EF-DB56C7CFC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44E3691-D3A5-4E6C-BFF0-E100F6B0BB73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32772" name="Picture 5">
            <a:extLst>
              <a:ext uri="{FF2B5EF4-FFF2-40B4-BE49-F238E27FC236}">
                <a16:creationId xmlns:a16="http://schemas.microsoft.com/office/drawing/2014/main" id="{C61A682C-C10A-4190-B4E4-B98B3CC47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700213"/>
            <a:ext cx="68961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7">
            <a:extLst>
              <a:ext uri="{FF2B5EF4-FFF2-40B4-BE49-F238E27FC236}">
                <a16:creationId xmlns:a16="http://schemas.microsoft.com/office/drawing/2014/main" id="{3A33E575-73AB-4E61-B4E5-7109F3A5E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0" y="1114426"/>
            <a:ext cx="14986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Times New Roman" panose="02020603050405020304" pitchFamily="18" charset="0"/>
              </a:rPr>
              <a:t>Class A</a:t>
            </a:r>
            <a:endParaRPr lang="en-US" altLang="th-TH" sz="3200" dirty="0">
              <a:solidFill>
                <a:srgbClr val="FF0000"/>
              </a:solidFill>
              <a:latin typeface="Times New Roman" panose="02020603050405020304" pitchFamily="18" charset="0"/>
              <a:ea typeface="Cordia New" panose="020B0304020202020204" pitchFamily="34" charset="-34"/>
              <a:cs typeface="Times New Roman" panose="02020603050405020304" pitchFamily="18" charset="0"/>
            </a:endParaRP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CAF84BC8-1CD8-4193-9CAF-73092D845AA4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9675B73F-5020-4248-B3A2-F517A2FED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3BEB036C-F973-4E93-8F6F-4C62387621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B56507B9-696A-441A-B2E2-7C462627A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260605C8-8A38-40B5-8ABF-568EB64983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ตัวแทนหมายเลขภาพนิ่ง 5">
            <a:extLst>
              <a:ext uri="{FF2B5EF4-FFF2-40B4-BE49-F238E27FC236}">
                <a16:creationId xmlns:a16="http://schemas.microsoft.com/office/drawing/2014/main" id="{9151C765-E65C-44A9-97AB-2F55890D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FEB21BA-7F99-411F-A8C0-D200EB359C2C}" type="slidenum">
              <a:rPr lang="en-US" altLang="th-TH" sz="140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8</a:t>
            </a:fld>
            <a:endParaRPr lang="th-TH" altLang="th-TH" sz="140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820" name="AutoShape 3" descr="9k=">
            <a:extLst>
              <a:ext uri="{FF2B5EF4-FFF2-40B4-BE49-F238E27FC236}">
                <a16:creationId xmlns:a16="http://schemas.microsoft.com/office/drawing/2014/main" id="{69A52E47-7967-4775-8CD7-ABD991B39C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821" name="AutoShape 4" descr="9k=">
            <a:extLst>
              <a:ext uri="{FF2B5EF4-FFF2-40B4-BE49-F238E27FC236}">
                <a16:creationId xmlns:a16="http://schemas.microsoft.com/office/drawing/2014/main" id="{FED04CAE-9B45-4648-8E1C-7E1525F730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270" name="Rectangle 7">
            <a:extLst>
              <a:ext uri="{FF2B5EF4-FFF2-40B4-BE49-F238E27FC236}">
                <a16:creationId xmlns:a16="http://schemas.microsoft.com/office/drawing/2014/main" id="{ADAD25EA-DDAF-4AF4-B145-E4AAEAEC5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63" y="1811338"/>
            <a:ext cx="7935912" cy="35401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lvl="1" indent="0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Class A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วงจรขยายที่การไบอัสทรานซิสเตอร์ให้ทำงานตลอดสัญญาณ</a:t>
            </a:r>
            <a:r>
              <a:rPr lang="th-TH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จะได้เต็ม</a:t>
            </a:r>
            <a:r>
              <a:rPr lang="th-TH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ไซเคิล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แบ่งออกเป็น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ประเภทคือ </a:t>
            </a:r>
          </a:p>
          <a:p>
            <a:pPr marL="1485900" lvl="1" indent="-742950" eaLnBrk="1" fontAlgn="auto" hangingPunct="1">
              <a:spcBef>
                <a:spcPct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th-TH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171700" lvl="3" indent="-571500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แบบต่อโหลดโดยตรง ซึ่งมีประสิทธิภาพกำลังของการขยาย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25% </a:t>
            </a:r>
            <a:endParaRPr lang="th-TH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171700" lvl="3" indent="-571500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แบบต่อโหลดกับหม้อแปลงไฟฟ้าซึ่งมีประสิทธิภาพกำลังของการขยาย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50 %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F6BE64E-70EE-4EF3-83F2-60EDB0118C13}"/>
              </a:ext>
            </a:extLst>
          </p:cNvPr>
          <p:cNvSpPr/>
          <p:nvPr/>
        </p:nvSpPr>
        <p:spPr>
          <a:xfrm>
            <a:off x="1476375" y="1152525"/>
            <a:ext cx="1354138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altLang="th-TH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คุณสมบัติ</a:t>
            </a:r>
            <a:endParaRPr lang="th-TH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25CC121E-B2FD-41BE-B952-2FA6134C4E67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5F8BB333-992A-4FC6-BD3A-5031B711D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C48E7A06-A39F-4491-9924-5F161DECEE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BE786465-7FC9-42D7-9A88-47FA2E2F8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69360341-F4C1-48DF-9EC2-620B5AEC03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ตัวแทนหมายเลขภาพนิ่ง 5">
            <a:extLst>
              <a:ext uri="{FF2B5EF4-FFF2-40B4-BE49-F238E27FC236}">
                <a16:creationId xmlns:a16="http://schemas.microsoft.com/office/drawing/2014/main" id="{6762420E-2E8C-4326-859F-80F305CDD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14CDA11-ABE1-4D39-864E-17063946EBE5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9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3012" name="AutoShape 3" descr="9k=">
            <a:extLst>
              <a:ext uri="{FF2B5EF4-FFF2-40B4-BE49-F238E27FC236}">
                <a16:creationId xmlns:a16="http://schemas.microsoft.com/office/drawing/2014/main" id="{2D73FE0C-0E48-44EE-89F2-8DE083BB0F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3013" name="AutoShape 4" descr="9k=">
            <a:extLst>
              <a:ext uri="{FF2B5EF4-FFF2-40B4-BE49-F238E27FC236}">
                <a16:creationId xmlns:a16="http://schemas.microsoft.com/office/drawing/2014/main" id="{5BE6F971-0658-4A02-83FA-8633A7A70A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43014" name="Picture 5">
            <a:extLst>
              <a:ext uri="{FF2B5EF4-FFF2-40B4-BE49-F238E27FC236}">
                <a16:creationId xmlns:a16="http://schemas.microsoft.com/office/drawing/2014/main" id="{0C360CB5-65D0-4A1C-81DA-42515BCBC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198563"/>
            <a:ext cx="757237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7">
            <a:extLst>
              <a:ext uri="{FF2B5EF4-FFF2-40B4-BE49-F238E27FC236}">
                <a16:creationId xmlns:a16="http://schemas.microsoft.com/office/drawing/2014/main" id="{272A5644-1402-4901-AE93-692505D5E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73238"/>
            <a:ext cx="35242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19EA8F4-4856-4BF8-9B80-697B08DC1A8B}"/>
              </a:ext>
            </a:extLst>
          </p:cNvPr>
          <p:cNvSpPr/>
          <p:nvPr/>
        </p:nvSpPr>
        <p:spPr>
          <a:xfrm>
            <a:off x="4419600" y="5824538"/>
            <a:ext cx="1906588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 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Fix bias</a:t>
            </a:r>
            <a:endParaRPr lang="th-TH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90F3E67E-8175-4835-AB72-AC5474D529DE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730F7E83-0FD6-48F3-B256-84B6EAE06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33FCA4ED-9D48-4BBA-B5DF-769D24412D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27D04C3D-BE11-4941-AFE9-DFD9154F1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03EA2326-B515-44C2-887D-85AC434C4E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ตัวแทนหมายเลขภาพนิ่ง 5">
            <a:extLst>
              <a:ext uri="{FF2B5EF4-FFF2-40B4-BE49-F238E27FC236}">
                <a16:creationId xmlns:a16="http://schemas.microsoft.com/office/drawing/2014/main" id="{A7A9C3A7-EF3D-4E73-B03B-9004DB31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F891614-B023-4883-99B2-F0BC2B8A6646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10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6084" name="AutoShape 3" descr="9k=">
            <a:extLst>
              <a:ext uri="{FF2B5EF4-FFF2-40B4-BE49-F238E27FC236}">
                <a16:creationId xmlns:a16="http://schemas.microsoft.com/office/drawing/2014/main" id="{4075C13C-E794-4AB2-A38B-6EF4CEB6DF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6085" name="AutoShape 4" descr="9k=">
            <a:extLst>
              <a:ext uri="{FF2B5EF4-FFF2-40B4-BE49-F238E27FC236}">
                <a16:creationId xmlns:a16="http://schemas.microsoft.com/office/drawing/2014/main" id="{DC5D75C7-1AE1-470B-9214-C84D9CA79E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46086" name="Picture 5">
            <a:extLst>
              <a:ext uri="{FF2B5EF4-FFF2-40B4-BE49-F238E27FC236}">
                <a16:creationId xmlns:a16="http://schemas.microsoft.com/office/drawing/2014/main" id="{1E89937C-8052-4D06-84BB-16E368606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2017713"/>
            <a:ext cx="46243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6">
            <a:extLst>
              <a:ext uri="{FF2B5EF4-FFF2-40B4-BE49-F238E27FC236}">
                <a16:creationId xmlns:a16="http://schemas.microsoft.com/office/drawing/2014/main" id="{C612C116-CA03-4B49-9DC2-5D9B9A21C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3860800"/>
            <a:ext cx="55737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8">
            <a:extLst>
              <a:ext uri="{FF2B5EF4-FFF2-40B4-BE49-F238E27FC236}">
                <a16:creationId xmlns:a16="http://schemas.microsoft.com/office/drawing/2014/main" id="{44F9F899-F9ED-421E-AD69-6D4C28C85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4889500"/>
            <a:ext cx="6234113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สี่เหลี่ยมผืนผ้า 3">
            <a:extLst>
              <a:ext uri="{FF2B5EF4-FFF2-40B4-BE49-F238E27FC236}">
                <a16:creationId xmlns:a16="http://schemas.microsoft.com/office/drawing/2014/main" id="{47A34445-C3D6-49AE-BF9B-ACE6028D3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8" y="1187450"/>
            <a:ext cx="7470775" cy="58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กำลังไฟฟ้าที่อินพุต</a:t>
            </a: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(Pi) </a:t>
            </a: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altLang="th-TH" sz="32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ได้จากไฟไบอัสที่ทรานซิสเตอร์เอาท์พุต</a:t>
            </a:r>
          </a:p>
        </p:txBody>
      </p:sp>
      <p:sp>
        <p:nvSpPr>
          <p:cNvPr id="46090" name="สี่เหลี่ยมผืนผ้า 3">
            <a:extLst>
              <a:ext uri="{FF2B5EF4-FFF2-40B4-BE49-F238E27FC236}">
                <a16:creationId xmlns:a16="http://schemas.microsoft.com/office/drawing/2014/main" id="{0D0E2B60-A7A7-4E1E-9E5E-6C9A24AC3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3114675"/>
            <a:ext cx="8172450" cy="58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กำลังไฟฟ้าที่เอาท์พุต</a:t>
            </a: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(Po) </a:t>
            </a: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altLang="th-TH" sz="32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ได้จากสัญญาณที่ทรานซิสเตอร์เอาท์พุตขยาย</a:t>
            </a: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B22C4BF2-1056-43DC-A5F1-C8502E390F4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DBB00DBF-51D4-49AE-B949-FECAF1215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A79E5698-5507-4ED4-8454-5D00F45C1F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A83EB46C-7841-4E15-9B4D-086201A9E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C67463D7-E85B-4C00-973B-34F9D9FED7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ตัวแทนหมายเลขภาพนิ่ง 5">
            <a:extLst>
              <a:ext uri="{FF2B5EF4-FFF2-40B4-BE49-F238E27FC236}">
                <a16:creationId xmlns:a16="http://schemas.microsoft.com/office/drawing/2014/main" id="{16FE3716-D309-4B1B-A80F-DE1EB0B9A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2997A58-8BE1-4A9E-9896-A859156E16A2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11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CD429D42-8F12-4FF1-82E4-BC187807E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TH SarabunPSK" panose="020B0500040200020003" pitchFamily="34" charset="-34"/>
                <a:cs typeface="Cordia New" panose="020B0304020202020204" pitchFamily="34" charset="-34"/>
              </a:rPr>
              <a:t>	</a:t>
            </a:r>
            <a:endParaRPr lang="en-US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67CA799D-DB8C-40DF-95E2-91E4678CA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48134" name="วัตถุ 8">
            <a:extLst>
              <a:ext uri="{FF2B5EF4-FFF2-40B4-BE49-F238E27FC236}">
                <a16:creationId xmlns:a16="http://schemas.microsoft.com/office/drawing/2014/main" id="{CB4ABC6D-892B-4692-A0FC-C27FFC165C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473200"/>
          <a:ext cx="7720012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9" name="Visio" r:id="rId4" imgW="4912654" imgH="2701495" progId="Visio.Drawing.11">
                  <p:embed/>
                </p:oleObj>
              </mc:Choice>
              <mc:Fallback>
                <p:oleObj name="Visio" r:id="rId4" imgW="4912654" imgH="2701495" progId="Visio.Drawing.11">
                  <p:embed/>
                  <p:pic>
                    <p:nvPicPr>
                      <p:cNvPr id="0" name="วัตถุ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73200"/>
                        <a:ext cx="7720012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61784FCB-2E03-4354-BE19-5E28001D1AE9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FC6E97D0-54CE-40E3-BA7A-D530C0A97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61A88F52-3F21-4500-8BBC-927FAEB38D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A8CCC454-3619-49F3-8D2F-E5E294A71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904169D3-4C71-4977-9C0D-2CC16E93CD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ตัวแทนหมายเลขภาพนิ่ง 5">
            <a:extLst>
              <a:ext uri="{FF2B5EF4-FFF2-40B4-BE49-F238E27FC236}">
                <a16:creationId xmlns:a16="http://schemas.microsoft.com/office/drawing/2014/main" id="{D9659ABF-0E54-4B02-A642-1E82CA62A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8684971-B127-4691-B0D9-88BE6CF94F0F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0180" name="AutoShape 3" descr="9k=">
            <a:extLst>
              <a:ext uri="{FF2B5EF4-FFF2-40B4-BE49-F238E27FC236}">
                <a16:creationId xmlns:a16="http://schemas.microsoft.com/office/drawing/2014/main" id="{5607C4ED-36CC-4793-BB51-0C200C98CC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0181" name="AutoShape 4" descr="9k=">
            <a:extLst>
              <a:ext uri="{FF2B5EF4-FFF2-40B4-BE49-F238E27FC236}">
                <a16:creationId xmlns:a16="http://schemas.microsoft.com/office/drawing/2014/main" id="{422B6401-9220-4972-8D04-29D235E095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0182" name="รูปภาพ 1">
            <a:extLst>
              <a:ext uri="{FF2B5EF4-FFF2-40B4-BE49-F238E27FC236}">
                <a16:creationId xmlns:a16="http://schemas.microsoft.com/office/drawing/2014/main" id="{382C29A8-D8CC-4A9F-84D8-27C59E85A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4" y="4786314"/>
            <a:ext cx="5814350" cy="93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183" name="วัตถุ 3">
            <a:extLst>
              <a:ext uri="{FF2B5EF4-FFF2-40B4-BE49-F238E27FC236}">
                <a16:creationId xmlns:a16="http://schemas.microsoft.com/office/drawing/2014/main" id="{3B7E54CE-2C0A-462E-98C0-141958A7C3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4788" y="2000250"/>
          <a:ext cx="327977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6" r:id="rId5" imgW="2019300" imgH="558800" progId="Equation.3">
                  <p:embed/>
                </p:oleObj>
              </mc:Choice>
              <mc:Fallback>
                <p:oleObj r:id="rId5" imgW="2019300" imgH="558800" progId="Equation.3">
                  <p:embed/>
                  <p:pic>
                    <p:nvPicPr>
                      <p:cNvPr id="0" name="วัตถุ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788" y="2000250"/>
                        <a:ext cx="3279775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4" name="วัตถุ 4">
            <a:extLst>
              <a:ext uri="{FF2B5EF4-FFF2-40B4-BE49-F238E27FC236}">
                <a16:creationId xmlns:a16="http://schemas.microsoft.com/office/drawing/2014/main" id="{9B27C097-7283-49EE-8553-92CDA2E99C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49538" y="3214688"/>
          <a:ext cx="377983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7" r:id="rId7" imgW="2108200" imgH="558800" progId="Equation.3">
                  <p:embed/>
                </p:oleObj>
              </mc:Choice>
              <mc:Fallback>
                <p:oleObj r:id="rId7" imgW="2108200" imgH="558800" progId="Equation.3">
                  <p:embed/>
                  <p:pic>
                    <p:nvPicPr>
                      <p:cNvPr id="0" name="วัตถุ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3214688"/>
                        <a:ext cx="3779837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5" name="Rectangle 3">
            <a:extLst>
              <a:ext uri="{FF2B5EF4-FFF2-40B4-BE49-F238E27FC236}">
                <a16:creationId xmlns:a16="http://schemas.microsoft.com/office/drawing/2014/main" id="{B28C5C9C-9585-46E1-B007-CECF0E5B7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1093788"/>
            <a:ext cx="47529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การหาค่าจริงทางไฟฟ้า </a:t>
            </a: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(rms)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50186" name="Rectangle 4">
            <a:extLst>
              <a:ext uri="{FF2B5EF4-FFF2-40B4-BE49-F238E27FC236}">
                <a16:creationId xmlns:a16="http://schemas.microsoft.com/office/drawing/2014/main" id="{ED6E879B-1AC7-49ED-87DB-A133EDA15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6" y="1137237"/>
            <a:ext cx="58249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1600">
                <a:solidFill>
                  <a:schemeClr val="tx1"/>
                </a:solidFill>
                <a:latin typeface="TH SarabunPSK" panose="020B0500040200020003" pitchFamily="34" charset="-34"/>
                <a:cs typeface="Cordia New" panose="020B0304020202020204" pitchFamily="34" charset="-34"/>
              </a:rPr>
              <a:t>	</a:t>
            </a:r>
            <a:endParaRPr lang="en-US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0187" name="Rectangle 5">
            <a:extLst>
              <a:ext uri="{FF2B5EF4-FFF2-40B4-BE49-F238E27FC236}">
                <a16:creationId xmlns:a16="http://schemas.microsoft.com/office/drawing/2014/main" id="{343C03D1-61DA-497A-BE90-13C02E1A2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B4C96152-84E6-4CEE-99FF-68F78711572C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E9B66202-637A-412D-843B-1B1F4C139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14F8EF37-3142-4099-874B-A653F32D3D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E4EE5B08-D089-4A76-9332-B7B8C4382A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CE220858-654A-4C4E-855C-19F471A6A0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ตัวแทนหมายเลขภาพนิ่ง 5">
            <a:extLst>
              <a:ext uri="{FF2B5EF4-FFF2-40B4-BE49-F238E27FC236}">
                <a16:creationId xmlns:a16="http://schemas.microsoft.com/office/drawing/2014/main" id="{EA9CF947-7654-4030-9DAD-F3E2BFD0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DF9FDF5-1F0D-44C2-B23A-51A7EEAED535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2228" name="สี่เหลี่ยมผืนผ้า 16">
            <a:extLst>
              <a:ext uri="{FF2B5EF4-FFF2-40B4-BE49-F238E27FC236}">
                <a16:creationId xmlns:a16="http://schemas.microsoft.com/office/drawing/2014/main" id="{0E6264EE-9612-4D8F-B34E-713001858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40" y="1134691"/>
            <a:ext cx="4679950" cy="58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แปลงค่าสัญญาณเป็นค่า </a:t>
            </a: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rms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2229" name="รูปภาพ 1">
            <a:extLst>
              <a:ext uri="{FF2B5EF4-FFF2-40B4-BE49-F238E27FC236}">
                <a16:creationId xmlns:a16="http://schemas.microsoft.com/office/drawing/2014/main" id="{AF5D5EE4-5FF8-45E2-AA60-AA15A02EB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1874838"/>
            <a:ext cx="6246813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Rectangle 11">
            <a:extLst>
              <a:ext uri="{FF2B5EF4-FFF2-40B4-BE49-F238E27FC236}">
                <a16:creationId xmlns:a16="http://schemas.microsoft.com/office/drawing/2014/main" id="{C4977459-7749-47BE-A03F-C4C07FFD7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338388"/>
            <a:ext cx="1841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320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2231" name="รูปภาพ 20">
            <a:extLst>
              <a:ext uri="{FF2B5EF4-FFF2-40B4-BE49-F238E27FC236}">
                <a16:creationId xmlns:a16="http://schemas.microsoft.com/office/drawing/2014/main" id="{94FA0B73-D289-4ED2-BE6E-7FB4B87A9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3524250"/>
            <a:ext cx="669925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2" name="สี่เหลี่ยมผืนผ้า 21">
            <a:extLst>
              <a:ext uri="{FF2B5EF4-FFF2-40B4-BE49-F238E27FC236}">
                <a16:creationId xmlns:a16="http://schemas.microsoft.com/office/drawing/2014/main" id="{08078472-4720-4A89-BCBB-1305CFE71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0" y="2849563"/>
            <a:ext cx="1617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อ่านค่า </a:t>
            </a:r>
            <a:r>
              <a:rPr lang="en-US" altLang="th-TH" sz="320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peak</a:t>
            </a:r>
            <a:endParaRPr lang="th-TH" altLang="th-TH" sz="320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ADE49B4B-A201-4926-BC56-098C6AB57A0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8BEF96C2-02EF-407E-9A1A-539978170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7AE67847-4C10-488C-84B8-7F8BBD01E3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AF60AF51-7798-428A-B3E2-BF7D37AE7D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33178CE0-0FC0-4CFA-A322-C0B1F058A9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ตัวแทนหมายเลขภาพนิ่ง 5">
            <a:extLst>
              <a:ext uri="{FF2B5EF4-FFF2-40B4-BE49-F238E27FC236}">
                <a16:creationId xmlns:a16="http://schemas.microsoft.com/office/drawing/2014/main" id="{5730411E-6BFC-4CD6-823C-EC0C47F2C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5D633BB-EDDB-474E-9E55-5941384FA448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4276" name="สี่เหลี่ยมผืนผ้า 16">
            <a:extLst>
              <a:ext uri="{FF2B5EF4-FFF2-40B4-BE49-F238E27FC236}">
                <a16:creationId xmlns:a16="http://schemas.microsoft.com/office/drawing/2014/main" id="{ABFE2365-7A1D-4AC0-A919-0CA92FCF5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163" y="1071563"/>
            <a:ext cx="4679950" cy="58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แปลงค่าสัญญาณเป็นค่า </a:t>
            </a: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rms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4277" name="รูปภาพ 1">
            <a:extLst>
              <a:ext uri="{FF2B5EF4-FFF2-40B4-BE49-F238E27FC236}">
                <a16:creationId xmlns:a16="http://schemas.microsoft.com/office/drawing/2014/main" id="{BC9C29A0-E8C3-400D-B170-0F459C81A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1874838"/>
            <a:ext cx="6246813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Rectangle 11">
            <a:extLst>
              <a:ext uri="{FF2B5EF4-FFF2-40B4-BE49-F238E27FC236}">
                <a16:creationId xmlns:a16="http://schemas.microsoft.com/office/drawing/2014/main" id="{096756F2-C3ED-4E9C-A2F0-CD1307EC8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338388"/>
            <a:ext cx="1841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320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4279" name="รูปภาพ 2">
            <a:extLst>
              <a:ext uri="{FF2B5EF4-FFF2-40B4-BE49-F238E27FC236}">
                <a16:creationId xmlns:a16="http://schemas.microsoft.com/office/drawing/2014/main" id="{769545B8-7706-48EA-9466-C8FB48ACA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3" y="3095625"/>
            <a:ext cx="62230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0" name="สี่เหลี่ยมผืนผ้า 8">
            <a:extLst>
              <a:ext uri="{FF2B5EF4-FFF2-40B4-BE49-F238E27FC236}">
                <a16:creationId xmlns:a16="http://schemas.microsoft.com/office/drawing/2014/main" id="{4BC49C58-B325-4C0C-B76F-39AEFA4C9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0" y="2849563"/>
            <a:ext cx="2644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อ่านค่า </a:t>
            </a:r>
            <a:r>
              <a:rPr lang="en-US" altLang="th-TH" sz="320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peak to peak</a:t>
            </a:r>
            <a:endParaRPr lang="th-TH" altLang="th-TH" sz="320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7704E1BA-FC45-4146-A42B-79A743320D0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80E06CA7-B656-4693-9492-9C329EA5D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7C1958D3-8AF9-445D-8E84-DEF0E326C5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47680942-E58F-4603-A59E-ADC7BB3F4C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013765D4-6376-4F8B-B82A-02F86E7A80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17B9253E-A31A-40FA-868D-ADED6E90FD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92892" y="1105529"/>
            <a:ext cx="2820938" cy="708025"/>
          </a:xfrm>
          <a:solidFill>
            <a:srgbClr val="66CCFF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altLang="th-TH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สรุปสูตร</a:t>
            </a:r>
            <a:r>
              <a:rPr lang="en-US" altLang="th-TH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power</a:t>
            </a:r>
            <a:endParaRPr lang="th-TH" altLang="th-TH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323" name="ตัวแทนหมายเลขภาพนิ่ง 5">
            <a:extLst>
              <a:ext uri="{FF2B5EF4-FFF2-40B4-BE49-F238E27FC236}">
                <a16:creationId xmlns:a16="http://schemas.microsoft.com/office/drawing/2014/main" id="{126053B5-D255-445D-83BB-0DBFF485A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0787354-9CFB-4F35-97E9-691D9F4B5A42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6324" name="AutoShape 3" descr="9k=">
            <a:extLst>
              <a:ext uri="{FF2B5EF4-FFF2-40B4-BE49-F238E27FC236}">
                <a16:creationId xmlns:a16="http://schemas.microsoft.com/office/drawing/2014/main" id="{3B572CCF-6687-49E5-9550-1FE5971CC2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6325" name="AutoShape 4" descr="9k=">
            <a:extLst>
              <a:ext uri="{FF2B5EF4-FFF2-40B4-BE49-F238E27FC236}">
                <a16:creationId xmlns:a16="http://schemas.microsoft.com/office/drawing/2014/main" id="{E48892BD-BC75-4974-B6B8-5FBB739588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6326" name="รูปภาพ 1">
            <a:extLst>
              <a:ext uri="{FF2B5EF4-FFF2-40B4-BE49-F238E27FC236}">
                <a16:creationId xmlns:a16="http://schemas.microsoft.com/office/drawing/2014/main" id="{C1ACE965-6360-48CC-8CD9-F5B2D6279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58" y="1979342"/>
            <a:ext cx="4543392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รูปภาพ 2">
            <a:extLst>
              <a:ext uri="{FF2B5EF4-FFF2-40B4-BE49-F238E27FC236}">
                <a16:creationId xmlns:a16="http://schemas.microsoft.com/office/drawing/2014/main" id="{F3588F1A-FC5B-4597-8024-F2FF27E35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361" y="4579668"/>
            <a:ext cx="4272954" cy="214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BAE70F8C-DCE0-4232-BAD0-05DD4EA71394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F2B69DEC-D032-4162-81EC-995DC758F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F3DB7535-F367-4676-B97A-FA0952C45F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CB23D5ED-AA10-44FE-BBE9-E733B31158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2" name="Picture 15">
                <a:extLst>
                  <a:ext uri="{FF2B5EF4-FFF2-40B4-BE49-F238E27FC236}">
                    <a16:creationId xmlns:a16="http://schemas.microsoft.com/office/drawing/2014/main" id="{835C28B9-9C53-4E71-B58E-C7E00CEF13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ตัวแทนหมายเลขภาพนิ่ง 5">
            <a:extLst>
              <a:ext uri="{FF2B5EF4-FFF2-40B4-BE49-F238E27FC236}">
                <a16:creationId xmlns:a16="http://schemas.microsoft.com/office/drawing/2014/main" id="{2F9C139B-5038-43D3-AC63-0984497B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9CA75A5-4080-4F8E-925D-7927CC172C26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16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8371" name="AutoShape 3" descr="9k=">
            <a:extLst>
              <a:ext uri="{FF2B5EF4-FFF2-40B4-BE49-F238E27FC236}">
                <a16:creationId xmlns:a16="http://schemas.microsoft.com/office/drawing/2014/main" id="{126EAF14-9CB6-4644-AD46-F9686F40DB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8372" name="AutoShape 4" descr="9k=">
            <a:extLst>
              <a:ext uri="{FF2B5EF4-FFF2-40B4-BE49-F238E27FC236}">
                <a16:creationId xmlns:a16="http://schemas.microsoft.com/office/drawing/2014/main" id="{2BA4AF48-0CBC-4024-B241-AEEF73A039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8373" name="รูปภาพ 1">
            <a:extLst>
              <a:ext uri="{FF2B5EF4-FFF2-40B4-BE49-F238E27FC236}">
                <a16:creationId xmlns:a16="http://schemas.microsoft.com/office/drawing/2014/main" id="{6BF8A742-BC39-4B00-87D2-154B3D7DF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88166"/>
            <a:ext cx="5679719" cy="430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สี่เหลี่ยมผืนผ้า 1">
            <a:extLst>
              <a:ext uri="{FF2B5EF4-FFF2-40B4-BE49-F238E27FC236}">
                <a16:creationId xmlns:a16="http://schemas.microsoft.com/office/drawing/2014/main" id="{62291B02-18B2-4E66-B02F-82288A796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708299"/>
            <a:ext cx="11287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4000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P = IV</a:t>
            </a:r>
            <a:endParaRPr lang="th-TH" altLang="th-TH" sz="4000" b="1" dirty="0">
              <a:solidFill>
                <a:srgbClr val="002060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93DB0B1C-B406-4E6D-9F53-6CB8B1824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5411" y="1102012"/>
            <a:ext cx="2295872" cy="606287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r>
              <a:rPr lang="th-TH" sz="3600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สรุปสูตร</a:t>
            </a:r>
            <a:r>
              <a:rPr lang="en-US" sz="3600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power</a:t>
            </a:r>
            <a:endParaRPr lang="th-TH" altLang="th-TH" sz="3600" kern="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3E68BF5A-CC5C-44CA-BE17-1A9F5364C34E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9DB52E72-AE4C-4FBD-86DE-1BD2A6064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98EBE4D5-26DA-424C-AF7C-F37B6608B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AF9D428E-A846-4B23-9336-94796B882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7E4582C0-DA45-4C47-B33D-0BAFB52CCF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ตัวแทนหมายเลขภาพนิ่ง 5">
            <a:extLst>
              <a:ext uri="{FF2B5EF4-FFF2-40B4-BE49-F238E27FC236}">
                <a16:creationId xmlns:a16="http://schemas.microsoft.com/office/drawing/2014/main" id="{3BFC4A00-F1C1-4F06-B249-11CC30C61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F5F9081-D0B8-44C7-93EB-F6D1EF208474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20" name="AutoShape 3" descr="9k=">
            <a:extLst>
              <a:ext uri="{FF2B5EF4-FFF2-40B4-BE49-F238E27FC236}">
                <a16:creationId xmlns:a16="http://schemas.microsoft.com/office/drawing/2014/main" id="{ACE714CE-AE21-4ADF-9CF8-A4A3AE2A26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360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0421" name="AutoShape 4" descr="9k=">
            <a:extLst>
              <a:ext uri="{FF2B5EF4-FFF2-40B4-BE49-F238E27FC236}">
                <a16:creationId xmlns:a16="http://schemas.microsoft.com/office/drawing/2014/main" id="{89FDCB91-60ED-47C0-9938-8E6557387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sz="360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0422" name="สี่เหลี่ยมผืนผ้า 1">
            <a:extLst>
              <a:ext uri="{FF2B5EF4-FFF2-40B4-BE49-F238E27FC236}">
                <a16:creationId xmlns:a16="http://schemas.microsoft.com/office/drawing/2014/main" id="{C08DCB42-7920-4AE7-AC5A-EB3CC744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271586"/>
            <a:ext cx="33089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ea typeface="Cordia New" panose="020B0304020202020204" pitchFamily="34" charset="-34"/>
                <a:cs typeface="TH SarabunPSK" panose="020B0500040200020003" pitchFamily="34" charset="-34"/>
              </a:rPr>
              <a:t>ประสิทธิภาพของวงจรขยาย</a:t>
            </a:r>
            <a:endParaRPr lang="th-TH" altLang="th-TH" sz="3200" b="1" dirty="0">
              <a:solidFill>
                <a:srgbClr val="002060"/>
              </a:solidFill>
              <a:highlight>
                <a:srgbClr val="FFFF00"/>
              </a:highlight>
              <a:latin typeface="Arial" panose="020B0604020202020204" pitchFamily="34" charset="0"/>
              <a:ea typeface="Cordia New" panose="020B0304020202020204" pitchFamily="34" charset="-34"/>
              <a:cs typeface="Angsana New" panose="02020603050405020304" pitchFamily="18" charset="-34"/>
            </a:endParaRPr>
          </a:p>
        </p:txBody>
      </p:sp>
      <p:sp>
        <p:nvSpPr>
          <p:cNvPr id="60423" name="Rectangle 10">
            <a:extLst>
              <a:ext uri="{FF2B5EF4-FFF2-40B4-BE49-F238E27FC236}">
                <a16:creationId xmlns:a16="http://schemas.microsoft.com/office/drawing/2014/main" id="{7D94DBC2-190B-4497-ACE0-A3D0C7F36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2727" y="2259540"/>
            <a:ext cx="35274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%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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=  	</a:t>
            </a:r>
          </a:p>
        </p:txBody>
      </p:sp>
      <p:graphicFrame>
        <p:nvGraphicFramePr>
          <p:cNvPr id="60424" name="วัตถุ 3">
            <a:extLst>
              <a:ext uri="{FF2B5EF4-FFF2-40B4-BE49-F238E27FC236}">
                <a16:creationId xmlns:a16="http://schemas.microsoft.com/office/drawing/2014/main" id="{51263368-E56E-4909-8E0E-3C620F8652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8470564"/>
              </p:ext>
            </p:extLst>
          </p:nvPr>
        </p:nvGraphicFramePr>
        <p:xfrm>
          <a:off x="4032251" y="1908175"/>
          <a:ext cx="1907902" cy="120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1" r:id="rId3" imgW="825500" imgH="520700" progId="Equation.3">
                  <p:embed/>
                </p:oleObj>
              </mc:Choice>
              <mc:Fallback>
                <p:oleObj r:id="rId3" imgW="825500" imgH="520700" progId="Equation.3">
                  <p:embed/>
                  <p:pic>
                    <p:nvPicPr>
                      <p:cNvPr id="0" name="วัตถุ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1" y="1908175"/>
                        <a:ext cx="1907902" cy="1205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BC7BEC73-3A8F-4041-9EB7-53BFF4BBE647}"/>
              </a:ext>
            </a:extLst>
          </p:cNvPr>
          <p:cNvSpPr/>
          <p:nvPr/>
        </p:nvSpPr>
        <p:spPr>
          <a:xfrm>
            <a:off x="981075" y="3840163"/>
            <a:ext cx="7345363" cy="206216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thai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กำลังไฟฟ้าที่สูญเสียไป </a:t>
            </a:r>
            <a:r>
              <a:rPr lang="en-US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 Power dissipation) </a:t>
            </a:r>
            <a:r>
              <a:rPr lang="th-TH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ในรูปของความร้อนที่ผ่านทางทรานซิสเตอร์</a:t>
            </a:r>
            <a:endParaRPr lang="en-US" sz="3200" dirty="0"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  <a:p>
            <a:pPr indent="457200" algn="thai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 </a:t>
            </a:r>
          </a:p>
          <a:p>
            <a:pPr marL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Power dissipation (PQ)  	=  	Pi(dc)   -  Po(ac)</a:t>
            </a: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FCC96D5D-1A3B-4F1F-9457-78FD37D9F9F7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728A79AB-3A49-42C7-8AE1-AC0F7EB56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92C965E-F3D2-4013-ACA5-3C79948912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A429548-0418-48B6-84C6-8D1E8CE266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E8647B56-7038-4E95-BB07-03CC0FA60C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ตัวแทนหมายเลขภาพนิ่ง 5">
            <a:extLst>
              <a:ext uri="{FF2B5EF4-FFF2-40B4-BE49-F238E27FC236}">
                <a16:creationId xmlns:a16="http://schemas.microsoft.com/office/drawing/2014/main" id="{E747E661-E627-46F3-80DF-D8566080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A6D01E5-8A32-4105-B014-025655C31C36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18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1444" name="AutoShape 3" descr="9k=">
            <a:extLst>
              <a:ext uri="{FF2B5EF4-FFF2-40B4-BE49-F238E27FC236}">
                <a16:creationId xmlns:a16="http://schemas.microsoft.com/office/drawing/2014/main" id="{2DBB69E8-AF4D-4A37-96F8-32A562E7D6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1445" name="AutoShape 4" descr="9k=">
            <a:extLst>
              <a:ext uri="{FF2B5EF4-FFF2-40B4-BE49-F238E27FC236}">
                <a16:creationId xmlns:a16="http://schemas.microsoft.com/office/drawing/2014/main" id="{1B675FC6-6D16-418E-9CB9-0C014E62AF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61446" name="รูปภาพ 1">
            <a:extLst>
              <a:ext uri="{FF2B5EF4-FFF2-40B4-BE49-F238E27FC236}">
                <a16:creationId xmlns:a16="http://schemas.microsoft.com/office/drawing/2014/main" id="{545C6F0E-A9AB-4C6B-BE65-D81166139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1444625"/>
            <a:ext cx="561975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6C942BCA-FD52-49B1-8AFA-CA6266EC863B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6677C0AB-B445-4E28-90E3-C7AB875FE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49BFB229-67C8-49DF-BE4F-A29232FE39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8A45A06C-38AB-4B25-B4BF-6F589CCBA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C09BD1F0-EF1F-4DF7-A60F-B06CAEE5C7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ตัวแทนหมายเลขภาพนิ่ง 5">
            <a:extLst>
              <a:ext uri="{FF2B5EF4-FFF2-40B4-BE49-F238E27FC236}">
                <a16:creationId xmlns:a16="http://schemas.microsoft.com/office/drawing/2014/main" id="{26E58478-9BC1-48CB-88EE-E98F44605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F33BBE8-815B-4BB3-9D4B-91272C4F5210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19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68" name="AutoShape 3" descr="9k=">
            <a:extLst>
              <a:ext uri="{FF2B5EF4-FFF2-40B4-BE49-F238E27FC236}">
                <a16:creationId xmlns:a16="http://schemas.microsoft.com/office/drawing/2014/main" id="{7732A187-2F7D-4E24-9F67-3FF292FB6A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69" name="AutoShape 4" descr="9k=">
            <a:extLst>
              <a:ext uri="{FF2B5EF4-FFF2-40B4-BE49-F238E27FC236}">
                <a16:creationId xmlns:a16="http://schemas.microsoft.com/office/drawing/2014/main" id="{74B7844F-1BD2-4353-AA84-F275EE2049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2470" name="Rectangle 5">
            <a:extLst>
              <a:ext uri="{FF2B5EF4-FFF2-40B4-BE49-F238E27FC236}">
                <a16:creationId xmlns:a16="http://schemas.microsoft.com/office/drawing/2014/main" id="{A18DE227-72D9-4AE4-8F1F-8C331D225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038205"/>
            <a:ext cx="842486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จากรูปจงคำนวณ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 voltage , output voltage , efficiency 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power dissipated 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 ทรานซิสเตอร์โดยที่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 voltage </a:t>
            </a:r>
            <a:r>
              <a:rPr lang="th-TH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ทำให้เกิดกระแส 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10 mA(peak)</a:t>
            </a:r>
          </a:p>
        </p:txBody>
      </p:sp>
      <p:pic>
        <p:nvPicPr>
          <p:cNvPr id="62471" name="Picture 6">
            <a:extLst>
              <a:ext uri="{FF2B5EF4-FFF2-40B4-BE49-F238E27FC236}">
                <a16:creationId xmlns:a16="http://schemas.microsoft.com/office/drawing/2014/main" id="{64730300-FA62-40F9-A81E-FA7342CC2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95" y="2348880"/>
            <a:ext cx="4321175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8">
            <a:extLst>
              <a:ext uri="{FF2B5EF4-FFF2-40B4-BE49-F238E27FC236}">
                <a16:creationId xmlns:a16="http://schemas.microsoft.com/office/drawing/2014/main" id="{88ADE36C-8D67-4985-A682-107B9E64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87" y="2378870"/>
            <a:ext cx="338137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3" name="Picture 9">
            <a:extLst>
              <a:ext uri="{FF2B5EF4-FFF2-40B4-BE49-F238E27FC236}">
                <a16:creationId xmlns:a16="http://schemas.microsoft.com/office/drawing/2014/main" id="{E525A4E3-74AC-4061-A64E-F6CA31611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042522"/>
            <a:ext cx="42767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386DEFC6-1D60-4DF9-AA3B-A11C12ADF8F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0A60F0A6-525B-4F04-A8F2-E22A0DE61E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5BA77A4-CF07-4F1A-9DDC-753E6532E0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2346A17-FAD6-4AE7-9393-62269C54A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22BAC160-4EF0-4955-9305-A86946C483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ตัวแทนหมายเลขภาพนิ่ง 5">
            <a:extLst>
              <a:ext uri="{FF2B5EF4-FFF2-40B4-BE49-F238E27FC236}">
                <a16:creationId xmlns:a16="http://schemas.microsoft.com/office/drawing/2014/main" id="{A1A3D741-F7A1-4F50-AA96-E7BAD423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BE067B4-3626-46C7-8F10-19A2BE8A347F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20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3492" name="AutoShape 3" descr="9k=">
            <a:extLst>
              <a:ext uri="{FF2B5EF4-FFF2-40B4-BE49-F238E27FC236}">
                <a16:creationId xmlns:a16="http://schemas.microsoft.com/office/drawing/2014/main" id="{4F5B1858-6155-44F9-A51C-069CCFC5B6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3493" name="AutoShape 4" descr="9k=">
            <a:extLst>
              <a:ext uri="{FF2B5EF4-FFF2-40B4-BE49-F238E27FC236}">
                <a16:creationId xmlns:a16="http://schemas.microsoft.com/office/drawing/2014/main" id="{FBC7CC0F-163E-40C3-AC25-94A52B8198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63494" name="รูปภาพ 1">
            <a:extLst>
              <a:ext uri="{FF2B5EF4-FFF2-40B4-BE49-F238E27FC236}">
                <a16:creationId xmlns:a16="http://schemas.microsoft.com/office/drawing/2014/main" id="{ACB6A5AE-B93F-4E7F-85AD-9FED55818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81400"/>
            <a:ext cx="4147319" cy="25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3C0BA2BE-1B07-4908-8AA9-705C69338794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B4980787-1ACF-41EA-AC7A-2E19E3C42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E100A047-768D-4006-8C46-B8684EB58F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4A45A17B-C75C-4892-9463-D463143E7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9C73B86B-09AE-4D9A-8653-81A25626A0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A0F16255-33F3-4AF9-9B70-1FBEF32FA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163" y="1189037"/>
            <a:ext cx="5086350" cy="20097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ตัวแทนหมายเลขภาพนิ่ง 5">
            <a:extLst>
              <a:ext uri="{FF2B5EF4-FFF2-40B4-BE49-F238E27FC236}">
                <a16:creationId xmlns:a16="http://schemas.microsoft.com/office/drawing/2014/main" id="{CB4F16DD-060A-4B26-BB62-E71BA0C2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E5F59B2-E416-4E01-8D78-484D2CA4320B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21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64517" name="รูปภาพ 3">
            <a:extLst>
              <a:ext uri="{FF2B5EF4-FFF2-40B4-BE49-F238E27FC236}">
                <a16:creationId xmlns:a16="http://schemas.microsoft.com/office/drawing/2014/main" id="{204B5E4D-9499-4EA1-98C8-9735A6299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57051"/>
            <a:ext cx="561657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1C16763-151D-4AD7-B745-F79C24EFB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565" y="3140968"/>
            <a:ext cx="5057775" cy="2162175"/>
          </a:xfrm>
          <a:prstGeom prst="rect">
            <a:avLst/>
          </a:prstGeom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CAA4C94E-E939-4B3B-ADD8-54D7C4D7392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C7DE24BC-30D7-495C-B66C-D20C2FEAB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FD9E18D2-4AEF-482B-AD8D-A2067197BE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A4426771-0878-4245-872E-C3EDDFA48D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3371BB8F-C3FD-490E-8FCD-2F194029B3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ตัวแทนหมายเลขภาพนิ่ง 5">
            <a:extLst>
              <a:ext uri="{FF2B5EF4-FFF2-40B4-BE49-F238E27FC236}">
                <a16:creationId xmlns:a16="http://schemas.microsoft.com/office/drawing/2014/main" id="{39753636-16DD-4F37-BDA5-0485222FD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0E09DAE-F4DE-48D1-9E4A-A8808A97E45E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5540" name="AutoShape 3" descr="9k=">
            <a:extLst>
              <a:ext uri="{FF2B5EF4-FFF2-40B4-BE49-F238E27FC236}">
                <a16:creationId xmlns:a16="http://schemas.microsoft.com/office/drawing/2014/main" id="{D196B28F-4E8B-4768-A33B-97C5C449C0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5541" name="AutoShape 4" descr="9k=">
            <a:extLst>
              <a:ext uri="{FF2B5EF4-FFF2-40B4-BE49-F238E27FC236}">
                <a16:creationId xmlns:a16="http://schemas.microsoft.com/office/drawing/2014/main" id="{8EDC048F-7B15-41A1-9791-4F02D2357C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65542" name="Picture 7">
            <a:extLst>
              <a:ext uri="{FF2B5EF4-FFF2-40B4-BE49-F238E27FC236}">
                <a16:creationId xmlns:a16="http://schemas.microsoft.com/office/drawing/2014/main" id="{EBFD30C0-28F6-42AE-9B60-5F686F775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800225"/>
            <a:ext cx="65436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144E66DD-8E29-446B-8E01-65C9F97EC997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1A922A13-E76F-410F-B29B-ED91C11F6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0170A153-9E28-412E-8626-039D9C2C48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7BE85E14-8A5C-42D4-BD7F-1095094F3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BE2DDD66-353D-4DCC-8122-6D859DFB8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ตัวแทนหมายเลขภาพนิ่ง 5">
            <a:extLst>
              <a:ext uri="{FF2B5EF4-FFF2-40B4-BE49-F238E27FC236}">
                <a16:creationId xmlns:a16="http://schemas.microsoft.com/office/drawing/2014/main" id="{9A3D5FA1-C333-4DEA-91C8-8B4CA467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D343171-3DAA-497B-802B-970636CF253C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64" name="AutoShape 3" descr="9k=">
            <a:extLst>
              <a:ext uri="{FF2B5EF4-FFF2-40B4-BE49-F238E27FC236}">
                <a16:creationId xmlns:a16="http://schemas.microsoft.com/office/drawing/2014/main" id="{0B6B23D2-6252-45FF-A297-51DE94D46D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6565" name="AutoShape 4" descr="9k=">
            <a:extLst>
              <a:ext uri="{FF2B5EF4-FFF2-40B4-BE49-F238E27FC236}">
                <a16:creationId xmlns:a16="http://schemas.microsoft.com/office/drawing/2014/main" id="{24DD0749-7C65-497D-9292-462BB6268A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66566" name="Picture 6">
            <a:extLst>
              <a:ext uri="{FF2B5EF4-FFF2-40B4-BE49-F238E27FC236}">
                <a16:creationId xmlns:a16="http://schemas.microsoft.com/office/drawing/2014/main" id="{6DE88951-D004-40A8-A28C-3DD9D458C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1348042"/>
            <a:ext cx="4543425" cy="208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รูปภาพ 1">
            <a:extLst>
              <a:ext uri="{FF2B5EF4-FFF2-40B4-BE49-F238E27FC236}">
                <a16:creationId xmlns:a16="http://schemas.microsoft.com/office/drawing/2014/main" id="{18091CFC-1BAA-408D-99B4-D18CF75E3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575051"/>
            <a:ext cx="44005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2C424A1-221C-4A25-8B80-C9EEF62D0732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01D32F43-A396-41C1-9A4F-A009354E6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5E9A7DD6-D4E3-4A05-B170-46731FA7D7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7E531288-EBC6-4E2F-90DC-BC48E4862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A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E8A43110-3FAE-427D-8813-9E2C33D7F6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ตัวแทนหมายเลขภาพนิ่ง 5">
            <a:extLst>
              <a:ext uri="{FF2B5EF4-FFF2-40B4-BE49-F238E27FC236}">
                <a16:creationId xmlns:a16="http://schemas.microsoft.com/office/drawing/2014/main" id="{B8065C6F-C917-47B1-9D91-5A6BD44D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F0E05D9-D58A-4F40-8E13-7AB650A30CD3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7587" name="AutoShape 3" descr="9k=">
            <a:extLst>
              <a:ext uri="{FF2B5EF4-FFF2-40B4-BE49-F238E27FC236}">
                <a16:creationId xmlns:a16="http://schemas.microsoft.com/office/drawing/2014/main" id="{3F2C9B42-5C68-4056-930F-34D98C5F03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7588" name="AutoShape 4" descr="9k=">
            <a:extLst>
              <a:ext uri="{FF2B5EF4-FFF2-40B4-BE49-F238E27FC236}">
                <a16:creationId xmlns:a16="http://schemas.microsoft.com/office/drawing/2014/main" id="{711D9B7D-FFC7-4121-AA56-CBE3D7531B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34822" name="Rectangle 5">
            <a:extLst>
              <a:ext uri="{FF2B5EF4-FFF2-40B4-BE49-F238E27FC236}">
                <a16:creationId xmlns:a16="http://schemas.microsoft.com/office/drawing/2014/main" id="{9E7AE616-FCCA-4CBB-B66B-B4B460B68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313" y="2035175"/>
            <a:ext cx="5362575" cy="3092450"/>
          </a:xfrm>
          <a:prstGeom prst="rect">
            <a:avLst/>
          </a:prstGeom>
          <a:noFill/>
          <a:ln>
            <a:noFill/>
          </a:ln>
          <a:effectLst/>
        </p:spPr>
        <p:txBody>
          <a:bodyPr bIns="0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th-T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Class – B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th-T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Amplifier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th-TH" sz="6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ตัวแทนหมายเลขภาพนิ่ง 5">
            <a:extLst>
              <a:ext uri="{FF2B5EF4-FFF2-40B4-BE49-F238E27FC236}">
                <a16:creationId xmlns:a16="http://schemas.microsoft.com/office/drawing/2014/main" id="{1D7D217E-731D-40D9-999E-F116687C9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0483C86-294B-4147-B4ED-811DBC9347F3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12" name="AutoShape 3" descr="9k=">
            <a:extLst>
              <a:ext uri="{FF2B5EF4-FFF2-40B4-BE49-F238E27FC236}">
                <a16:creationId xmlns:a16="http://schemas.microsoft.com/office/drawing/2014/main" id="{1267F375-7A18-402F-B686-A7E437F30B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13" name="AutoShape 4" descr="9k=">
            <a:extLst>
              <a:ext uri="{FF2B5EF4-FFF2-40B4-BE49-F238E27FC236}">
                <a16:creationId xmlns:a16="http://schemas.microsoft.com/office/drawing/2014/main" id="{8084937D-3AAE-4625-AF02-8DCE36169E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68614" name="Picture 6">
            <a:extLst>
              <a:ext uri="{FF2B5EF4-FFF2-40B4-BE49-F238E27FC236}">
                <a16:creationId xmlns:a16="http://schemas.microsoft.com/office/drawing/2014/main" id="{DBAD1835-3805-420A-AB42-09D3B36E7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" y="1581150"/>
            <a:ext cx="713422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5" name="สี่เหลี่ยมผืนผ้า 1">
            <a:extLst>
              <a:ext uri="{FF2B5EF4-FFF2-40B4-BE49-F238E27FC236}">
                <a16:creationId xmlns:a16="http://schemas.microsoft.com/office/drawing/2014/main" id="{46CED131-EC4A-44E2-AD03-67D29F88E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431" y="1214437"/>
            <a:ext cx="2738437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Class – B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จะทำงานที่จุด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dc  bias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transistor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อยู่ก่ำกึ่งระหว่าง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on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off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0D064F19-C113-4F35-BEDD-E4703765C9A9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FACE0FC3-298F-4197-8AC0-BC62A3A9D5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8BF7A60-B287-4037-B521-5747486809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79FB3739-5553-4E6D-B4FD-6787DD55E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8BAE71D8-8A4B-498D-84DF-9CED7D674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ตัวแทนหมายเลขภาพนิ่ง 5">
            <a:extLst>
              <a:ext uri="{FF2B5EF4-FFF2-40B4-BE49-F238E27FC236}">
                <a16:creationId xmlns:a16="http://schemas.microsoft.com/office/drawing/2014/main" id="{5B429604-9F9B-4FA9-958C-0B8FBC963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43B3EFF-0671-4B02-9BE9-728D26CEE67F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26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9636" name="AutoShape 3" descr="9k=">
            <a:extLst>
              <a:ext uri="{FF2B5EF4-FFF2-40B4-BE49-F238E27FC236}">
                <a16:creationId xmlns:a16="http://schemas.microsoft.com/office/drawing/2014/main" id="{F942D67D-BD13-4DDF-8BA0-1056E89FFA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9637" name="AutoShape 4" descr="9k=">
            <a:extLst>
              <a:ext uri="{FF2B5EF4-FFF2-40B4-BE49-F238E27FC236}">
                <a16:creationId xmlns:a16="http://schemas.microsoft.com/office/drawing/2014/main" id="{75D7445B-BE0E-48EF-8BA9-030AE0CA34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9638" name="Rectangle 5">
            <a:extLst>
              <a:ext uri="{FF2B5EF4-FFF2-40B4-BE49-F238E27FC236}">
                <a16:creationId xmlns:a16="http://schemas.microsoft.com/office/drawing/2014/main" id="{824B53EF-7E8F-4D5D-84FB-330100B5D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022410"/>
            <a:ext cx="8195890" cy="250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bIns="0" anchor="ctr">
            <a:spAutoFit/>
          </a:bodyPr>
          <a:lstStyle>
            <a:lvl1pPr indent="4572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จะต้องใช้  </a:t>
            </a:r>
            <a:r>
              <a:rPr lang="en-US" altLang="th-TH" sz="4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transistor  2 </a:t>
            </a:r>
            <a:r>
              <a:rPr lang="th-TH" altLang="th-TH" sz="4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  ผลัดกันทำงาน </a:t>
            </a:r>
            <a:endParaRPr lang="en-US" altLang="th-TH" sz="4000" u="sng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เพื่อให้ได้สัญญาณทาง </a:t>
            </a:r>
            <a:r>
              <a:rPr lang="en-US" altLang="th-TH" sz="4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output </a:t>
            </a:r>
            <a:r>
              <a:rPr lang="th-TH" altLang="th-TH" sz="4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เต็มรูปเคลื่อน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การทำงานของ </a:t>
            </a:r>
            <a:r>
              <a:rPr lang="en-US" altLang="th-TH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Class – B  </a:t>
            </a:r>
            <a:r>
              <a:rPr lang="th-TH" altLang="th-TH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ก็เหมือนกับวงจร  </a:t>
            </a:r>
            <a:r>
              <a:rPr lang="en-US" altLang="th-TH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push-pull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20349FA1-A26C-4A95-BBFD-4B97C9C327CE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6DD47D30-C1B2-4157-A8F7-27540C89B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863DDEBF-8950-4EC5-ABF4-D659089C0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1DBB937F-0E32-4C8C-929E-E07C973FE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D453F796-C200-4EF4-8EA1-8D846E684E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ตัวแทนหมายเลขภาพนิ่ง 5">
            <a:extLst>
              <a:ext uri="{FF2B5EF4-FFF2-40B4-BE49-F238E27FC236}">
                <a16:creationId xmlns:a16="http://schemas.microsoft.com/office/drawing/2014/main" id="{69164389-86AE-4419-B3A9-B83FADFB8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862DBF9-6E22-41C4-ABF6-71D521A18A61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60" name="AutoShape 3" descr="9k=">
            <a:extLst>
              <a:ext uri="{FF2B5EF4-FFF2-40B4-BE49-F238E27FC236}">
                <a16:creationId xmlns:a16="http://schemas.microsoft.com/office/drawing/2014/main" id="{571F0E10-5BCF-4F06-B787-0F0DF6D364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61" name="AutoShape 4" descr="9k=">
            <a:extLst>
              <a:ext uri="{FF2B5EF4-FFF2-40B4-BE49-F238E27FC236}">
                <a16:creationId xmlns:a16="http://schemas.microsoft.com/office/drawing/2014/main" id="{38E29D32-F650-4307-9A50-F267C05A5B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70662" name="Picture 5">
            <a:extLst>
              <a:ext uri="{FF2B5EF4-FFF2-40B4-BE49-F238E27FC236}">
                <a16:creationId xmlns:a16="http://schemas.microsoft.com/office/drawing/2014/main" id="{F9119016-7296-4901-8454-6D7CC0372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73238"/>
            <a:ext cx="644683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6099B76-516C-49EF-9E78-8B7B4B1C5694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30E321B4-D942-4B8A-86D2-196EE11CB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C48F6C46-03AD-4C41-A309-BB08CFB91C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DA04EB90-1B5C-47D2-AD86-6F5960999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EC9033CA-EF47-4CFC-BE43-2268DFC462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ตัวแทนหมายเลขภาพนิ่ง 5">
            <a:extLst>
              <a:ext uri="{FF2B5EF4-FFF2-40B4-BE49-F238E27FC236}">
                <a16:creationId xmlns:a16="http://schemas.microsoft.com/office/drawing/2014/main" id="{929070BD-3BA2-4851-B936-40BABC41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73AC159-07F0-48B1-B9FE-DF17327E1494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28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1684" name="AutoShape 3" descr="9k=">
            <a:extLst>
              <a:ext uri="{FF2B5EF4-FFF2-40B4-BE49-F238E27FC236}">
                <a16:creationId xmlns:a16="http://schemas.microsoft.com/office/drawing/2014/main" id="{1EBFC2BE-CC53-4965-B341-1A715D93B3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1685" name="AutoShape 4" descr="9k=">
            <a:extLst>
              <a:ext uri="{FF2B5EF4-FFF2-40B4-BE49-F238E27FC236}">
                <a16:creationId xmlns:a16="http://schemas.microsoft.com/office/drawing/2014/main" id="{FC2D540F-EF99-4B7B-84E7-5B55ECFC79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71686" name="Picture 5">
            <a:extLst>
              <a:ext uri="{FF2B5EF4-FFF2-40B4-BE49-F238E27FC236}">
                <a16:creationId xmlns:a16="http://schemas.microsoft.com/office/drawing/2014/main" id="{DAE28ACC-4695-4BA7-8C8D-31C503EC2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8604250" cy="401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C4720E4E-3B1F-4168-A589-2D18EC27E3DB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69D626C5-D33E-412F-AC2D-2842144C9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36987C79-9840-4D5D-868D-8652A665A0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6605F6D0-9174-4A49-862D-3A996B72FE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85883F4E-6C92-4833-8B19-5B44C142B0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ตัวแทนหมายเลขภาพนิ่ง 5">
            <a:extLst>
              <a:ext uri="{FF2B5EF4-FFF2-40B4-BE49-F238E27FC236}">
                <a16:creationId xmlns:a16="http://schemas.microsoft.com/office/drawing/2014/main" id="{8BF15AC4-DC81-4F1C-98C5-D07705B5A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775C930-3131-4902-99CB-B795F446325D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29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08" name="AutoShape 3" descr="9k=">
            <a:extLst>
              <a:ext uri="{FF2B5EF4-FFF2-40B4-BE49-F238E27FC236}">
                <a16:creationId xmlns:a16="http://schemas.microsoft.com/office/drawing/2014/main" id="{AC83C012-9BF2-4708-8443-A6FFE9AF2B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09" name="AutoShape 4" descr="9k=">
            <a:extLst>
              <a:ext uri="{FF2B5EF4-FFF2-40B4-BE49-F238E27FC236}">
                <a16:creationId xmlns:a16="http://schemas.microsoft.com/office/drawing/2014/main" id="{690EB7B1-A3EF-47C6-B9CF-548F0F28F0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2710" name="Rectangle 5">
            <a:extLst>
              <a:ext uri="{FF2B5EF4-FFF2-40B4-BE49-F238E27FC236}">
                <a16:creationId xmlns:a16="http://schemas.microsoft.com/office/drawing/2014/main" id="{FEE37ED1-CF23-4FF9-BF43-CFD8A4254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181924"/>
            <a:ext cx="85693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การทำงานของ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class-B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ถ้าใช้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power  supply  1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ชุด  กระแสจะเหมือนได้จากวงจร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Full-wave Rectifier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แต่ถ้าใช้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power  supply  2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ชุด  แต่ละวงจรก็เหมือนเป็นวงจร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half-wave  rectifier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ทั้ง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กรณีสามารถหาค่า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Average  power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ได้จาก</a:t>
            </a:r>
          </a:p>
        </p:txBody>
      </p:sp>
      <p:pic>
        <p:nvPicPr>
          <p:cNvPr id="72711" name="Picture 6">
            <a:extLst>
              <a:ext uri="{FF2B5EF4-FFF2-40B4-BE49-F238E27FC236}">
                <a16:creationId xmlns:a16="http://schemas.microsoft.com/office/drawing/2014/main" id="{1C72680B-B9C9-4921-B633-605B96217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500438"/>
            <a:ext cx="66230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D530D870-E186-4B7F-A7BE-6145CF6F77E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9CB06DCD-2EA5-438C-BD8E-B9AF8B68F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C198E0D2-99CA-4F48-A59A-C9DB9547DD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7A73C39F-3405-4462-81CD-E9146C942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CDAA1C0D-53EE-4812-9B5A-97742B8C37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ตัวแทนหมายเลขภาพนิ่ง 5">
            <a:extLst>
              <a:ext uri="{FF2B5EF4-FFF2-40B4-BE49-F238E27FC236}">
                <a16:creationId xmlns:a16="http://schemas.microsoft.com/office/drawing/2014/main" id="{0387C270-9CAF-4F1B-ADF0-DCAF8BE57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50FDAE7-4E5B-4E61-B8D4-A4F3D31CDB64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30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3733" name="AutoShape 3" descr="9k=">
            <a:extLst>
              <a:ext uri="{FF2B5EF4-FFF2-40B4-BE49-F238E27FC236}">
                <a16:creationId xmlns:a16="http://schemas.microsoft.com/office/drawing/2014/main" id="{3E6F009C-9A99-4140-9D73-8D3CAD65FC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3734" name="AutoShape 4" descr="9k=">
            <a:extLst>
              <a:ext uri="{FF2B5EF4-FFF2-40B4-BE49-F238E27FC236}">
                <a16:creationId xmlns:a16="http://schemas.microsoft.com/office/drawing/2014/main" id="{1BA7FD82-5B66-4482-91C5-3494EAAC9D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73735" name="Picture 5">
            <a:extLst>
              <a:ext uri="{FF2B5EF4-FFF2-40B4-BE49-F238E27FC236}">
                <a16:creationId xmlns:a16="http://schemas.microsoft.com/office/drawing/2014/main" id="{939B3B02-AFDC-4ECE-91D6-1581BCC8C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993" y="1004218"/>
            <a:ext cx="2808288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6" name="Picture 6">
            <a:extLst>
              <a:ext uri="{FF2B5EF4-FFF2-40B4-BE49-F238E27FC236}">
                <a16:creationId xmlns:a16="http://schemas.microsoft.com/office/drawing/2014/main" id="{FACB6BBB-EE0A-4F36-A581-2DF0A9DB7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420938"/>
            <a:ext cx="39719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7" name="Picture 14">
            <a:extLst>
              <a:ext uri="{FF2B5EF4-FFF2-40B4-BE49-F238E27FC236}">
                <a16:creationId xmlns:a16="http://schemas.microsoft.com/office/drawing/2014/main" id="{94014878-BA84-4F89-A260-149B275F9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3324225"/>
            <a:ext cx="7312025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D2440A43-F26F-4BC5-B266-E00AD080FD3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6D55975F-341B-435D-93CC-9CEFC45EB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8D57273-14A4-4834-B065-57B817E339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B41AC9-03BE-4D5A-83F3-13E4721C4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24E7ED50-8B2F-48F7-8F15-A5DFD40B2B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ตัวแทนหมายเลขภาพนิ่ง 5">
            <a:extLst>
              <a:ext uri="{FF2B5EF4-FFF2-40B4-BE49-F238E27FC236}">
                <a16:creationId xmlns:a16="http://schemas.microsoft.com/office/drawing/2014/main" id="{B5A3305D-DA64-41FD-9EB0-BAC109E9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2CA6A70-2AF7-4745-A8B6-812355561268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31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56" name="AutoShape 3" descr="9k=">
            <a:extLst>
              <a:ext uri="{FF2B5EF4-FFF2-40B4-BE49-F238E27FC236}">
                <a16:creationId xmlns:a16="http://schemas.microsoft.com/office/drawing/2014/main" id="{536B2D27-F2A1-4DF2-9810-50A4E72918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4757" name="AutoShape 4" descr="9k=">
            <a:extLst>
              <a:ext uri="{FF2B5EF4-FFF2-40B4-BE49-F238E27FC236}">
                <a16:creationId xmlns:a16="http://schemas.microsoft.com/office/drawing/2014/main" id="{CBC1A440-0BB3-41AF-81C9-2629E11E08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74758" name="Picture 5">
            <a:extLst>
              <a:ext uri="{FF2B5EF4-FFF2-40B4-BE49-F238E27FC236}">
                <a16:creationId xmlns:a16="http://schemas.microsoft.com/office/drawing/2014/main" id="{AF334141-85A7-4EB0-A5B6-1A55028DD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25538"/>
            <a:ext cx="704056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6">
            <a:extLst>
              <a:ext uri="{FF2B5EF4-FFF2-40B4-BE49-F238E27FC236}">
                <a16:creationId xmlns:a16="http://schemas.microsoft.com/office/drawing/2014/main" id="{2DDD59E9-F88B-4044-945A-3382B8E5B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716338"/>
            <a:ext cx="59531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0" name="Picture 7">
            <a:extLst>
              <a:ext uri="{FF2B5EF4-FFF2-40B4-BE49-F238E27FC236}">
                <a16:creationId xmlns:a16="http://schemas.microsoft.com/office/drawing/2014/main" id="{94C4C395-06B3-4EA3-8E0E-EC9E871A6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450" y="5013325"/>
            <a:ext cx="37242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FFA468D2-9C85-4A81-BB34-30D476A1FC92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03FE39A4-BBC7-450B-92E3-69F85939A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AD74B021-8D10-4FF9-B39A-E08DF5ED36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5F866A3C-6987-42A7-B6B3-916AA39A0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89BB7BA0-03DC-427B-B281-D35BD44034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ตัวแทนหมายเลขภาพนิ่ง 5">
            <a:extLst>
              <a:ext uri="{FF2B5EF4-FFF2-40B4-BE49-F238E27FC236}">
                <a16:creationId xmlns:a16="http://schemas.microsoft.com/office/drawing/2014/main" id="{A8361148-866C-4EA3-98A6-9FAC34705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1D72AD7-01DB-4D60-9C89-42893C0CA656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5780" name="AutoShape 3" descr="9k=">
            <a:extLst>
              <a:ext uri="{FF2B5EF4-FFF2-40B4-BE49-F238E27FC236}">
                <a16:creationId xmlns:a16="http://schemas.microsoft.com/office/drawing/2014/main" id="{AEAA4C08-2D13-4D23-9905-448D4D60C0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5781" name="AutoShape 4" descr="9k=">
            <a:extLst>
              <a:ext uri="{FF2B5EF4-FFF2-40B4-BE49-F238E27FC236}">
                <a16:creationId xmlns:a16="http://schemas.microsoft.com/office/drawing/2014/main" id="{A0D473A5-36F6-4122-8F24-79DB3BCB95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75782" name="Picture 5">
            <a:extLst>
              <a:ext uri="{FF2B5EF4-FFF2-40B4-BE49-F238E27FC236}">
                <a16:creationId xmlns:a16="http://schemas.microsoft.com/office/drawing/2014/main" id="{F0445751-BD13-4C55-90A6-E50A10456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89013"/>
            <a:ext cx="6608762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3" name="Picture 6">
            <a:extLst>
              <a:ext uri="{FF2B5EF4-FFF2-40B4-BE49-F238E27FC236}">
                <a16:creationId xmlns:a16="http://schemas.microsoft.com/office/drawing/2014/main" id="{87550CB7-CD0C-46FB-A703-8EB6FD277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284538"/>
            <a:ext cx="8362950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B3F3F422-C738-4804-8D5A-E0BD22D0BDD3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DC022DF6-1C4B-4D0D-BD68-9EACE9761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AF69D274-3B00-4B15-9CA7-11D659E803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8F10F2C6-A57C-44D1-9556-E797847E0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5E78650A-069A-4795-903A-0296C5739F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ตัวแทนหมายเลขภาพนิ่ง 5">
            <a:extLst>
              <a:ext uri="{FF2B5EF4-FFF2-40B4-BE49-F238E27FC236}">
                <a16:creationId xmlns:a16="http://schemas.microsoft.com/office/drawing/2014/main" id="{B6CB06D2-56ED-4057-8CBF-3499745F4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8D08648-87F3-4E12-8991-BD767F9BF591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04" name="AutoShape 3" descr="9k=">
            <a:extLst>
              <a:ext uri="{FF2B5EF4-FFF2-40B4-BE49-F238E27FC236}">
                <a16:creationId xmlns:a16="http://schemas.microsoft.com/office/drawing/2014/main" id="{E30C5343-A861-4DF9-916B-23AF3D4A34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6805" name="AutoShape 4" descr="9k=">
            <a:extLst>
              <a:ext uri="{FF2B5EF4-FFF2-40B4-BE49-F238E27FC236}">
                <a16:creationId xmlns:a16="http://schemas.microsoft.com/office/drawing/2014/main" id="{029E4D42-CCB5-489C-9B14-8344281C0F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76806" name="Picture 5">
            <a:extLst>
              <a:ext uri="{FF2B5EF4-FFF2-40B4-BE49-F238E27FC236}">
                <a16:creationId xmlns:a16="http://schemas.microsoft.com/office/drawing/2014/main" id="{77E0AF4E-DD85-4095-BB7A-0C112A751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341438"/>
            <a:ext cx="7418387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7FFEBD70-F185-4103-B2D5-DF516B32ECA7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469EF546-50DE-4708-BF52-E100D594B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3E24BA42-0DD1-48AC-A912-FDB9C8351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7D2EA3E5-9915-4265-B08E-E69CACFD2C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AAFC9B78-1C79-41DA-A004-FFF28C97AF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ตัวแทนหมายเลขภาพนิ่ง 5">
            <a:extLst>
              <a:ext uri="{FF2B5EF4-FFF2-40B4-BE49-F238E27FC236}">
                <a16:creationId xmlns:a16="http://schemas.microsoft.com/office/drawing/2014/main" id="{732F23C3-AA8B-4BCD-87B9-AC09A3DE1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DE99215-B59C-4C1E-8A57-76E3405AB66D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7828" name="AutoShape 3" descr="9k=">
            <a:extLst>
              <a:ext uri="{FF2B5EF4-FFF2-40B4-BE49-F238E27FC236}">
                <a16:creationId xmlns:a16="http://schemas.microsoft.com/office/drawing/2014/main" id="{C4CF05E1-0875-459F-B71D-E0E43112C9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7829" name="AutoShape 4" descr="9k=">
            <a:extLst>
              <a:ext uri="{FF2B5EF4-FFF2-40B4-BE49-F238E27FC236}">
                <a16:creationId xmlns:a16="http://schemas.microsoft.com/office/drawing/2014/main" id="{7B9F9B21-27F6-49DD-8498-46F0167402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7830" name="Rectangle 5">
            <a:extLst>
              <a:ext uri="{FF2B5EF4-FFF2-40B4-BE49-F238E27FC236}">
                <a16:creationId xmlns:a16="http://schemas.microsoft.com/office/drawing/2014/main" id="{11B1F979-48DB-40FA-87A6-76AC59F91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098550"/>
            <a:ext cx="8640762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ให้หา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 power  ,  output  power  and  Efficiency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class-B  Amplifier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ได้สัญญาณ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  V 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load  16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โอห์ม  ใช้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single  supply ,  V    =  30 v</a:t>
            </a:r>
          </a:p>
        </p:txBody>
      </p:sp>
      <p:pic>
        <p:nvPicPr>
          <p:cNvPr id="77831" name="Picture 6">
            <a:extLst>
              <a:ext uri="{FF2B5EF4-FFF2-40B4-BE49-F238E27FC236}">
                <a16:creationId xmlns:a16="http://schemas.microsoft.com/office/drawing/2014/main" id="{C65C5509-8411-4FAE-AFA7-A551828C7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2727325"/>
            <a:ext cx="4184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8">
            <a:extLst>
              <a:ext uri="{FF2B5EF4-FFF2-40B4-BE49-F238E27FC236}">
                <a16:creationId xmlns:a16="http://schemas.microsoft.com/office/drawing/2014/main" id="{1145F6B7-7183-4B0B-8F11-7D70AB7E0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3448050"/>
            <a:ext cx="224631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3" name="Picture 10">
            <a:extLst>
              <a:ext uri="{FF2B5EF4-FFF2-40B4-BE49-F238E27FC236}">
                <a16:creationId xmlns:a16="http://schemas.microsoft.com/office/drawing/2014/main" id="{80BBBA43-7FF3-44F1-B88A-79AD7E1AE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987925"/>
            <a:ext cx="44767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4" name="Picture 5">
            <a:extLst>
              <a:ext uri="{FF2B5EF4-FFF2-40B4-BE49-F238E27FC236}">
                <a16:creationId xmlns:a16="http://schemas.microsoft.com/office/drawing/2014/main" id="{B9E37C5B-F490-4287-A90A-71690B2FE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5932488"/>
            <a:ext cx="5187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5" name="รูปภาพ 1">
            <a:extLst>
              <a:ext uri="{FF2B5EF4-FFF2-40B4-BE49-F238E27FC236}">
                <a16:creationId xmlns:a16="http://schemas.microsoft.com/office/drawing/2014/main" id="{BB8DB102-3289-430F-A562-CBCF584A8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388" y="2371725"/>
            <a:ext cx="308927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165A1C35-0DD4-4ECE-9D69-C74436D3493E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50CAF0DA-42FF-4D95-B780-B820CEE59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D3E25F26-AA28-47BF-B62A-6587C6F204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14A2C815-EA28-452B-9218-2BD64E033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8A589217-E068-4647-842A-FD01294FEF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ตัวแทนหมายเลขภาพนิ่ง 5">
            <a:extLst>
              <a:ext uri="{FF2B5EF4-FFF2-40B4-BE49-F238E27FC236}">
                <a16:creationId xmlns:a16="http://schemas.microsoft.com/office/drawing/2014/main" id="{9041C9D3-AE67-4301-A0BF-74BC10AE7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E1E982C-4F93-4E05-9445-EDAFF0EB4E7F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8852" name="AutoShape 3" descr="9k=">
            <a:extLst>
              <a:ext uri="{FF2B5EF4-FFF2-40B4-BE49-F238E27FC236}">
                <a16:creationId xmlns:a16="http://schemas.microsoft.com/office/drawing/2014/main" id="{0BE6E321-54BC-4711-AFDD-D2E161814B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8853" name="AutoShape 4" descr="9k=">
            <a:extLst>
              <a:ext uri="{FF2B5EF4-FFF2-40B4-BE49-F238E27FC236}">
                <a16:creationId xmlns:a16="http://schemas.microsoft.com/office/drawing/2014/main" id="{A2DF7C70-9142-4FE4-A4C6-354FF93246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78854" name="Picture 6">
            <a:extLst>
              <a:ext uri="{FF2B5EF4-FFF2-40B4-BE49-F238E27FC236}">
                <a16:creationId xmlns:a16="http://schemas.microsoft.com/office/drawing/2014/main" id="{08FFD1AB-6554-499B-A67A-70832A529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166813"/>
            <a:ext cx="641508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5" name="Picture 7">
            <a:extLst>
              <a:ext uri="{FF2B5EF4-FFF2-40B4-BE49-F238E27FC236}">
                <a16:creationId xmlns:a16="http://schemas.microsoft.com/office/drawing/2014/main" id="{342348FE-875E-46B1-BFF2-899B0F694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581400"/>
            <a:ext cx="4752975" cy="25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88C3A49F-BA92-46DD-9DB6-5BFDC81978FB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D1453E94-CC40-40D5-A9E4-77434FE8D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C0C13687-69B3-43DA-BD3D-91DE0C6986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8BE8E319-DFE6-49C3-881C-4A12CA1C89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33E49919-9D80-479E-AF21-07ECEE987D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ตัวแทนหมายเลขภาพนิ่ง 5">
            <a:extLst>
              <a:ext uri="{FF2B5EF4-FFF2-40B4-BE49-F238E27FC236}">
                <a16:creationId xmlns:a16="http://schemas.microsoft.com/office/drawing/2014/main" id="{28F70267-7888-4A18-B874-B73CC0FE3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6087BF6-A5C2-4C8F-BB6F-6D0A85A462B8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36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9876" name="AutoShape 3" descr="9k=">
            <a:extLst>
              <a:ext uri="{FF2B5EF4-FFF2-40B4-BE49-F238E27FC236}">
                <a16:creationId xmlns:a16="http://schemas.microsoft.com/office/drawing/2014/main" id="{9F21F5A7-1F57-405C-8EC4-71A1E4DF27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9877" name="AutoShape 4" descr="9k=">
            <a:extLst>
              <a:ext uri="{FF2B5EF4-FFF2-40B4-BE49-F238E27FC236}">
                <a16:creationId xmlns:a16="http://schemas.microsoft.com/office/drawing/2014/main" id="{3156036E-C592-4829-97B4-D5A6F05ACE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9878" name="Rectangle 5">
            <a:extLst>
              <a:ext uri="{FF2B5EF4-FFF2-40B4-BE49-F238E27FC236}">
                <a16:creationId xmlns:a16="http://schemas.microsoft.com/office/drawing/2014/main" id="{4B76939D-71CE-4C94-AF86-163AB4EA1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1108323"/>
            <a:ext cx="84963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ให้หาค่า  </a:t>
            </a:r>
            <a:r>
              <a:rPr lang="en-US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maximumn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power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class-B  Amplifier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power  supply V</a:t>
            </a:r>
            <a:r>
              <a:rPr lang="en-US" altLang="th-TH" sz="3200" baseline="-25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CC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= 30 v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Load  16 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โอห์ม</a:t>
            </a:r>
          </a:p>
        </p:txBody>
      </p:sp>
      <p:pic>
        <p:nvPicPr>
          <p:cNvPr id="79879" name="Picture 6">
            <a:extLst>
              <a:ext uri="{FF2B5EF4-FFF2-40B4-BE49-F238E27FC236}">
                <a16:creationId xmlns:a16="http://schemas.microsoft.com/office/drawing/2014/main" id="{28F87A37-C029-4946-B044-6CCB958D1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2171700"/>
            <a:ext cx="6460703" cy="168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0" name="Picture 7">
            <a:extLst>
              <a:ext uri="{FF2B5EF4-FFF2-40B4-BE49-F238E27FC236}">
                <a16:creationId xmlns:a16="http://schemas.microsoft.com/office/drawing/2014/main" id="{711F0EB2-3BC9-45FE-B9BA-7F065E0EE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3884613"/>
            <a:ext cx="6675437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0B8674BB-F269-4265-BD16-787025B0A7D4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4821184A-AB6F-45C1-AFD2-C5274C4D9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19B6C61F-3BD0-456D-B589-474F4E1804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4069156E-8905-4728-98ED-A2B09BCB62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102CEA53-261C-4DF6-88CA-B953DD7779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ตัวแทนหมายเลขภาพนิ่ง 5">
            <a:extLst>
              <a:ext uri="{FF2B5EF4-FFF2-40B4-BE49-F238E27FC236}">
                <a16:creationId xmlns:a16="http://schemas.microsoft.com/office/drawing/2014/main" id="{6A9E942D-9B6B-45A3-B623-F8AF03C3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62A0D26-DCB6-42DE-B2D3-BDFE3EDCB6E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900" name="AutoShape 3" descr="9k=">
            <a:extLst>
              <a:ext uri="{FF2B5EF4-FFF2-40B4-BE49-F238E27FC236}">
                <a16:creationId xmlns:a16="http://schemas.microsoft.com/office/drawing/2014/main" id="{638D9825-1EC4-43F3-8183-EE59C94D3B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901" name="AutoShape 4" descr="9k=">
            <a:extLst>
              <a:ext uri="{FF2B5EF4-FFF2-40B4-BE49-F238E27FC236}">
                <a16:creationId xmlns:a16="http://schemas.microsoft.com/office/drawing/2014/main" id="{776131CF-145B-4725-997A-CE468FAFD7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80902" name="Picture 5">
            <a:extLst>
              <a:ext uri="{FF2B5EF4-FFF2-40B4-BE49-F238E27FC236}">
                <a16:creationId xmlns:a16="http://schemas.microsoft.com/office/drawing/2014/main" id="{74D258F6-C635-4124-84D0-D6CC38984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1038225"/>
            <a:ext cx="5102225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3" name="Picture 6">
            <a:extLst>
              <a:ext uri="{FF2B5EF4-FFF2-40B4-BE49-F238E27FC236}">
                <a16:creationId xmlns:a16="http://schemas.microsoft.com/office/drawing/2014/main" id="{3A9DD49E-3072-4407-839A-FCD31A13D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3333750"/>
            <a:ext cx="7119938" cy="313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AFFA9A2B-6B43-429A-99EC-DD9EA09FB53B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B7525EAD-4A77-4E65-9021-09C6AAD8E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C55AED66-DCB7-4119-A2CD-8993F860B6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CFBEC72D-BCBC-4BFD-A483-CCBC7A1C4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3317AD70-EF2C-4704-ADF3-41F44D66DA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ตัวแทนหมายเลขภาพนิ่ง 5">
            <a:extLst>
              <a:ext uri="{FF2B5EF4-FFF2-40B4-BE49-F238E27FC236}">
                <a16:creationId xmlns:a16="http://schemas.microsoft.com/office/drawing/2014/main" id="{84A8E5BF-EBB9-41D0-9CA6-E1826043E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1557AC0-1413-4664-A5BF-DC470D21DBF7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38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1924" name="AutoShape 3" descr="9k=">
            <a:extLst>
              <a:ext uri="{FF2B5EF4-FFF2-40B4-BE49-F238E27FC236}">
                <a16:creationId xmlns:a16="http://schemas.microsoft.com/office/drawing/2014/main" id="{8F7DF359-456F-4106-9984-FBCABFFB61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1925" name="AutoShape 4" descr="9k=">
            <a:extLst>
              <a:ext uri="{FF2B5EF4-FFF2-40B4-BE49-F238E27FC236}">
                <a16:creationId xmlns:a16="http://schemas.microsoft.com/office/drawing/2014/main" id="{9BDCAFDA-A821-44A1-992E-7D0AFF0BDB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1926" name="Rectangle 5">
            <a:extLst>
              <a:ext uri="{FF2B5EF4-FFF2-40B4-BE49-F238E27FC236}">
                <a16:creationId xmlns:a16="http://schemas.microsoft.com/office/drawing/2014/main" id="{4C09D01F-9968-4961-967B-1E3FE4678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1281113"/>
            <a:ext cx="83947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11430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รูปแบบการจัดวงจรขยายแบบคลาส 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endParaRPr lang="en-US" altLang="th-TH" sz="3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วงจรขยายคลาส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ทำได้หลายแบบใน</a:t>
            </a:r>
            <a:r>
              <a:rPr lang="th-TH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ที่นี้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จะพิจารณาวงจรที่นิยมกัน</a:t>
            </a:r>
            <a:endParaRPr lang="en-US" altLang="th-TH" sz="3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Push – Pull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แบบใช้หม้อแปลง</a:t>
            </a:r>
            <a:endParaRPr lang="en-US" altLang="th-TH" sz="3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- Complementary – Symmetry Push – Pull Circuit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- Quasi- Complementary – Symmetry Push – Pull Circuit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sz="3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สัญญาณอินพุตของวงจรบางประเภทเป็นสัญญาณที่มี</a:t>
            </a:r>
            <a:r>
              <a:rPr lang="th-TH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เฟส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ตรงข้ามกัน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สัญญาณดังนั้น จึงควรรู้วิธีการกลับ</a:t>
            </a:r>
            <a:r>
              <a:rPr lang="th-TH" altLang="th-TH" sz="3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เฟส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ของสัญญาณอินพุตเสียก่อน ดังตัวอย่างวงจร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11CFAE72-84B9-41F6-B61B-E90CCE123E91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B4332146-46DE-4B91-BB52-8F977E63E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A3BAEB10-B8C1-4020-8334-102F7A0AD0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7A0E3C5C-EFB6-45BA-9AAC-0E0B91732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EA8FBB73-559E-4D22-B5B9-E24235655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ตัวแทนหมายเลขภาพนิ่ง 5">
            <a:extLst>
              <a:ext uri="{FF2B5EF4-FFF2-40B4-BE49-F238E27FC236}">
                <a16:creationId xmlns:a16="http://schemas.microsoft.com/office/drawing/2014/main" id="{FC93FBD0-D471-4792-9AC8-FCE64EA0B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F04A15E-39E5-4B18-B6E3-E2D73085E448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39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48" name="AutoShape 3" descr="9k=">
            <a:extLst>
              <a:ext uri="{FF2B5EF4-FFF2-40B4-BE49-F238E27FC236}">
                <a16:creationId xmlns:a16="http://schemas.microsoft.com/office/drawing/2014/main" id="{DD895ACD-F66A-42A4-8B3E-1166E8FA56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2949" name="AutoShape 4" descr="9k=">
            <a:extLst>
              <a:ext uri="{FF2B5EF4-FFF2-40B4-BE49-F238E27FC236}">
                <a16:creationId xmlns:a16="http://schemas.microsoft.com/office/drawing/2014/main" id="{54D3BCF4-15CE-43FB-BFCE-E4DEB819C5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82950" name="Picture 5">
            <a:extLst>
              <a:ext uri="{FF2B5EF4-FFF2-40B4-BE49-F238E27FC236}">
                <a16:creationId xmlns:a16="http://schemas.microsoft.com/office/drawing/2014/main" id="{7E345F14-1CEC-4E17-A889-D103DBEA1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56" y="1691136"/>
            <a:ext cx="3911648" cy="2596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Picture 7">
            <a:extLst>
              <a:ext uri="{FF2B5EF4-FFF2-40B4-BE49-F238E27FC236}">
                <a16:creationId xmlns:a16="http://schemas.microsoft.com/office/drawing/2014/main" id="{29645F03-6BF9-49FC-8D75-8FAFC8430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615" y="4433177"/>
            <a:ext cx="4010281" cy="231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Picture 8">
            <a:extLst>
              <a:ext uri="{FF2B5EF4-FFF2-40B4-BE49-F238E27FC236}">
                <a16:creationId xmlns:a16="http://schemas.microsoft.com/office/drawing/2014/main" id="{58F7B0D6-DFBD-446F-BC2C-98445DBE5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507" y="1829307"/>
            <a:ext cx="3972250" cy="259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4CF2BA5D-EC42-45F3-BE72-7ABA0649A9C8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FB3B6E0D-F451-4A4E-A097-4DA9528A2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CB747EE7-B636-4C29-9A51-1A4004D0F1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BA11010F-EE9F-4386-B4C2-BAE0E38AC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00723A31-5AB4-4EB5-854E-53DAA4D166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A69D753A-29F5-4092-9B8A-E04DD04E617C}"/>
              </a:ext>
            </a:extLst>
          </p:cNvPr>
          <p:cNvSpPr/>
          <p:nvPr/>
        </p:nvSpPr>
        <p:spPr>
          <a:xfrm>
            <a:off x="2295525" y="1073330"/>
            <a:ext cx="3911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ตัวอย่างวงจรไดร์ภาค</a:t>
            </a:r>
            <a:r>
              <a:rPr lang="th-TH" b="1" dirty="0" err="1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คลาส บี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ตัวแทนหมายเลขภาพนิ่ง 5">
            <a:extLst>
              <a:ext uri="{FF2B5EF4-FFF2-40B4-BE49-F238E27FC236}">
                <a16:creationId xmlns:a16="http://schemas.microsoft.com/office/drawing/2014/main" id="{A5E8F8F3-45CC-4B57-9708-00CFC79A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A162D2D-09A2-4091-9393-A4CEC7506197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40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3972" name="AutoShape 3" descr="9k=">
            <a:extLst>
              <a:ext uri="{FF2B5EF4-FFF2-40B4-BE49-F238E27FC236}">
                <a16:creationId xmlns:a16="http://schemas.microsoft.com/office/drawing/2014/main" id="{BBE57669-5D9C-49DA-BB9D-CD5BD611C4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3973" name="AutoShape 4" descr="9k=">
            <a:extLst>
              <a:ext uri="{FF2B5EF4-FFF2-40B4-BE49-F238E27FC236}">
                <a16:creationId xmlns:a16="http://schemas.microsoft.com/office/drawing/2014/main" id="{E19F0EEA-CB37-4647-832B-47FCAFC632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83974" name="Picture 5">
            <a:extLst>
              <a:ext uri="{FF2B5EF4-FFF2-40B4-BE49-F238E27FC236}">
                <a16:creationId xmlns:a16="http://schemas.microsoft.com/office/drawing/2014/main" id="{90C6F709-0265-447C-8E95-24FCB6EFF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7913687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4F4E597A-0373-434A-99C4-439DF7A5F64C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86385DCA-1FCD-4D9D-A418-1EA9B279C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D7A0EE14-52F6-45A3-916A-50C9620157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1F72063A-8ECC-4364-B74B-468AD7A45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2FA66BB6-633E-45DE-BC7C-CDB3787DFB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ตัวแทนหมายเลขภาพนิ่ง 5">
            <a:extLst>
              <a:ext uri="{FF2B5EF4-FFF2-40B4-BE49-F238E27FC236}">
                <a16:creationId xmlns:a16="http://schemas.microsoft.com/office/drawing/2014/main" id="{BAC116F8-D487-44DC-8392-082EAED6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7610032-F5AD-4F7E-A2A2-5D255754EE01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41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4996" name="AutoShape 3" descr="9k=">
            <a:extLst>
              <a:ext uri="{FF2B5EF4-FFF2-40B4-BE49-F238E27FC236}">
                <a16:creationId xmlns:a16="http://schemas.microsoft.com/office/drawing/2014/main" id="{22D587F5-50CE-4515-8617-318C064DE5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4997" name="AutoShape 4" descr="9k=">
            <a:extLst>
              <a:ext uri="{FF2B5EF4-FFF2-40B4-BE49-F238E27FC236}">
                <a16:creationId xmlns:a16="http://schemas.microsoft.com/office/drawing/2014/main" id="{68F79FB9-2CC8-468C-826D-1E545A1795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4998" name="Rectangle 5">
            <a:extLst>
              <a:ext uri="{FF2B5EF4-FFF2-40B4-BE49-F238E27FC236}">
                <a16:creationId xmlns:a16="http://schemas.microsoft.com/office/drawing/2014/main" id="{B4BF0100-D29F-4B08-A590-59715942A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412875"/>
            <a:ext cx="77724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Complementary – Symmetry Push – Pull Circuit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th-TH" sz="360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เป็นการกำจัด </a:t>
            </a: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noise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ที่เกิดจาก </a:t>
            </a: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transformer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โดยการเลือกใช้ </a:t>
            </a: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Complementary transistor NPN 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PNP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มาแทนที่ </a:t>
            </a: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output transformer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และใช้ </a:t>
            </a: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 signal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ต่อเข้าที่ เบสของทรานซิสเตอร์ทั้ง </a:t>
            </a:r>
            <a:r>
              <a:rPr lang="en-US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sz="36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ดังการทำงาน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30F0D31E-A2C3-452F-ADF9-A5DAC4C8443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A2E0170-27C1-4627-B39A-6412E9F6B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4308BD01-F50C-4643-AAAB-ED4BCF896E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92AC5F61-C109-4886-934B-AD3532E08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D7C3F5C1-1671-41C5-914F-C55D2EE9C2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ตัวแทนหมายเลขภาพนิ่ง 5">
            <a:extLst>
              <a:ext uri="{FF2B5EF4-FFF2-40B4-BE49-F238E27FC236}">
                <a16:creationId xmlns:a16="http://schemas.microsoft.com/office/drawing/2014/main" id="{08420177-C1E8-4587-AA76-6738EED49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66596D5-2737-4D78-89BE-0946E4202E13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6020" name="AutoShape 3" descr="9k=">
            <a:extLst>
              <a:ext uri="{FF2B5EF4-FFF2-40B4-BE49-F238E27FC236}">
                <a16:creationId xmlns:a16="http://schemas.microsoft.com/office/drawing/2014/main" id="{A2605637-1446-48E7-B776-C305612688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6021" name="AutoShape 4" descr="9k=">
            <a:extLst>
              <a:ext uri="{FF2B5EF4-FFF2-40B4-BE49-F238E27FC236}">
                <a16:creationId xmlns:a16="http://schemas.microsoft.com/office/drawing/2014/main" id="{084B00EF-AFA9-4617-A6BB-27A1E0E4D1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86022" name="Picture 6">
            <a:extLst>
              <a:ext uri="{FF2B5EF4-FFF2-40B4-BE49-F238E27FC236}">
                <a16:creationId xmlns:a16="http://schemas.microsoft.com/office/drawing/2014/main" id="{906983DF-0AF7-4A62-B147-E2460C2C5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52513"/>
            <a:ext cx="7383462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0AE0CAD5-276E-407D-B70D-F57693BC4403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685E759E-A785-444C-A179-4F79BBC3A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CADD959C-9117-4071-A704-CEE3E5669B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83520DC6-8A59-4D81-822B-E9319AD663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DBBFD279-450A-42C7-A9D4-7C43BD449E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ตัวแทนหมายเลขภาพนิ่ง 5">
            <a:extLst>
              <a:ext uri="{FF2B5EF4-FFF2-40B4-BE49-F238E27FC236}">
                <a16:creationId xmlns:a16="http://schemas.microsoft.com/office/drawing/2014/main" id="{E983A74B-E0D2-4F0E-9337-F00713817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A884E4F-8CC5-47C6-9CF9-9EE281C748A4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44" name="AutoShape 3" descr="9k=">
            <a:extLst>
              <a:ext uri="{FF2B5EF4-FFF2-40B4-BE49-F238E27FC236}">
                <a16:creationId xmlns:a16="http://schemas.microsoft.com/office/drawing/2014/main" id="{9D1506E9-FC5B-4AA2-B0D0-2A9F0D4F2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45" name="AutoShape 4" descr="9k=">
            <a:extLst>
              <a:ext uri="{FF2B5EF4-FFF2-40B4-BE49-F238E27FC236}">
                <a16:creationId xmlns:a16="http://schemas.microsoft.com/office/drawing/2014/main" id="{2A68692B-CCCD-4906-A81B-A6668AA7B0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46" name="Rectangle 5">
            <a:extLst>
              <a:ext uri="{FF2B5EF4-FFF2-40B4-BE49-F238E27FC236}">
                <a16:creationId xmlns:a16="http://schemas.microsoft.com/office/drawing/2014/main" id="{D51E69C9-2C77-41F1-A8AE-0C5C5D4F4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125538"/>
            <a:ext cx="77644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b="1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 Quasi- Complementary – Symmetry Push – Pull Circuit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</a:p>
        </p:txBody>
      </p:sp>
      <p:pic>
        <p:nvPicPr>
          <p:cNvPr id="87047" name="Picture 6">
            <a:extLst>
              <a:ext uri="{FF2B5EF4-FFF2-40B4-BE49-F238E27FC236}">
                <a16:creationId xmlns:a16="http://schemas.microsoft.com/office/drawing/2014/main" id="{24FC197F-84CE-4BD1-880F-3265D1802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844675"/>
            <a:ext cx="6757988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FDD674EC-AC65-47A3-870E-EC12085028B1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14B334A6-9EF7-4269-AA9C-6EF7BEA4A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F0FB0777-7B06-4277-BF43-4742B9983B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B1A33920-F093-4F51-B359-CC8216C8B8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52E69B42-E40E-436B-8239-DA0709DA31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ตัวแทนหมายเลขภาพนิ่ง 5">
            <a:extLst>
              <a:ext uri="{FF2B5EF4-FFF2-40B4-BE49-F238E27FC236}">
                <a16:creationId xmlns:a16="http://schemas.microsoft.com/office/drawing/2014/main" id="{E428B293-B41A-496F-86D7-D6D3AD351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04A7493-6A2B-4496-9286-2F18DDCB9961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8068" name="AutoShape 3" descr="9k=">
            <a:extLst>
              <a:ext uri="{FF2B5EF4-FFF2-40B4-BE49-F238E27FC236}">
                <a16:creationId xmlns:a16="http://schemas.microsoft.com/office/drawing/2014/main" id="{BB3ED53C-F470-4F82-8DC4-AA58EEF481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8069" name="AutoShape 4" descr="9k=">
            <a:extLst>
              <a:ext uri="{FF2B5EF4-FFF2-40B4-BE49-F238E27FC236}">
                <a16:creationId xmlns:a16="http://schemas.microsoft.com/office/drawing/2014/main" id="{EA1AED1E-6F9B-4FE0-BB1A-309C6F4BE5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8070" name="Rectangle 5">
            <a:extLst>
              <a:ext uri="{FF2B5EF4-FFF2-40B4-BE49-F238E27FC236}">
                <a16:creationId xmlns:a16="http://schemas.microsoft.com/office/drawing/2014/main" id="{E705DF4A-5122-486A-B2D6-A47AC78BD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3" y="1058863"/>
            <a:ext cx="84185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ตัวอย่าง จงคำนวณหาค่า  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Po(ac)  ,    Pi(dc) ,   PQ </a:t>
            </a:r>
            <a:r>
              <a:rPr lang="th-TH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ถ้า </a:t>
            </a:r>
            <a:r>
              <a:rPr lang="en-US" altLang="th-TH" sz="36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Vi = 12V(rms)</a:t>
            </a:r>
          </a:p>
        </p:txBody>
      </p:sp>
      <p:pic>
        <p:nvPicPr>
          <p:cNvPr id="88071" name="Picture 6">
            <a:extLst>
              <a:ext uri="{FF2B5EF4-FFF2-40B4-BE49-F238E27FC236}">
                <a16:creationId xmlns:a16="http://schemas.microsoft.com/office/drawing/2014/main" id="{5476630D-0249-4176-8A02-E93D70CBD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16113"/>
            <a:ext cx="5286375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8F7BE908-1EB3-43B2-B65F-BB44E3A127E1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0D2AC749-F692-4109-A5FB-7C1FB067A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EB7C699A-056B-48C1-BF73-48EC932397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00E4EACD-76EF-4CC0-BE24-D6C14CDAC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6B09AACA-B365-41AA-A694-CBB7F6B0A9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ตัวแทนหมายเลขภาพนิ่ง 5">
            <a:extLst>
              <a:ext uri="{FF2B5EF4-FFF2-40B4-BE49-F238E27FC236}">
                <a16:creationId xmlns:a16="http://schemas.microsoft.com/office/drawing/2014/main" id="{28A0023F-6CBF-446E-9F01-E9C779B0A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00788" y="6319838"/>
            <a:ext cx="2276475" cy="525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53CCAEB-5ABB-40DF-B8AB-9676B86CAC7F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092" name="AutoShape 3" descr="9k=">
            <a:extLst>
              <a:ext uri="{FF2B5EF4-FFF2-40B4-BE49-F238E27FC236}">
                <a16:creationId xmlns:a16="http://schemas.microsoft.com/office/drawing/2014/main" id="{8856A225-716E-401C-93CD-533268882D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44850"/>
            <a:ext cx="336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9093" name="AutoShape 4" descr="9k=">
            <a:extLst>
              <a:ext uri="{FF2B5EF4-FFF2-40B4-BE49-F238E27FC236}">
                <a16:creationId xmlns:a16="http://schemas.microsoft.com/office/drawing/2014/main" id="{2CA00A56-703E-47B4-9364-8368B7C10C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44850"/>
            <a:ext cx="336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9094" name="Picture 5">
            <a:extLst>
              <a:ext uri="{FF2B5EF4-FFF2-40B4-BE49-F238E27FC236}">
                <a16:creationId xmlns:a16="http://schemas.microsoft.com/office/drawing/2014/main" id="{3B1476A6-1D7C-477C-A137-87EC804A6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430338"/>
            <a:ext cx="3894137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6">
            <a:extLst>
              <a:ext uri="{FF2B5EF4-FFF2-40B4-BE49-F238E27FC236}">
                <a16:creationId xmlns:a16="http://schemas.microsoft.com/office/drawing/2014/main" id="{577B30F5-A632-4F33-B98E-89BB2C1AF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989138"/>
            <a:ext cx="224631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6" name="Picture 7">
            <a:extLst>
              <a:ext uri="{FF2B5EF4-FFF2-40B4-BE49-F238E27FC236}">
                <a16:creationId xmlns:a16="http://schemas.microsoft.com/office/drawing/2014/main" id="{22CDD191-7897-4DB4-8830-5373D359A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905125"/>
            <a:ext cx="41465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7" name="Picture 8">
            <a:extLst>
              <a:ext uri="{FF2B5EF4-FFF2-40B4-BE49-F238E27FC236}">
                <a16:creationId xmlns:a16="http://schemas.microsoft.com/office/drawing/2014/main" id="{633ED965-D67B-44F1-8DA7-27ECE3825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605338"/>
            <a:ext cx="5888038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8" name="Rectangle 9">
            <a:extLst>
              <a:ext uri="{FF2B5EF4-FFF2-40B4-BE49-F238E27FC236}">
                <a16:creationId xmlns:a16="http://schemas.microsoft.com/office/drawing/2014/main" id="{F8BE1D7E-C6B0-49B9-8671-8BC311F08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052513"/>
            <a:ext cx="15033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2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สูตรที่ต้องใช้</a:t>
            </a:r>
          </a:p>
        </p:txBody>
      </p:sp>
      <p:sp>
        <p:nvSpPr>
          <p:cNvPr id="89099" name="Rectangle 10">
            <a:extLst>
              <a:ext uri="{FF2B5EF4-FFF2-40B4-BE49-F238E27FC236}">
                <a16:creationId xmlns:a16="http://schemas.microsoft.com/office/drawing/2014/main" id="{27A5520C-3175-455E-A937-570B2FAFF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88" y="3973513"/>
            <a:ext cx="65992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ค่าแรงดันสูงสุด ก็คือไฟเลี้ยงวงจรทำเป็นค่าในรูปสัญญาณ</a:t>
            </a: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352DC423-43A1-4936-AC9D-0650B1978873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F09BD85A-BDDD-4D2D-AF86-F17947643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920F3EB6-C7DF-4A8A-BE3E-A74095BA58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CDC44E52-CF3E-4134-93E5-1B14C36AC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C03B7FCB-3D4B-4085-A413-1515430132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ตัวแทนหมายเลขภาพนิ่ง 5">
            <a:extLst>
              <a:ext uri="{FF2B5EF4-FFF2-40B4-BE49-F238E27FC236}">
                <a16:creationId xmlns:a16="http://schemas.microsoft.com/office/drawing/2014/main" id="{AC1794E8-1499-4A5B-A26A-F30C33E6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23A9AA7-59CC-47D9-8DCB-11EBDF3D86C7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46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1140" name="AutoShape 3" descr="9k=">
            <a:extLst>
              <a:ext uri="{FF2B5EF4-FFF2-40B4-BE49-F238E27FC236}">
                <a16:creationId xmlns:a16="http://schemas.microsoft.com/office/drawing/2014/main" id="{24226731-51B0-4449-9CC6-E7962C6729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1141" name="AutoShape 4" descr="9k=">
            <a:extLst>
              <a:ext uri="{FF2B5EF4-FFF2-40B4-BE49-F238E27FC236}">
                <a16:creationId xmlns:a16="http://schemas.microsoft.com/office/drawing/2014/main" id="{CB437F3B-E9DD-4B4F-AE71-98E9649DC3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91142" name="Picture 9">
            <a:extLst>
              <a:ext uri="{FF2B5EF4-FFF2-40B4-BE49-F238E27FC236}">
                <a16:creationId xmlns:a16="http://schemas.microsoft.com/office/drawing/2014/main" id="{BFF1ED9C-F237-43EC-8B40-413C8AD1C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" y="1085849"/>
            <a:ext cx="84296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3" name="Picture 10">
            <a:extLst>
              <a:ext uri="{FF2B5EF4-FFF2-40B4-BE49-F238E27FC236}">
                <a16:creationId xmlns:a16="http://schemas.microsoft.com/office/drawing/2014/main" id="{820888AA-5C4F-43A0-B6F5-0A880B46A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3429000"/>
            <a:ext cx="69850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4" name="Rectangle 12">
            <a:extLst>
              <a:ext uri="{FF2B5EF4-FFF2-40B4-BE49-F238E27FC236}">
                <a16:creationId xmlns:a16="http://schemas.microsoft.com/office/drawing/2014/main" id="{28BE7722-2CAF-4555-AE87-058E3E774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2773363"/>
            <a:ext cx="19288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2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แทนค่าสูตร </a:t>
            </a: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Po</a:t>
            </a:r>
            <a:endParaRPr lang="th-TH" altLang="th-TH" sz="320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86400F4C-16BA-47EE-B1E0-8243F552B812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018E8E1A-D964-4E65-ADE4-DCFE22DFB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B47D3366-91C7-4E3F-92F8-46C26189E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A61CB75E-434B-4543-B660-AC7FDB3E1E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5" name="Picture 15">
                <a:extLst>
                  <a:ext uri="{FF2B5EF4-FFF2-40B4-BE49-F238E27FC236}">
                    <a16:creationId xmlns:a16="http://schemas.microsoft.com/office/drawing/2014/main" id="{E0C6E34D-7891-42E6-A708-9F36F203DB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ตัวแทนหมายเลขภาพนิ่ง 5">
            <a:extLst>
              <a:ext uri="{FF2B5EF4-FFF2-40B4-BE49-F238E27FC236}">
                <a16:creationId xmlns:a16="http://schemas.microsoft.com/office/drawing/2014/main" id="{17433B52-69BF-4816-A87E-0473A1488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093FBD3-E903-4B83-8650-335D547D1C25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93188" name="Picture 11">
            <a:extLst>
              <a:ext uri="{FF2B5EF4-FFF2-40B4-BE49-F238E27FC236}">
                <a16:creationId xmlns:a16="http://schemas.microsoft.com/office/drawing/2014/main" id="{70693CFB-1E9D-44B2-9365-06BF2601A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2863850"/>
            <a:ext cx="5492750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9" name="Rectangle 13">
            <a:extLst>
              <a:ext uri="{FF2B5EF4-FFF2-40B4-BE49-F238E27FC236}">
                <a16:creationId xmlns:a16="http://schemas.microsoft.com/office/drawing/2014/main" id="{31CE414E-7794-413D-99CF-EADC2AE78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354263"/>
            <a:ext cx="1871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2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แทนค่าสูตร </a:t>
            </a:r>
            <a:r>
              <a:rPr lang="en-US" altLang="th-TH" sz="32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</a:t>
            </a:r>
            <a:r>
              <a:rPr lang="en-US" altLang="th-TH" sz="3200" baseline="-250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</a:t>
            </a:r>
            <a:endParaRPr lang="th-TH" altLang="th-TH" sz="3200" baseline="-2500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3190" name="รูปภาพ 1">
            <a:extLst>
              <a:ext uri="{FF2B5EF4-FFF2-40B4-BE49-F238E27FC236}">
                <a16:creationId xmlns:a16="http://schemas.microsoft.com/office/drawing/2014/main" id="{71C82E35-1DF6-4FFF-AFB4-8B988C21B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5" y="1225550"/>
            <a:ext cx="482917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1" name="Picture 5">
            <a:extLst>
              <a:ext uri="{FF2B5EF4-FFF2-40B4-BE49-F238E27FC236}">
                <a16:creationId xmlns:a16="http://schemas.microsoft.com/office/drawing/2014/main" id="{F28618DB-D497-4337-9E59-7997E382E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4946650"/>
            <a:ext cx="52387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C6BFDF0A-8491-4253-B6A8-7EEC763E1C3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484395E2-CBE1-4D95-9B00-CB2C37A9E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1D9CE5E8-C2CA-4F13-86F0-7E56F525B1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C2EA7481-EE4D-4262-AAC8-625C6C546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42EC3A1B-AFF4-4098-ACCF-5FF1F3BD21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ตัวแทนหมายเลขภาพนิ่ง 5">
            <a:extLst>
              <a:ext uri="{FF2B5EF4-FFF2-40B4-BE49-F238E27FC236}">
                <a16:creationId xmlns:a16="http://schemas.microsoft.com/office/drawing/2014/main" id="{26009076-774C-448F-86E7-2B30F69D9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CB3A088-20B5-429E-9F75-AB8B4F70E895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48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95236" name="Picture 7">
            <a:extLst>
              <a:ext uri="{FF2B5EF4-FFF2-40B4-BE49-F238E27FC236}">
                <a16:creationId xmlns:a16="http://schemas.microsoft.com/office/drawing/2014/main" id="{6308C310-67B0-493C-940A-17A5697D9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3840163"/>
            <a:ext cx="5878512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Rectangle 9">
            <a:extLst>
              <a:ext uri="{FF2B5EF4-FFF2-40B4-BE49-F238E27FC236}">
                <a16:creationId xmlns:a16="http://schemas.microsoft.com/office/drawing/2014/main" id="{87B25907-4AC0-466D-B9FD-43DE8FFA6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294063"/>
            <a:ext cx="29686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หาค่าเพาเวอร์สูญเสีย</a:t>
            </a:r>
          </a:p>
        </p:txBody>
      </p:sp>
      <p:sp>
        <p:nvSpPr>
          <p:cNvPr id="95238" name="AutoShape 3" descr="9k=">
            <a:extLst>
              <a:ext uri="{FF2B5EF4-FFF2-40B4-BE49-F238E27FC236}">
                <a16:creationId xmlns:a16="http://schemas.microsoft.com/office/drawing/2014/main" id="{6B2B42BC-2D57-421E-B700-CF407E79B0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1838" y="21129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5239" name="AutoShape 4" descr="9k=">
            <a:extLst>
              <a:ext uri="{FF2B5EF4-FFF2-40B4-BE49-F238E27FC236}">
                <a16:creationId xmlns:a16="http://schemas.microsoft.com/office/drawing/2014/main" id="{ED0510C9-A29B-424C-9B32-4DC9907F76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1838" y="21129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95240" name="Picture 6">
            <a:extLst>
              <a:ext uri="{FF2B5EF4-FFF2-40B4-BE49-F238E27FC236}">
                <a16:creationId xmlns:a16="http://schemas.microsoft.com/office/drawing/2014/main" id="{B79EC2CF-C5AF-49E5-8D26-D6C108A8A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2000250"/>
            <a:ext cx="5534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41" name="Rectangle 8">
            <a:extLst>
              <a:ext uri="{FF2B5EF4-FFF2-40B4-BE49-F238E27FC236}">
                <a16:creationId xmlns:a16="http://schemas.microsoft.com/office/drawing/2014/main" id="{386AF3E0-173D-4FB6-8F22-4C5A9E1BC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50" y="1187450"/>
            <a:ext cx="25209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หาค่าเพาเวอร์อินพุต</a:t>
            </a: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7C6186D5-A485-486F-A6D1-FC571C9951AC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5A8B06A5-A3DF-46BD-8CCD-16BC949A4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B0FF3D1-A2BF-4FF6-A6C9-7BBB0BBE70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8D120C7-3E11-485B-8867-0D72A6BC3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38D3F5CE-240E-4337-84F4-89380EE711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ตัวแทนหมายเลขภาพนิ่ง 5">
            <a:extLst>
              <a:ext uri="{FF2B5EF4-FFF2-40B4-BE49-F238E27FC236}">
                <a16:creationId xmlns:a16="http://schemas.microsoft.com/office/drawing/2014/main" id="{A2FD8618-044E-4BA4-8351-295DE5938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C79D973-3072-4750-B029-7AA2412CF595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49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6260" name="AutoShape 3" descr="9k=">
            <a:extLst>
              <a:ext uri="{FF2B5EF4-FFF2-40B4-BE49-F238E27FC236}">
                <a16:creationId xmlns:a16="http://schemas.microsoft.com/office/drawing/2014/main" id="{710FB54A-7E79-4532-B516-345F53FF56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6261" name="AutoShape 4" descr="9k=">
            <a:extLst>
              <a:ext uri="{FF2B5EF4-FFF2-40B4-BE49-F238E27FC236}">
                <a16:creationId xmlns:a16="http://schemas.microsoft.com/office/drawing/2014/main" id="{BC64A204-31DE-4DA9-8549-8CF8A16A2D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96262" name="Picture 5">
            <a:extLst>
              <a:ext uri="{FF2B5EF4-FFF2-40B4-BE49-F238E27FC236}">
                <a16:creationId xmlns:a16="http://schemas.microsoft.com/office/drawing/2014/main" id="{0A7BEAE7-D07C-4C70-8051-01E5C7C85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25538"/>
            <a:ext cx="57562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6">
            <a:extLst>
              <a:ext uri="{FF2B5EF4-FFF2-40B4-BE49-F238E27FC236}">
                <a16:creationId xmlns:a16="http://schemas.microsoft.com/office/drawing/2014/main" id="{5CFFF220-7B5B-4614-9E44-0A1332009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2651125"/>
            <a:ext cx="7340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4" name="Picture 7">
            <a:extLst>
              <a:ext uri="{FF2B5EF4-FFF2-40B4-BE49-F238E27FC236}">
                <a16:creationId xmlns:a16="http://schemas.microsoft.com/office/drawing/2014/main" id="{548FE6B5-5991-45A9-AED1-267E3264E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4505325"/>
            <a:ext cx="78136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5" name="Rectangle 8">
            <a:extLst>
              <a:ext uri="{FF2B5EF4-FFF2-40B4-BE49-F238E27FC236}">
                <a16:creationId xmlns:a16="http://schemas.microsoft.com/office/drawing/2014/main" id="{27868BA7-BF72-43FC-B5B9-389889F01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071688"/>
            <a:ext cx="2520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หาค่าเพาเวอร์สูงสุด</a:t>
            </a: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0D9F87E6-DFF3-4366-8E26-BDA274A36C7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B00B7E5F-704E-4C48-BE20-E92CB836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D9AD14D-E1C4-44EB-A141-09B1782037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08139E3-59D5-4405-AC6E-9C3696E82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BBB424D-64BB-430B-B9A3-CB7BDF4178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ตัวแทนหมายเลขภาพนิ่ง 5">
            <a:extLst>
              <a:ext uri="{FF2B5EF4-FFF2-40B4-BE49-F238E27FC236}">
                <a16:creationId xmlns:a16="http://schemas.microsoft.com/office/drawing/2014/main" id="{322828C1-AD8F-44F3-9740-0DF03959E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D945169-2220-41EF-936E-B29B3AD03C1C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50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7284" name="AutoShape 3" descr="9k=">
            <a:extLst>
              <a:ext uri="{FF2B5EF4-FFF2-40B4-BE49-F238E27FC236}">
                <a16:creationId xmlns:a16="http://schemas.microsoft.com/office/drawing/2014/main" id="{C53D7031-6C8B-4120-A404-AECDB917D9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7285" name="AutoShape 4" descr="9k=">
            <a:extLst>
              <a:ext uri="{FF2B5EF4-FFF2-40B4-BE49-F238E27FC236}">
                <a16:creationId xmlns:a16="http://schemas.microsoft.com/office/drawing/2014/main" id="{C7DB3D48-07B3-443F-A770-603A2D8284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97286" name="Picture 5">
            <a:extLst>
              <a:ext uri="{FF2B5EF4-FFF2-40B4-BE49-F238E27FC236}">
                <a16:creationId xmlns:a16="http://schemas.microsoft.com/office/drawing/2014/main" id="{6770D194-4FC6-4D01-A84A-C1B43F19F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675" y="2087563"/>
            <a:ext cx="432752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7" name="สี่เหลี่ยมผืนผ้า 6">
            <a:extLst>
              <a:ext uri="{FF2B5EF4-FFF2-40B4-BE49-F238E27FC236}">
                <a16:creationId xmlns:a16="http://schemas.microsoft.com/office/drawing/2014/main" id="{58C01F42-EDD6-402A-AB13-D1CF23285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1285875"/>
            <a:ext cx="62642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Efficiency  </a:t>
            </a:r>
            <a:r>
              <a:rPr lang="th-TH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ค่าประสิทธิภาพ ทางด้าน</a:t>
            </a:r>
            <a:r>
              <a:rPr lang="en-US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power</a:t>
            </a:r>
            <a:endParaRPr lang="th-TH" altLang="th-TH" sz="3200" b="1">
              <a:solidFill>
                <a:srgbClr val="FF0000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DF0C46E8-1CB6-4115-8331-BD2861DCE59B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2388A0FF-31C4-4B23-880F-E7C0AA618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F243D2EB-A441-4FA5-9557-D330DF8D63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F3F4F6BC-FB37-4EEC-B053-C0E4520BB9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05729294-7895-498A-93A9-B18FB9D596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ตัวแทนหมายเลขภาพนิ่ง 5">
            <a:extLst>
              <a:ext uri="{FF2B5EF4-FFF2-40B4-BE49-F238E27FC236}">
                <a16:creationId xmlns:a16="http://schemas.microsoft.com/office/drawing/2014/main" id="{3BF67451-16B6-4DF5-A6A0-B47CBA94B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E081471-FEE6-4BC1-A4C7-7CB780797A87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51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8308" name="AutoShape 3" descr="9k=">
            <a:extLst>
              <a:ext uri="{FF2B5EF4-FFF2-40B4-BE49-F238E27FC236}">
                <a16:creationId xmlns:a16="http://schemas.microsoft.com/office/drawing/2014/main" id="{7A7D06A3-5F56-4752-AC25-D586E32BFB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8309" name="AutoShape 4" descr="9k=">
            <a:extLst>
              <a:ext uri="{FF2B5EF4-FFF2-40B4-BE49-F238E27FC236}">
                <a16:creationId xmlns:a16="http://schemas.microsoft.com/office/drawing/2014/main" id="{BEED4740-62CB-4D9E-A286-E676987F4D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8310" name="Rectangle 6">
            <a:extLst>
              <a:ext uri="{FF2B5EF4-FFF2-40B4-BE49-F238E27FC236}">
                <a16:creationId xmlns:a16="http://schemas.microsoft.com/office/drawing/2014/main" id="{468B0441-5E3F-4F17-93E9-D1E67C2D4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" y="1123950"/>
            <a:ext cx="8280400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จงออกแบบวงจร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class B Amplifier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average power 20 w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load8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เลือก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power supply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มากกว่า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peak output voltage 5 V )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ให้คำนวณหาค่า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supply voltage ,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กระแสสูงสุดที่ได้จาก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supply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แต่ละตัว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efficiency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และ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maximum power dissipation </a:t>
            </a:r>
            <a:r>
              <a:rPr lang="th-TH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ของ </a:t>
            </a:r>
            <a:r>
              <a:rPr lang="en-US" altLang="th-TH" sz="3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transistor</a:t>
            </a:r>
          </a:p>
        </p:txBody>
      </p:sp>
      <p:pic>
        <p:nvPicPr>
          <p:cNvPr id="98311" name="รูปภาพ 1">
            <a:extLst>
              <a:ext uri="{FF2B5EF4-FFF2-40B4-BE49-F238E27FC236}">
                <a16:creationId xmlns:a16="http://schemas.microsoft.com/office/drawing/2014/main" id="{6780AD85-0FFA-4483-8837-7016A00B9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143250"/>
            <a:ext cx="44862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2" name="สี่เหลี่ยมผืนผ้า 2">
            <a:extLst>
              <a:ext uri="{FF2B5EF4-FFF2-40B4-BE49-F238E27FC236}">
                <a16:creationId xmlns:a16="http://schemas.microsoft.com/office/drawing/2014/main" id="{713EFD02-E29E-425F-9A33-4E7E8C39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88" y="4186238"/>
            <a:ext cx="168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หาค่า </a:t>
            </a:r>
            <a:r>
              <a:rPr lang="en-US" altLang="th-TH" sz="3200" b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VL(p) </a:t>
            </a:r>
            <a:endParaRPr lang="th-TH" altLang="th-TH" sz="3200" b="1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8313" name="รูปภาพ 3">
            <a:extLst>
              <a:ext uri="{FF2B5EF4-FFF2-40B4-BE49-F238E27FC236}">
                <a16:creationId xmlns:a16="http://schemas.microsoft.com/office/drawing/2014/main" id="{872AE8B1-FB97-43CF-B819-249C9DF48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63" y="4397375"/>
            <a:ext cx="364807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AC8A62C3-FF4E-4B8F-9224-071F2B0FFE20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EFE4BFE9-2897-432C-B018-BE6E3D10C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BE75AAD-00A2-4045-9D9A-DF3EFADBA5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E8C959F-F890-4375-9683-38BB54337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1071363-1275-4503-8553-8E8FBCEBA6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ตัวแทนหมายเลขภาพนิ่ง 5">
            <a:extLst>
              <a:ext uri="{FF2B5EF4-FFF2-40B4-BE49-F238E27FC236}">
                <a16:creationId xmlns:a16="http://schemas.microsoft.com/office/drawing/2014/main" id="{7F5AA302-803C-4EF5-9395-98C87CF1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CD3EF1F-74F5-420D-A75B-930457511CBE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0356" name="AutoShape 3" descr="9k=">
            <a:extLst>
              <a:ext uri="{FF2B5EF4-FFF2-40B4-BE49-F238E27FC236}">
                <a16:creationId xmlns:a16="http://schemas.microsoft.com/office/drawing/2014/main" id="{745F599B-EC97-4C4A-B1B3-053E70409C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0357" name="AutoShape 4" descr="9k=">
            <a:extLst>
              <a:ext uri="{FF2B5EF4-FFF2-40B4-BE49-F238E27FC236}">
                <a16:creationId xmlns:a16="http://schemas.microsoft.com/office/drawing/2014/main" id="{7BB1AA50-E0E9-4FB3-8EC7-F928975753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100358" name="Picture 6">
            <a:extLst>
              <a:ext uri="{FF2B5EF4-FFF2-40B4-BE49-F238E27FC236}">
                <a16:creationId xmlns:a16="http://schemas.microsoft.com/office/drawing/2014/main" id="{49A1EFF1-0C1A-4537-9328-AB7B54983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76338"/>
            <a:ext cx="7254875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9" name="รูปภาพ 1">
            <a:extLst>
              <a:ext uri="{FF2B5EF4-FFF2-40B4-BE49-F238E27FC236}">
                <a16:creationId xmlns:a16="http://schemas.microsoft.com/office/drawing/2014/main" id="{FDB1D489-3F2B-426E-89BF-C30C9C5B9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830638"/>
            <a:ext cx="3590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0" name="รูปภาพ 2">
            <a:extLst>
              <a:ext uri="{FF2B5EF4-FFF2-40B4-BE49-F238E27FC236}">
                <a16:creationId xmlns:a16="http://schemas.microsoft.com/office/drawing/2014/main" id="{DED43CAA-99F5-4563-85B1-1733B806E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548188"/>
            <a:ext cx="4032250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61" name="สี่เหลี่ยมผืนผ้า 3">
            <a:extLst>
              <a:ext uri="{FF2B5EF4-FFF2-40B4-BE49-F238E27FC236}">
                <a16:creationId xmlns:a16="http://schemas.microsoft.com/office/drawing/2014/main" id="{B30E0F85-08BC-44A6-8690-337E52051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1788" y="4538663"/>
            <a:ext cx="19732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h-TH" altLang="th-TH" sz="320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เนื่องจากต้องใช้แหล่งจ่าย </a:t>
            </a:r>
            <a:r>
              <a:rPr lang="en-US" altLang="th-TH" sz="320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+/- </a:t>
            </a:r>
            <a:r>
              <a:rPr lang="th-TH" altLang="th-TH" sz="320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จึงต้องคูณ </a:t>
            </a:r>
            <a:r>
              <a:rPr lang="en-US" altLang="th-TH" sz="320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endParaRPr lang="th-TH" altLang="th-TH" sz="320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3A8984D4-DF6A-41F3-A814-2C22AF17E519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BF5A09EC-F0E4-46BD-B479-82CF5C2B7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0746335-AD07-4E56-97C5-8811D32CBF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2527654-962D-4450-B5F5-D0A0AA4FE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C5E872F-7081-48D7-AEF8-E9CCF6CB69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ตัวแทนหมายเลขภาพนิ่ง 5">
            <a:extLst>
              <a:ext uri="{FF2B5EF4-FFF2-40B4-BE49-F238E27FC236}">
                <a16:creationId xmlns:a16="http://schemas.microsoft.com/office/drawing/2014/main" id="{13A30A91-AE09-437A-954B-341188AF9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FA4FFDD-6653-4EBD-81CF-5FF720FB0BB7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2404" name="AutoShape 3" descr="9k=">
            <a:extLst>
              <a:ext uri="{FF2B5EF4-FFF2-40B4-BE49-F238E27FC236}">
                <a16:creationId xmlns:a16="http://schemas.microsoft.com/office/drawing/2014/main" id="{0734F996-B96E-4BE4-B66B-9EA2A73901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2405" name="AutoShape 4" descr="9k=">
            <a:extLst>
              <a:ext uri="{FF2B5EF4-FFF2-40B4-BE49-F238E27FC236}">
                <a16:creationId xmlns:a16="http://schemas.microsoft.com/office/drawing/2014/main" id="{088D821E-1DEC-4A4B-A0FA-F6045D79C6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102406" name="Picture 6">
            <a:extLst>
              <a:ext uri="{FF2B5EF4-FFF2-40B4-BE49-F238E27FC236}">
                <a16:creationId xmlns:a16="http://schemas.microsoft.com/office/drawing/2014/main" id="{6E0B737F-DB88-4464-AA00-4E2227CD2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084263"/>
            <a:ext cx="4332287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7">
            <a:extLst>
              <a:ext uri="{FF2B5EF4-FFF2-40B4-BE49-F238E27FC236}">
                <a16:creationId xmlns:a16="http://schemas.microsoft.com/office/drawing/2014/main" id="{B710D131-9F71-4B5E-B2FE-5141AEEF1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276600"/>
            <a:ext cx="45910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Picture 8">
            <a:extLst>
              <a:ext uri="{FF2B5EF4-FFF2-40B4-BE49-F238E27FC236}">
                <a16:creationId xmlns:a16="http://schemas.microsoft.com/office/drawing/2014/main" id="{7EB5E525-D3D9-489D-A9DC-B20A34A0A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663" y="3074988"/>
            <a:ext cx="3386137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9" name="สี่เหลี่ยมผืนผ้า 1">
            <a:extLst>
              <a:ext uri="{FF2B5EF4-FFF2-40B4-BE49-F238E27FC236}">
                <a16:creationId xmlns:a16="http://schemas.microsoft.com/office/drawing/2014/main" id="{1817A866-59BA-41C6-A021-E8999B1F9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2565400"/>
            <a:ext cx="2263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2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efficiency</a:t>
            </a:r>
            <a:endParaRPr lang="th-TH" altLang="th-TH" sz="3200" b="1">
              <a:solidFill>
                <a:srgbClr val="FF0000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2410" name="สี่เหลี่ยมผืนผ้า 2">
            <a:extLst>
              <a:ext uri="{FF2B5EF4-FFF2-40B4-BE49-F238E27FC236}">
                <a16:creationId xmlns:a16="http://schemas.microsoft.com/office/drawing/2014/main" id="{AE0AFD3B-FAAF-4880-B897-8EB22EDD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663" y="2430463"/>
            <a:ext cx="3509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maximum power dissipation </a:t>
            </a:r>
            <a:endParaRPr lang="th-TH" altLang="th-TH" b="1">
              <a:solidFill>
                <a:srgbClr val="FF0000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F8C33E87-BB72-4414-BCA2-54E15652C0F7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2D507D04-897E-4160-B959-472291451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251E3436-9CF5-4E04-81EC-B49D8F84EF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41E2940F-3AE8-4C16-8EE4-43BCD690A3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en-US" altLang="th-TH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ordia New" panose="020B0304020202020204" pitchFamily="34" charset="-34"/>
                    <a:cs typeface="Times New Roman" panose="02020603050405020304" pitchFamily="18" charset="0"/>
                  </a:rPr>
                  <a:t>Class B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2079D41E-40FF-4989-AE95-A01BB76094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ตัวแทนหมายเลขภาพนิ่ง 5">
            <a:extLst>
              <a:ext uri="{FF2B5EF4-FFF2-40B4-BE49-F238E27FC236}">
                <a16:creationId xmlns:a16="http://schemas.microsoft.com/office/drawing/2014/main" id="{77474594-5AFD-4E11-8F9D-2268B4C8F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60CC239-5454-4157-BC49-28E9D1304A7D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4452" name="AutoShape 3" descr="9k=">
            <a:extLst>
              <a:ext uri="{FF2B5EF4-FFF2-40B4-BE49-F238E27FC236}">
                <a16:creationId xmlns:a16="http://schemas.microsoft.com/office/drawing/2014/main" id="{60C6F435-806E-4111-BB35-C35A62C62A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4453" name="AutoShape 4" descr="9k=">
            <a:extLst>
              <a:ext uri="{FF2B5EF4-FFF2-40B4-BE49-F238E27FC236}">
                <a16:creationId xmlns:a16="http://schemas.microsoft.com/office/drawing/2014/main" id="{01FEE9FF-3413-4E24-BF4C-29685FCB49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104454" name="Picture 5">
            <a:extLst>
              <a:ext uri="{FF2B5EF4-FFF2-40B4-BE49-F238E27FC236}">
                <a16:creationId xmlns:a16="http://schemas.microsoft.com/office/drawing/2014/main" id="{75BFD184-F608-4137-95EE-90A3FB786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908050"/>
            <a:ext cx="4537075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5" name="Rectangle 6">
            <a:extLst>
              <a:ext uri="{FF2B5EF4-FFF2-40B4-BE49-F238E27FC236}">
                <a16:creationId xmlns:a16="http://schemas.microsoft.com/office/drawing/2014/main" id="{64898A2E-2D4C-4977-8D3B-B141FBC2B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090707"/>
            <a:ext cx="23615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600" b="1" dirty="0">
                <a:solidFill>
                  <a:schemeClr val="tx1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สรุปสูตร </a:t>
            </a:r>
            <a:r>
              <a:rPr lang="en-US" altLang="th-TH" sz="3600" b="1" dirty="0">
                <a:solidFill>
                  <a:schemeClr val="tx1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Class A</a:t>
            </a:r>
            <a:endParaRPr lang="th-TH" altLang="th-TH" sz="3600" b="1" dirty="0">
              <a:solidFill>
                <a:schemeClr val="tx1"/>
              </a:solidFill>
              <a:highlight>
                <a:srgbClr val="FFFF00"/>
              </a:highligh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4456" name="Picture 7">
            <a:extLst>
              <a:ext uri="{FF2B5EF4-FFF2-40B4-BE49-F238E27FC236}">
                <a16:creationId xmlns:a16="http://schemas.microsoft.com/office/drawing/2014/main" id="{A2104FBD-0768-4BCE-8F1F-019E7CEA6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41663"/>
            <a:ext cx="3600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Picture 8">
            <a:extLst>
              <a:ext uri="{FF2B5EF4-FFF2-40B4-BE49-F238E27FC236}">
                <a16:creationId xmlns:a16="http://schemas.microsoft.com/office/drawing/2014/main" id="{66FFCBA4-3230-4F11-9837-4B36AF488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933825"/>
            <a:ext cx="39814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8" name="Picture 10">
            <a:extLst>
              <a:ext uri="{FF2B5EF4-FFF2-40B4-BE49-F238E27FC236}">
                <a16:creationId xmlns:a16="http://schemas.microsoft.com/office/drawing/2014/main" id="{87C40606-F535-4843-AA01-47152B574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060575"/>
            <a:ext cx="2419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9" name="Picture 11">
            <a:extLst>
              <a:ext uri="{FF2B5EF4-FFF2-40B4-BE49-F238E27FC236}">
                <a16:creationId xmlns:a16="http://schemas.microsoft.com/office/drawing/2014/main" id="{7F905DAC-F506-4505-AC20-FA5647AD7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221163"/>
            <a:ext cx="3478212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60" name="Picture 12">
            <a:extLst>
              <a:ext uri="{FF2B5EF4-FFF2-40B4-BE49-F238E27FC236}">
                <a16:creationId xmlns:a16="http://schemas.microsoft.com/office/drawing/2014/main" id="{2D057B5B-23E5-4F0B-B0F1-AE01662AB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661025"/>
            <a:ext cx="316706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61" name="Picture 13">
            <a:extLst>
              <a:ext uri="{FF2B5EF4-FFF2-40B4-BE49-F238E27FC236}">
                <a16:creationId xmlns:a16="http://schemas.microsoft.com/office/drawing/2014/main" id="{CE4E9287-134D-413B-B0CF-A412312A9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629150"/>
            <a:ext cx="40195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32E7A288-AF2F-4EF0-9ED7-F1F1BA314921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B07B37F4-C8D2-4FF7-9553-6EF9B0C81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50EE3674-CA5E-41E3-943A-C41C1956A3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0AD9E246-DD23-41C2-835F-4B2D22452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7E5B3AA1-E904-4B2E-A085-3C925E3C19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ตัวแทนหมายเลขภาพนิ่ง 5">
            <a:extLst>
              <a:ext uri="{FF2B5EF4-FFF2-40B4-BE49-F238E27FC236}">
                <a16:creationId xmlns:a16="http://schemas.microsoft.com/office/drawing/2014/main" id="{23834402-9C81-4FCC-872C-810D6D8C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80B2764-3DC2-486F-8436-B1B7D9D35A3F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5476" name="AutoShape 3" descr="9k=">
            <a:extLst>
              <a:ext uri="{FF2B5EF4-FFF2-40B4-BE49-F238E27FC236}">
                <a16:creationId xmlns:a16="http://schemas.microsoft.com/office/drawing/2014/main" id="{E9056B2F-CDF6-4DF2-AEC6-6D548C847D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5477" name="AutoShape 4" descr="9k=">
            <a:extLst>
              <a:ext uri="{FF2B5EF4-FFF2-40B4-BE49-F238E27FC236}">
                <a16:creationId xmlns:a16="http://schemas.microsoft.com/office/drawing/2014/main" id="{19A900F6-F512-42F3-A4BD-381F4FD1CC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pic>
        <p:nvPicPr>
          <p:cNvPr id="105478" name="Picture 5">
            <a:extLst>
              <a:ext uri="{FF2B5EF4-FFF2-40B4-BE49-F238E27FC236}">
                <a16:creationId xmlns:a16="http://schemas.microsoft.com/office/drawing/2014/main" id="{CCBA9D34-C3B2-409B-A258-54F1AED78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" y="1929814"/>
            <a:ext cx="4540250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9" name="Picture 7">
            <a:extLst>
              <a:ext uri="{FF2B5EF4-FFF2-40B4-BE49-F238E27FC236}">
                <a16:creationId xmlns:a16="http://schemas.microsoft.com/office/drawing/2014/main" id="{6D4E7566-C87A-4E1E-9C69-55AB9DA82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2" y="2265363"/>
            <a:ext cx="28479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80" name="Rectangle 8">
            <a:extLst>
              <a:ext uri="{FF2B5EF4-FFF2-40B4-BE49-F238E27FC236}">
                <a16:creationId xmlns:a16="http://schemas.microsoft.com/office/drawing/2014/main" id="{DF33E50C-2203-46FA-9681-6176585EC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4017" y="1077563"/>
            <a:ext cx="5307863" cy="108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สัญญาณที่ได้ทาง</a:t>
            </a:r>
            <a:r>
              <a:rPr lang="th-TH" altLang="th-TH" dirty="0" err="1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r>
              <a:rPr lang="th-TH" altLang="th-TH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วงจรพ</a:t>
            </a:r>
            <a:r>
              <a:rPr lang="th-TH" altLang="th-TH" dirty="0" err="1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ุชพูล</a:t>
            </a:r>
            <a:r>
              <a:rPr lang="th-TH" altLang="th-TH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จะได้แค่ครึ่ง</a:t>
            </a:r>
            <a:r>
              <a:rPr lang="th-TH" altLang="th-TH" dirty="0" err="1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ไซเคิล</a:t>
            </a:r>
            <a:endParaRPr lang="th-TH" altLang="th-TH" dirty="0">
              <a:solidFill>
                <a:schemeClr val="accent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ดังนั้นจึงต้องแปลงค่าจากรูปคลื่นเป็นค่า </a:t>
            </a:r>
            <a:r>
              <a:rPr lang="en-US" altLang="th-TH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rms </a:t>
            </a:r>
            <a:r>
              <a:rPr lang="th-TH" altLang="th-TH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ได้ดังนี้</a:t>
            </a:r>
          </a:p>
        </p:txBody>
      </p:sp>
      <p:sp>
        <p:nvSpPr>
          <p:cNvPr id="105481" name="Rectangle 11">
            <a:extLst>
              <a:ext uri="{FF2B5EF4-FFF2-40B4-BE49-F238E27FC236}">
                <a16:creationId xmlns:a16="http://schemas.microsoft.com/office/drawing/2014/main" id="{70FA0C9C-1AD6-4273-8543-30E9EB2F7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12" y="4964113"/>
            <a:ext cx="4772460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จากการทำงานของวงจรพ</a:t>
            </a:r>
            <a:r>
              <a:rPr lang="th-TH" altLang="th-TH" dirty="0" err="1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ุชพูลสัญ</a:t>
            </a:r>
            <a:r>
              <a:rPr lang="th-TH" altLang="th-TH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ญาณที่</a:t>
            </a:r>
            <a:r>
              <a:rPr lang="th-TH" altLang="th-TH" dirty="0" err="1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เอาท์พุต</a:t>
            </a:r>
            <a:endParaRPr lang="th-TH" altLang="th-TH" dirty="0">
              <a:solidFill>
                <a:srgbClr val="00B05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จะได้สัญญาณเป็นไซน์แล้วดังนั้นใช้สูตร</a:t>
            </a:r>
          </a:p>
          <a:p>
            <a:pPr algn="ctr"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การแปลงค่า </a:t>
            </a:r>
            <a:r>
              <a:rPr lang="en-US" altLang="th-TH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rms </a:t>
            </a:r>
            <a:r>
              <a:rPr lang="th-TH" altLang="th-TH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ได้เลย</a:t>
            </a:r>
          </a:p>
        </p:txBody>
      </p:sp>
      <p:pic>
        <p:nvPicPr>
          <p:cNvPr id="105482" name="Picture 12">
            <a:extLst>
              <a:ext uri="{FF2B5EF4-FFF2-40B4-BE49-F238E27FC236}">
                <a16:creationId xmlns:a16="http://schemas.microsoft.com/office/drawing/2014/main" id="{1F783F5A-8489-4E00-86C3-DD8C3917F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87" y="4192588"/>
            <a:ext cx="2771775" cy="771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83" name="Picture 13">
            <a:extLst>
              <a:ext uri="{FF2B5EF4-FFF2-40B4-BE49-F238E27FC236}">
                <a16:creationId xmlns:a16="http://schemas.microsoft.com/office/drawing/2014/main" id="{F775A88C-987C-4C52-97E0-E86A73AD7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874" y="5329238"/>
            <a:ext cx="2895600" cy="933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7D2620B4-B72B-49D2-A84D-E027FA7FDD6E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595E6840-08A6-4148-A145-CAEDC8DBB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8F5C4FE3-7636-4528-8F77-C9A227DA60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F761F76E-013A-4D55-B382-E3814D697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56752D25-5BC4-4F28-A64E-A43E91C6A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9" name="Rectangle 6">
            <a:extLst>
              <a:ext uri="{FF2B5EF4-FFF2-40B4-BE49-F238E27FC236}">
                <a16:creationId xmlns:a16="http://schemas.microsoft.com/office/drawing/2014/main" id="{8368DA3E-2740-4CA0-90A2-A53621875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090707"/>
            <a:ext cx="234551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ClrTx/>
              <a:buFontTx/>
              <a:buNone/>
            </a:pPr>
            <a:r>
              <a:rPr lang="th-TH" altLang="th-TH" sz="3600" b="1" dirty="0">
                <a:solidFill>
                  <a:schemeClr val="tx1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สรุปสูตร </a:t>
            </a:r>
            <a:r>
              <a:rPr lang="en-US" altLang="th-TH" sz="3600" b="1" dirty="0">
                <a:solidFill>
                  <a:schemeClr val="tx1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Class B</a:t>
            </a:r>
            <a:endParaRPr lang="th-TH" altLang="th-TH" sz="3600" b="1" dirty="0">
              <a:solidFill>
                <a:schemeClr val="tx1"/>
              </a:solidFill>
              <a:highlight>
                <a:srgbClr val="FFFF00"/>
              </a:highligh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ตัวแทนหมายเลขภาพนิ่ง 5">
            <a:extLst>
              <a:ext uri="{FF2B5EF4-FFF2-40B4-BE49-F238E27FC236}">
                <a16:creationId xmlns:a16="http://schemas.microsoft.com/office/drawing/2014/main" id="{8BEF3361-3B7C-4EFF-93C2-84A3CDDD1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0022492-1C1B-4C52-8C09-E09F4AD900D7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56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7524" name="AutoShape 3" descr="9k=">
            <a:extLst>
              <a:ext uri="{FF2B5EF4-FFF2-40B4-BE49-F238E27FC236}">
                <a16:creationId xmlns:a16="http://schemas.microsoft.com/office/drawing/2014/main" id="{389E2896-1C46-4120-960B-2AE0AF4694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7525" name="AutoShape 4" descr="9k=">
            <a:extLst>
              <a:ext uri="{FF2B5EF4-FFF2-40B4-BE49-F238E27FC236}">
                <a16:creationId xmlns:a16="http://schemas.microsoft.com/office/drawing/2014/main" id="{6B89D820-94CB-48D9-B0FA-99044484BF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7526" name="Rectangle 5">
            <a:extLst>
              <a:ext uri="{FF2B5EF4-FFF2-40B4-BE49-F238E27FC236}">
                <a16:creationId xmlns:a16="http://schemas.microsoft.com/office/drawing/2014/main" id="{53889838-C244-40A0-949B-7B5F81793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768" y="2150239"/>
            <a:ext cx="756126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เป็นวงจรที่มีการไบอัสทรานซิสเตอร์ ครึ่ง</a:t>
            </a:r>
            <a:r>
              <a:rPr lang="th-TH" altLang="th-TH" sz="36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ไซเคิล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(180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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ของสัญญาณอินพุต ซึ่งอาจทำให้เกิดความผิดเพี้ยนที่ช่วงต่อของสัญญาณ</a:t>
            </a:r>
            <a:r>
              <a:rPr lang="th-TH" altLang="th-TH" sz="36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เอาท์พุต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ได้ ปัญหาดังกล่าวจะลดลงถ้าดัดแปลงวงจรขยายคลาส 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 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ให้ไบอัสทรานซิสเตอร์มากกว่า 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180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ของสัญญาณอินพุต เราเรียกวงจรนี้ว่าวงจรขยายคลาส </a:t>
            </a:r>
            <a:r>
              <a:rPr lang="en-US" altLang="th-TH" sz="3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AB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8EF63EDE-3F25-4E49-BA03-54A920DB1F4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F4742063-DB86-4681-9742-19DBC8B3C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D6D882EC-4A45-49D8-B7AA-6A8ED5EB7D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1FA45C57-D08E-4D3A-AAC7-80EC2D400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55C448DC-6309-4E8C-810A-629458746A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50499DEC-6813-4218-B43A-198D3DCF16B1}"/>
              </a:ext>
            </a:extLst>
          </p:cNvPr>
          <p:cNvSpPr/>
          <p:nvPr/>
        </p:nvSpPr>
        <p:spPr>
          <a:xfrm>
            <a:off x="2993568" y="1101446"/>
            <a:ext cx="28520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th-TH" altLang="th-TH" sz="36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วงจรขยายคลาส </a:t>
            </a:r>
            <a:r>
              <a:rPr lang="en-US" altLang="th-TH" sz="36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AB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BD2961DF-056C-4782-8573-76510CE7B3D8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1523C3DB-BF2E-461C-AAE7-81E00FEE0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394C2C94-D595-4FEA-B253-76004B9B2C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E15AD8D7-8D62-4592-8865-5AF4B97C3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765CC031-D25B-4EC9-9296-073F6BE625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73AB271B-9935-464C-BE8A-6990E3BBF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3" name="วัตถุ 2">
            <a:extLst>
              <a:ext uri="{FF2B5EF4-FFF2-40B4-BE49-F238E27FC236}">
                <a16:creationId xmlns:a16="http://schemas.microsoft.com/office/drawing/2014/main" id="{F2448DB6-D2AB-4710-90F0-C4FE01E7A7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909867"/>
              </p:ext>
            </p:extLst>
          </p:nvPr>
        </p:nvGraphicFramePr>
        <p:xfrm>
          <a:off x="1836115" y="1810065"/>
          <a:ext cx="5471769" cy="2141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Visio" r:id="rId4" imgW="3552692" imgH="1390698" progId="Visio.Drawing.15">
                  <p:embed/>
                </p:oleObj>
              </mc:Choice>
              <mc:Fallback>
                <p:oleObj name="Visio" r:id="rId4" imgW="3552692" imgH="1390698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115" y="1810065"/>
                        <a:ext cx="5471769" cy="21417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7693672-F37F-47A8-A80B-9CB060722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3859497"/>
            <a:ext cx="72491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en-US" altLang="th-TH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			</a:t>
            </a:r>
            <a:endParaRPr kumimoji="0" lang="en-US" altLang="th-TH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วงจรขยายหลักที่ให้อัตราขยาย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A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85800" algn="l"/>
              </a:tabLst>
            </a:pPr>
            <a:endParaRPr kumimoji="0" lang="en-US" altLang="th-TH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วงจรป้อนกลับมีค่าตัวประกอบ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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(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Feedback factor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)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85800" algn="l"/>
              </a:tabLst>
            </a:pPr>
            <a:endParaRPr kumimoji="0" lang="th-TH" altLang="th-TH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องค์ประกอบเปรียบเทียบหรือผสมสัญญาณ (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Comparator or Mixer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A6F3539-722B-4312-B2C1-942ED1E697D7}"/>
              </a:ext>
            </a:extLst>
          </p:cNvPr>
          <p:cNvSpPr/>
          <p:nvPr/>
        </p:nvSpPr>
        <p:spPr>
          <a:xfrm>
            <a:off x="971550" y="1101630"/>
            <a:ext cx="4267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th-TH" altLang="th-TH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บล็อกไดอะแกรมของการป้อนกลับแบบลบ</a:t>
            </a:r>
            <a:endParaRPr lang="en-US" altLang="th-TH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58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18506C11-F258-4179-B8F3-9CFAD79B5F0A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1749FF67-5E8E-4309-9240-A811627B8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E9607314-4CF5-4565-8DFB-E714F408D2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C5A0853A-3A0C-429E-B323-14CFF24880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15269F22-9D94-41F4-B4F0-D4906AC644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201B7A02-B588-4BA9-8211-0AE034911F6C}"/>
              </a:ext>
            </a:extLst>
          </p:cNvPr>
          <p:cNvSpPr/>
          <p:nvPr/>
        </p:nvSpPr>
        <p:spPr>
          <a:xfrm>
            <a:off x="1259632" y="1659285"/>
            <a:ext cx="70567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การป้อนกลับแรงดันแบบอนุกรม (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Voltage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-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Series Feedback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)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685800" algn="l"/>
              </a:tabLst>
            </a:pP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Cordia New" panose="020B0304020202020204" pitchFamily="34" charset="-34"/>
              <a:cs typeface="Angsana New" panose="02020603050405020304" pitchFamily="18" charset="-34"/>
            </a:endParaRPr>
          </a:p>
          <a:p>
            <a:pPr marL="457200" marR="0" lvl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การป้อนกลับแรงดันแบบขนาน   (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Voltage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-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Shunt Feedback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)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685800" algn="l"/>
              </a:tabLst>
            </a:pP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Cordia New" panose="020B0304020202020204" pitchFamily="34" charset="-34"/>
              <a:cs typeface="Angsana New" panose="02020603050405020304" pitchFamily="18" charset="-34"/>
            </a:endParaRPr>
          </a:p>
          <a:p>
            <a:pPr marL="457200" marR="0" lvl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การป้อนกลับกระแสแบบอนุกรม (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Current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-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Series Feedback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)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685800" algn="l"/>
              </a:tabLst>
            </a:pP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Cordia New" panose="020B0304020202020204" pitchFamily="34" charset="-34"/>
              <a:cs typeface="Angsana New" panose="02020603050405020304" pitchFamily="18" charset="-34"/>
            </a:endParaRPr>
          </a:p>
          <a:p>
            <a:pPr marL="457200" marR="0" lvl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การป้อนกลับกระแสแบบขนาน    (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Current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-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Shunt  Feedback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)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Angsana New" panose="02020603050405020304" pitchFamily="18" charset="-34"/>
              <a:ea typeface="Cordia New" panose="020B0304020202020204" pitchFamily="34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491228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59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07F8B1C4-F62C-4C74-8A3A-0567E69FD797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CFA811F-7BAE-4916-8FD6-D204B2368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EE733AE0-F92B-470D-B3CB-B427D560D3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1D89EBB6-1119-40C4-A44D-79AF4329A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F1E8357C-FB10-46D0-9DD1-DAC8877716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94355CE0-520F-4EA9-AC0B-A37B3B544BEF}"/>
              </a:ext>
            </a:extLst>
          </p:cNvPr>
          <p:cNvGrpSpPr/>
          <p:nvPr/>
        </p:nvGrpSpPr>
        <p:grpSpPr>
          <a:xfrm>
            <a:off x="250825" y="1650618"/>
            <a:ext cx="3987748" cy="3760563"/>
            <a:chOff x="250825" y="1650618"/>
            <a:chExt cx="3987748" cy="3760563"/>
          </a:xfrm>
        </p:grpSpPr>
        <p:sp>
          <p:nvSpPr>
            <p:cNvPr id="3" name="สี่เหลี่ยมผืนผ้า 2">
              <a:extLst>
                <a:ext uri="{FF2B5EF4-FFF2-40B4-BE49-F238E27FC236}">
                  <a16:creationId xmlns:a16="http://schemas.microsoft.com/office/drawing/2014/main" id="{6D56B6E2-C44D-4DC8-90AF-69CE16DC879E}"/>
                </a:ext>
              </a:extLst>
            </p:cNvPr>
            <p:cNvSpPr/>
            <p:nvPr/>
          </p:nvSpPr>
          <p:spPr>
            <a:xfrm>
              <a:off x="485775" y="1650618"/>
              <a:ext cx="341118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b="1" dirty="0">
                  <a:solidFill>
                    <a:srgbClr val="00B050"/>
                  </a:solidFill>
                  <a:highlight>
                    <a:srgbClr val="FFFF00"/>
                  </a:highlight>
                  <a:latin typeface="Angsana New" panose="02020603050405020304" pitchFamily="18" charset="-34"/>
                  <a:ea typeface="Cordia New" panose="020B0304020202020204" pitchFamily="34" charset="-34"/>
                  <a:cs typeface="TH SarabunPSK" panose="020B0500040200020003" pitchFamily="34" charset="-34"/>
                </a:rPr>
                <a:t>การป้อนกลับแรงดันแบบอนุกรม</a:t>
              </a:r>
            </a:p>
            <a:p>
              <a:r>
                <a:rPr lang="th-TH" b="1" dirty="0">
                  <a:solidFill>
                    <a:srgbClr val="00B050"/>
                  </a:solidFill>
                  <a:highlight>
                    <a:srgbClr val="FFFF00"/>
                  </a:highlight>
                  <a:latin typeface="Angsana New" panose="02020603050405020304" pitchFamily="18" charset="-34"/>
                  <a:ea typeface="Cordia New" panose="020B0304020202020204" pitchFamily="34" charset="-34"/>
                  <a:cs typeface="TH SarabunPSK" panose="020B0500040200020003" pitchFamily="34" charset="-34"/>
                </a:rPr>
                <a:t> ( </a:t>
              </a:r>
              <a:r>
                <a:rPr lang="en-US" b="1" dirty="0">
                  <a:solidFill>
                    <a:srgbClr val="00B05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Voltage</a:t>
              </a:r>
              <a:r>
                <a:rPr lang="th-TH" b="1" dirty="0">
                  <a:solidFill>
                    <a:srgbClr val="00B05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-</a:t>
              </a:r>
              <a:r>
                <a:rPr lang="en-US" b="1" dirty="0">
                  <a:solidFill>
                    <a:srgbClr val="00B05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Series</a:t>
              </a:r>
              <a:r>
                <a:rPr lang="en-US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 </a:t>
              </a:r>
              <a:r>
                <a:rPr lang="en-US" dirty="0">
                  <a:solidFill>
                    <a:srgbClr val="00B05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Feedback</a:t>
              </a:r>
              <a:r>
                <a:rPr lang="th-TH" dirty="0">
                  <a:solidFill>
                    <a:srgbClr val="00B05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)</a:t>
              </a:r>
              <a:r>
                <a:rPr lang="en-US" b="1" dirty="0">
                  <a:solidFill>
                    <a:srgbClr val="00B05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 </a:t>
              </a:r>
              <a:endParaRPr lang="th-TH" b="1" dirty="0">
                <a:solidFill>
                  <a:srgbClr val="00B050"/>
                </a:solidFill>
                <a:highlight>
                  <a:srgbClr val="FFFF00"/>
                </a:highlight>
              </a:endParaRPr>
            </a:p>
          </p:txBody>
        </p:sp>
        <p:pic>
          <p:nvPicPr>
            <p:cNvPr id="4" name="รูปภาพ 3">
              <a:extLst>
                <a:ext uri="{FF2B5EF4-FFF2-40B4-BE49-F238E27FC236}">
                  <a16:creationId xmlns:a16="http://schemas.microsoft.com/office/drawing/2014/main" id="{0606E77C-A7A1-4918-9DA7-D7F82706D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0825" y="3008625"/>
              <a:ext cx="3987748" cy="2402556"/>
            </a:xfrm>
            <a:prstGeom prst="rect">
              <a:avLst/>
            </a:prstGeom>
          </p:spPr>
        </p:pic>
      </p:grp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52D61566-76A4-4140-87C2-603C48495049}"/>
              </a:ext>
            </a:extLst>
          </p:cNvPr>
          <p:cNvGrpSpPr/>
          <p:nvPr/>
        </p:nvGrpSpPr>
        <p:grpSpPr>
          <a:xfrm>
            <a:off x="4679690" y="1650617"/>
            <a:ext cx="4204217" cy="3909769"/>
            <a:chOff x="4679690" y="1650617"/>
            <a:chExt cx="4204217" cy="3909769"/>
          </a:xfrm>
        </p:grpSpPr>
        <p:sp>
          <p:nvSpPr>
            <p:cNvPr id="5" name="สี่เหลี่ยมผืนผ้า 4">
              <a:extLst>
                <a:ext uri="{FF2B5EF4-FFF2-40B4-BE49-F238E27FC236}">
                  <a16:creationId xmlns:a16="http://schemas.microsoft.com/office/drawing/2014/main" id="{AEF82059-C269-4D72-A691-4DE95E8D2B74}"/>
                </a:ext>
              </a:extLst>
            </p:cNvPr>
            <p:cNvSpPr/>
            <p:nvPr/>
          </p:nvSpPr>
          <p:spPr>
            <a:xfrm>
              <a:off x="5076203" y="1650617"/>
              <a:ext cx="341118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b="1" dirty="0">
                  <a:highlight>
                    <a:srgbClr val="FFFF00"/>
                  </a:highlight>
                  <a:latin typeface="Angsana New" panose="02020603050405020304" pitchFamily="18" charset="-34"/>
                  <a:ea typeface="Cordia New" panose="020B0304020202020204" pitchFamily="34" charset="-34"/>
                  <a:cs typeface="TH SarabunPSK" panose="020B0500040200020003" pitchFamily="34" charset="-34"/>
                </a:rPr>
                <a:t>การป้อนกลับแรงดันแบบขนาน   ( </a:t>
              </a:r>
              <a:r>
                <a:rPr lang="en-US" b="1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Voltage</a:t>
              </a:r>
              <a:r>
                <a:rPr lang="th-TH" b="1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-</a:t>
              </a:r>
              <a:r>
                <a:rPr lang="en-US" b="1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Shunt Feedback</a:t>
              </a:r>
              <a:r>
                <a:rPr lang="th-TH" b="1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) </a:t>
              </a:r>
              <a:endParaRPr lang="th-TH" b="1" dirty="0">
                <a:highlight>
                  <a:srgbClr val="FFFF00"/>
                </a:highlight>
              </a:endParaRPr>
            </a:p>
          </p:txBody>
        </p:sp>
        <p:pic>
          <p:nvPicPr>
            <p:cNvPr id="6" name="รูปภาพ 5">
              <a:extLst>
                <a:ext uri="{FF2B5EF4-FFF2-40B4-BE49-F238E27FC236}">
                  <a16:creationId xmlns:a16="http://schemas.microsoft.com/office/drawing/2014/main" id="{8E066658-7116-47D1-8D36-555AE049D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9690" y="2859421"/>
              <a:ext cx="4204217" cy="27009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45719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60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47C2BCB1-962B-49B5-8295-A8FAB894A9C4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829AA0CC-F12F-4212-BFA8-60D0618F5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8CB59386-571B-4FB0-8191-BA4574DFFF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47F092A0-3079-4D65-AA16-E300136C6D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57634DA7-EAF9-4A2F-804D-0E18A1BF12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250381AD-BAB4-44FD-9A73-4E4E9620B9AA}"/>
              </a:ext>
            </a:extLst>
          </p:cNvPr>
          <p:cNvSpPr/>
          <p:nvPr/>
        </p:nvSpPr>
        <p:spPr>
          <a:xfrm>
            <a:off x="517714" y="1501792"/>
            <a:ext cx="3294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B050"/>
                </a:solidFill>
                <a:highlight>
                  <a:srgbClr val="FFFF00"/>
                </a:highlight>
                <a:latin typeface="Angsana New" panose="02020603050405020304" pitchFamily="18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การป้อนกลับกระแสแบบอนุกรม</a:t>
            </a:r>
          </a:p>
          <a:p>
            <a:r>
              <a:rPr lang="th-TH" b="1" dirty="0">
                <a:solidFill>
                  <a:srgbClr val="00B050"/>
                </a:solidFill>
                <a:highlight>
                  <a:srgbClr val="FFFF00"/>
                </a:highlight>
                <a:latin typeface="Angsana New" panose="02020603050405020304" pitchFamily="18" charset="-34"/>
                <a:ea typeface="Cordia New" panose="020B0304020202020204" pitchFamily="34" charset="-34"/>
                <a:cs typeface="TH SarabunPSK" panose="020B0500040200020003" pitchFamily="34" charset="-34"/>
              </a:rPr>
              <a:t> ( </a:t>
            </a:r>
            <a:r>
              <a:rPr lang="en-US" b="1" dirty="0">
                <a:solidFill>
                  <a:srgbClr val="00B05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Current</a:t>
            </a:r>
            <a:r>
              <a:rPr lang="th-TH" b="1" dirty="0">
                <a:solidFill>
                  <a:srgbClr val="00B05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-</a:t>
            </a:r>
            <a:r>
              <a:rPr lang="en-US" b="1" dirty="0">
                <a:solidFill>
                  <a:srgbClr val="00B05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Series Feedback</a:t>
            </a:r>
            <a:r>
              <a:rPr lang="th-TH" b="1" dirty="0">
                <a:solidFill>
                  <a:srgbClr val="00B05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) </a:t>
            </a:r>
            <a:endParaRPr lang="th-TH" b="1" dirty="0">
              <a:solidFill>
                <a:srgbClr val="00B050"/>
              </a:solidFill>
              <a:highlight>
                <a:srgbClr val="FFFF00"/>
              </a:highlight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32A5D2C9-B09B-4FD1-AEF3-20AD21B0D753}"/>
              </a:ext>
            </a:extLst>
          </p:cNvPr>
          <p:cNvSpPr/>
          <p:nvPr/>
        </p:nvSpPr>
        <p:spPr>
          <a:xfrm>
            <a:off x="5004048" y="1501791"/>
            <a:ext cx="32941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highlight>
                  <a:srgbClr val="FFFF00"/>
                </a:highlight>
                <a:latin typeface="Angsana New" panose="02020603050405020304" pitchFamily="18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การป้อนกลับกระแสแบบขนาน</a:t>
            </a:r>
          </a:p>
          <a:p>
            <a:r>
              <a:rPr lang="th-TH" b="1" dirty="0">
                <a:solidFill>
                  <a:srgbClr val="002060"/>
                </a:solidFill>
                <a:highlight>
                  <a:srgbClr val="FFFF00"/>
                </a:highlight>
                <a:latin typeface="Angsana New" panose="02020603050405020304" pitchFamily="18" charset="-34"/>
                <a:ea typeface="Cordia New" panose="020B0304020202020204" pitchFamily="34" charset="-34"/>
                <a:cs typeface="TH SarabunPSK" panose="020B0500040200020003" pitchFamily="34" charset="-34"/>
              </a:rPr>
              <a:t> (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Current</a:t>
            </a:r>
            <a:r>
              <a:rPr lang="th-TH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-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Shunt  Feedback</a:t>
            </a:r>
            <a:r>
              <a:rPr lang="th-TH" b="1" dirty="0">
                <a:solidFill>
                  <a:srgbClr val="002060"/>
                </a:solidFill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  <a:cs typeface="Angsana New" panose="02020603050405020304" pitchFamily="18" charset="-34"/>
              </a:rPr>
              <a:t>) </a:t>
            </a:r>
            <a:endParaRPr lang="th-TH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CC03291-E9BD-48F2-986D-C837CCA0A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84" y="2852936"/>
            <a:ext cx="4450095" cy="295232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83E0528F-243B-43E2-AB06-C7A5DB722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852934"/>
            <a:ext cx="4170870" cy="273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963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61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08ABDC54-91E0-44AF-91D5-DE73488C6DC8}"/>
              </a:ext>
            </a:extLst>
          </p:cNvPr>
          <p:cNvGrpSpPr/>
          <p:nvPr/>
        </p:nvGrpSpPr>
        <p:grpSpPr>
          <a:xfrm>
            <a:off x="4807975" y="1254863"/>
            <a:ext cx="2572337" cy="765042"/>
            <a:chOff x="5366152" y="1107659"/>
            <a:chExt cx="2230184" cy="603942"/>
          </a:xfrm>
          <a:solidFill>
            <a:schemeClr val="accent2"/>
          </a:solidFill>
        </p:grpSpPr>
        <p:sp>
          <p:nvSpPr>
            <p:cNvPr id="2" name="Rectangle 2">
              <a:extLst>
                <a:ext uri="{FF2B5EF4-FFF2-40B4-BE49-F238E27FC236}">
                  <a16:creationId xmlns:a16="http://schemas.microsoft.com/office/drawing/2014/main" id="{BD71EEC0-440A-4913-AF1B-0C7F4410D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6152" y="1107659"/>
              <a:ext cx="2230184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th-TH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Cordia New" panose="020B0304020202020204" pitchFamily="34" charset="-34"/>
                </a:rPr>
                <a:t>Af</a:t>
              </a:r>
              <a:r>
                <a:rPr kumimoji="0" lang="en-US" altLang="th-TH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Cordia New" panose="020B0304020202020204" pitchFamily="34" charset="-34"/>
                </a:rPr>
                <a:t>	</a:t>
              </a:r>
              <a:r>
                <a:rPr kumimoji="0" lang="th-TH" altLang="th-TH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Cordia New" panose="020B0304020202020204" pitchFamily="34" charset="-34"/>
                </a:rPr>
                <a:t>=   </a:t>
              </a:r>
              <a:r>
                <a:rPr kumimoji="0" lang="en-US" altLang="th-TH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Cordia New" panose="020B0304020202020204" pitchFamily="34" charset="-34"/>
                </a:rPr>
                <a:t>	</a:t>
              </a:r>
              <a:endPara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3" name="วัตถุ 2">
              <a:extLst>
                <a:ext uri="{FF2B5EF4-FFF2-40B4-BE49-F238E27FC236}">
                  <a16:creationId xmlns:a16="http://schemas.microsoft.com/office/drawing/2014/main" id="{B38C3511-0B4B-4100-A435-BE1D860D302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6450772"/>
                </p:ext>
              </p:extLst>
            </p:nvPr>
          </p:nvGraphicFramePr>
          <p:xfrm>
            <a:off x="6972036" y="1107659"/>
            <a:ext cx="397718" cy="603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591" r:id="rId4" imgW="253890" imgH="393529" progId="Equation.3">
                    <p:embed/>
                  </p:oleObj>
                </mc:Choice>
                <mc:Fallback>
                  <p:oleObj r:id="rId4" imgW="253890" imgH="393529" progId="Equation.3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72036" y="1107659"/>
                          <a:ext cx="397718" cy="60394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B4AD93B-61CF-4C44-A83E-0CC10225B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913" y="2208970"/>
            <a:ext cx="5293437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</a:rPr>
              <a:t>		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Vs	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= 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	Vi 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+  </a:t>
            </a:r>
            <a:r>
              <a:rPr kumimoji="0" lang="en-US" altLang="th-TH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Vf</a:t>
            </a:r>
            <a:endParaRPr kumimoji="0" lang="en-US" alt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		</a:t>
            </a:r>
            <a:r>
              <a:rPr kumimoji="0" lang="en-US" altLang="th-TH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Vf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	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= 	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Vo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⋅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</a:t>
            </a:r>
            <a:endParaRPr kumimoji="0" lang="en-US" alt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		Vs	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= 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	Vi 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+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Vo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⋅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</a:t>
            </a:r>
            <a:endParaRPr kumimoji="0" lang="en-US" alt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		Vo	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=   	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Vi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 ⋅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A</a:t>
            </a:r>
            <a:endParaRPr kumimoji="0" lang="en-US" alt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UPC" panose="02020603050405020304" pitchFamily="18" charset="-34"/>
              <a:cs typeface="AngsanaUPC" panose="02020603050405020304" pitchFamily="18" charset="-34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		Vs	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=  	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Vi 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+ 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Vi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⋅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A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⋅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</a:t>
            </a:r>
            <a:endParaRPr kumimoji="0" lang="en-US" alt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		</a:t>
            </a:r>
            <a:r>
              <a:rPr lang="en-US" altLang="th-TH" dirty="0"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 Vs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	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= 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	Vi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(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1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+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A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⋅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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</a:rPr>
              <a:t>)</a:t>
            </a:r>
            <a:endParaRPr kumimoji="0" lang="en-US" alt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UPC" panose="02020603050405020304" pitchFamily="18" charset="-34"/>
              <a:cs typeface="AngsanaUPC" panose="02020603050405020304" pitchFamily="18" charset="-34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ordia New" panose="020B0304020202020204" pitchFamily="34" charset="-34"/>
                <a:cs typeface="AngsanaUPC" panose="02020603050405020304" pitchFamily="18" charset="-34"/>
                <a:sym typeface="Symbol" panose="05050102010706020507" pitchFamily="18" charset="2"/>
              </a:rPr>
              <a:t>		</a:t>
            </a:r>
            <a:endParaRPr kumimoji="0" lang="en-US" alt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ea typeface="Cordia New" panose="020B0304020202020204" pitchFamily="34" charset="-34"/>
              <a:sym typeface="Symbol" panose="05050102010706020507" pitchFamily="18" charset="2"/>
            </a:endParaRPr>
          </a:p>
        </p:txBody>
      </p: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A8DBD658-003B-470A-8D68-4A3838E5350A}"/>
              </a:ext>
            </a:extLst>
          </p:cNvPr>
          <p:cNvGrpSpPr/>
          <p:nvPr/>
        </p:nvGrpSpPr>
        <p:grpSpPr>
          <a:xfrm>
            <a:off x="485775" y="1254863"/>
            <a:ext cx="3987748" cy="3649300"/>
            <a:chOff x="327705" y="1407419"/>
            <a:chExt cx="3987748" cy="3649300"/>
          </a:xfrm>
        </p:grpSpPr>
        <p:sp>
          <p:nvSpPr>
            <p:cNvPr id="21" name="สี่เหลี่ยมผืนผ้า 20">
              <a:extLst>
                <a:ext uri="{FF2B5EF4-FFF2-40B4-BE49-F238E27FC236}">
                  <a16:creationId xmlns:a16="http://schemas.microsoft.com/office/drawing/2014/main" id="{F39541E4-DAD8-44D3-B593-6EE3F5D9D074}"/>
                </a:ext>
              </a:extLst>
            </p:cNvPr>
            <p:cNvSpPr/>
            <p:nvPr/>
          </p:nvSpPr>
          <p:spPr>
            <a:xfrm>
              <a:off x="547359" y="1407419"/>
              <a:ext cx="341118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b="1" dirty="0">
                  <a:solidFill>
                    <a:srgbClr val="002060"/>
                  </a:solidFill>
                  <a:highlight>
                    <a:srgbClr val="FFFF00"/>
                  </a:highlight>
                  <a:latin typeface="Angsana New" panose="02020603050405020304" pitchFamily="18" charset="-34"/>
                  <a:ea typeface="Cordia New" panose="020B0304020202020204" pitchFamily="34" charset="-34"/>
                  <a:cs typeface="TH SarabunPSK" panose="020B0500040200020003" pitchFamily="34" charset="-34"/>
                </a:rPr>
                <a:t>การป้อนกลับแรงดันแบบอนุกรม</a:t>
              </a:r>
            </a:p>
            <a:p>
              <a:r>
                <a:rPr lang="th-TH" b="1" dirty="0">
                  <a:solidFill>
                    <a:srgbClr val="002060"/>
                  </a:solidFill>
                  <a:highlight>
                    <a:srgbClr val="FFFF00"/>
                  </a:highlight>
                  <a:latin typeface="Angsana New" panose="02020603050405020304" pitchFamily="18" charset="-34"/>
                  <a:ea typeface="Cordia New" panose="020B0304020202020204" pitchFamily="34" charset="-34"/>
                  <a:cs typeface="TH SarabunPSK" panose="020B0500040200020003" pitchFamily="34" charset="-34"/>
                </a:rPr>
                <a:t> ( </a:t>
              </a:r>
              <a:r>
                <a:rPr lang="en-US" b="1" dirty="0">
                  <a:solidFill>
                    <a:srgbClr val="00206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Voltage</a:t>
              </a:r>
              <a:r>
                <a:rPr lang="th-TH" b="1" dirty="0">
                  <a:solidFill>
                    <a:srgbClr val="00206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-</a:t>
              </a:r>
              <a:r>
                <a:rPr lang="en-US" b="1" dirty="0">
                  <a:solidFill>
                    <a:srgbClr val="00206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Series</a:t>
              </a:r>
              <a:r>
                <a:rPr lang="en-US" dirty="0">
                  <a:solidFill>
                    <a:srgbClr val="00206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 Feedback</a:t>
              </a:r>
              <a:r>
                <a:rPr lang="th-TH" dirty="0">
                  <a:solidFill>
                    <a:srgbClr val="00206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)</a:t>
              </a:r>
              <a:r>
                <a:rPr lang="en-US" b="1" dirty="0">
                  <a:solidFill>
                    <a:srgbClr val="002060"/>
                  </a:solidFill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 </a:t>
              </a:r>
              <a:endParaRPr lang="th-TH" b="1" dirty="0">
                <a:solidFill>
                  <a:srgbClr val="002060"/>
                </a:solidFill>
                <a:highlight>
                  <a:srgbClr val="FFFF00"/>
                </a:highlight>
              </a:endParaRPr>
            </a:p>
          </p:txBody>
        </p:sp>
        <p:pic>
          <p:nvPicPr>
            <p:cNvPr id="22" name="รูปภาพ 21">
              <a:extLst>
                <a:ext uri="{FF2B5EF4-FFF2-40B4-BE49-F238E27FC236}">
                  <a16:creationId xmlns:a16="http://schemas.microsoft.com/office/drawing/2014/main" id="{422D2304-2BCD-4846-8B09-578B4C71C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7705" y="2654163"/>
              <a:ext cx="3987748" cy="2402556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สี่เหลี่ยมผืนผ้า 5">
                <a:extLst>
                  <a:ext uri="{FF2B5EF4-FFF2-40B4-BE49-F238E27FC236}">
                    <a16:creationId xmlns:a16="http://schemas.microsoft.com/office/drawing/2014/main" id="{4F09B79E-E36B-43B3-91BB-CA43C6FE593F}"/>
                  </a:ext>
                </a:extLst>
              </p:cNvPr>
              <p:cNvSpPr/>
              <p:nvPr/>
            </p:nvSpPr>
            <p:spPr>
              <a:xfrm>
                <a:off x="1593164" y="5226423"/>
                <a:ext cx="2080634" cy="767454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=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h-TH">
                            <a:latin typeface="Cambria Math" panose="02040503050406030204" pitchFamily="18" charset="0"/>
                          </a:rPr>
                          <m:t>A</m:t>
                        </m:r>
                      </m:num>
                      <m:den>
                        <m:d>
                          <m:dPr>
                            <m:ctrlPr>
                              <a:rPr lang="th-TH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h-TH" i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h-TH" i="0"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r>
                              <m:rPr>
                                <m:sty m:val="p"/>
                              </m:rPr>
                              <a:rPr lang="th-TH" i="0">
                                <a:latin typeface="Cambria Math" panose="02040503050406030204" pitchFamily="18" charset="0"/>
                              </a:rPr>
                              <m:t>βA</m:t>
                            </m:r>
                          </m:e>
                        </m:d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6" name="สี่เหลี่ยมผืนผ้า 5">
                <a:extLst>
                  <a:ext uri="{FF2B5EF4-FFF2-40B4-BE49-F238E27FC236}">
                    <a16:creationId xmlns:a16="http://schemas.microsoft.com/office/drawing/2014/main" id="{4F09B79E-E36B-43B3-91BB-CA43C6FE59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164" y="5226423"/>
                <a:ext cx="2080634" cy="767454"/>
              </a:xfrm>
              <a:prstGeom prst="rect">
                <a:avLst/>
              </a:prstGeom>
              <a:blipFill>
                <a:blip r:embed="rId7"/>
                <a:stretch>
                  <a:fillRect l="-6977" b="-1250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สี่เหลี่ยมผืนผ้า 22">
                <a:extLst>
                  <a:ext uri="{FF2B5EF4-FFF2-40B4-BE49-F238E27FC236}">
                    <a16:creationId xmlns:a16="http://schemas.microsoft.com/office/drawing/2014/main" id="{8A0007FA-9310-407F-9D97-1DC4A42C39D7}"/>
                  </a:ext>
                </a:extLst>
              </p:cNvPr>
              <p:cNvSpPr/>
              <p:nvPr/>
            </p:nvSpPr>
            <p:spPr>
              <a:xfrm>
                <a:off x="4932040" y="4933786"/>
                <a:ext cx="3240360" cy="7716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</a:t>
                </a:r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    =</a:t>
                </a: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Vi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th-TH">
                            <a:latin typeface="Cambria Math" panose="02040503050406030204" pitchFamily="18" charset="0"/>
                          </a:rPr>
                          <m:t>A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Vi</m:t>
                        </m:r>
                        <m:d>
                          <m:dPr>
                            <m:ctrlPr>
                              <a:rPr lang="th-TH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h-TH" i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h-TH" i="0"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r>
                              <m:rPr>
                                <m:sty m:val="p"/>
                              </m:rPr>
                              <a:rPr lang="th-TH" i="0">
                                <a:latin typeface="Cambria Math" panose="02040503050406030204" pitchFamily="18" charset="0"/>
                              </a:rPr>
                              <m:t>βA</m:t>
                            </m:r>
                          </m:e>
                        </m:d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23" name="สี่เหลี่ยมผืนผ้า 22">
                <a:extLst>
                  <a:ext uri="{FF2B5EF4-FFF2-40B4-BE49-F238E27FC236}">
                    <a16:creationId xmlns:a16="http://schemas.microsoft.com/office/drawing/2014/main" id="{8A0007FA-9310-407F-9D97-1DC4A42C39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4933786"/>
                <a:ext cx="3240360" cy="771621"/>
              </a:xfrm>
              <a:prstGeom prst="rect">
                <a:avLst/>
              </a:prstGeom>
              <a:blipFill>
                <a:blip r:embed="rId8"/>
                <a:stretch>
                  <a:fillRect l="-564" b="-13386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2598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62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4589A26B-E588-4305-8BB7-76DAF170A24C}"/>
              </a:ext>
            </a:extLst>
          </p:cNvPr>
          <p:cNvGrpSpPr/>
          <p:nvPr/>
        </p:nvGrpSpPr>
        <p:grpSpPr>
          <a:xfrm>
            <a:off x="282793" y="1474115"/>
            <a:ext cx="4204217" cy="3909769"/>
            <a:chOff x="4679690" y="1650617"/>
            <a:chExt cx="4204217" cy="3909769"/>
          </a:xfrm>
        </p:grpSpPr>
        <p:sp>
          <p:nvSpPr>
            <p:cNvPr id="11" name="สี่เหลี่ยมผืนผ้า 10">
              <a:extLst>
                <a:ext uri="{FF2B5EF4-FFF2-40B4-BE49-F238E27FC236}">
                  <a16:creationId xmlns:a16="http://schemas.microsoft.com/office/drawing/2014/main" id="{8D667D1E-CF6E-47FA-8BEC-9C6C1BDFA4B6}"/>
                </a:ext>
              </a:extLst>
            </p:cNvPr>
            <p:cNvSpPr/>
            <p:nvPr/>
          </p:nvSpPr>
          <p:spPr>
            <a:xfrm>
              <a:off x="5076203" y="1650617"/>
              <a:ext cx="341118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b="1" dirty="0">
                  <a:highlight>
                    <a:srgbClr val="FFFF00"/>
                  </a:highlight>
                  <a:latin typeface="Angsana New" panose="02020603050405020304" pitchFamily="18" charset="-34"/>
                  <a:ea typeface="Cordia New" panose="020B0304020202020204" pitchFamily="34" charset="-34"/>
                  <a:cs typeface="TH SarabunPSK" panose="020B0500040200020003" pitchFamily="34" charset="-34"/>
                </a:rPr>
                <a:t>การป้อนกลับแรงดันแบบขนาน   ( </a:t>
              </a:r>
              <a:r>
                <a:rPr lang="en-US" b="1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Voltage</a:t>
              </a:r>
              <a:r>
                <a:rPr lang="th-TH" b="1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-</a:t>
              </a:r>
              <a:r>
                <a:rPr lang="en-US" b="1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Shunt Feedback</a:t>
              </a:r>
              <a:r>
                <a:rPr lang="th-TH" b="1" dirty="0">
                  <a:highlight>
                    <a:srgbClr val="FFFF00"/>
                  </a:highlight>
                  <a:latin typeface="TH SarabunPSK" panose="020B0500040200020003" pitchFamily="34" charset="-34"/>
                  <a:ea typeface="Cordia New" panose="020B0304020202020204" pitchFamily="34" charset="-34"/>
                  <a:cs typeface="Angsana New" panose="02020603050405020304" pitchFamily="18" charset="-34"/>
                </a:rPr>
                <a:t>) </a:t>
              </a:r>
              <a:endParaRPr lang="th-TH" b="1" dirty="0">
                <a:highlight>
                  <a:srgbClr val="FFFF00"/>
                </a:highlight>
              </a:endParaRPr>
            </a:p>
          </p:txBody>
        </p:sp>
        <p:pic>
          <p:nvPicPr>
            <p:cNvPr id="12" name="รูปภาพ 11">
              <a:extLst>
                <a:ext uri="{FF2B5EF4-FFF2-40B4-BE49-F238E27FC236}">
                  <a16:creationId xmlns:a16="http://schemas.microsoft.com/office/drawing/2014/main" id="{013A0F75-380A-4287-A20E-B2CC20B46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9690" y="2859421"/>
              <a:ext cx="4204217" cy="2700965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สี่เหลี่ยมผืนผ้า 19">
                <a:extLst>
                  <a:ext uri="{FF2B5EF4-FFF2-40B4-BE49-F238E27FC236}">
                    <a16:creationId xmlns:a16="http://schemas.microsoft.com/office/drawing/2014/main" id="{31040E67-37B8-46C4-B04B-F0CF8E31875A}"/>
                  </a:ext>
                </a:extLst>
              </p:cNvPr>
              <p:cNvSpPr/>
              <p:nvPr/>
            </p:nvSpPr>
            <p:spPr>
              <a:xfrm>
                <a:off x="4952628" y="1474115"/>
                <a:ext cx="2534022" cy="710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</a:t>
                </a:r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    =</a:t>
                </a: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Vo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Is</m:t>
                        </m:r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20" name="สี่เหลี่ยมผืนผ้า 19">
                <a:extLst>
                  <a:ext uri="{FF2B5EF4-FFF2-40B4-BE49-F238E27FC236}">
                    <a16:creationId xmlns:a16="http://schemas.microsoft.com/office/drawing/2014/main" id="{31040E67-37B8-46C4-B04B-F0CF8E3187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628" y="1474115"/>
                <a:ext cx="2534022" cy="710579"/>
              </a:xfrm>
              <a:prstGeom prst="rect">
                <a:avLst/>
              </a:prstGeom>
              <a:blipFill>
                <a:blip r:embed="rId4"/>
                <a:stretch>
                  <a:fillRect l="-721" b="-23276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สี่เหลี่ยมผืนผ้า 20">
                <a:extLst>
                  <a:ext uri="{FF2B5EF4-FFF2-40B4-BE49-F238E27FC236}">
                    <a16:creationId xmlns:a16="http://schemas.microsoft.com/office/drawing/2014/main" id="{0157A1B6-9376-4914-B601-86C42F5FB8D4}"/>
                  </a:ext>
                </a:extLst>
              </p:cNvPr>
              <p:cNvSpPr/>
              <p:nvPr/>
            </p:nvSpPr>
            <p:spPr>
              <a:xfrm>
                <a:off x="4913062" y="2352606"/>
                <a:ext cx="3197485" cy="7004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</a:t>
                </a:r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    =</a:t>
                </a: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Ii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Ii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 + 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If</m:t>
                        </m:r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21" name="สี่เหลี่ยมผืนผ้า 20">
                <a:extLst>
                  <a:ext uri="{FF2B5EF4-FFF2-40B4-BE49-F238E27FC236}">
                    <a16:creationId xmlns:a16="http://schemas.microsoft.com/office/drawing/2014/main" id="{0157A1B6-9376-4914-B601-86C42F5FB8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062" y="2352606"/>
                <a:ext cx="3197485" cy="700448"/>
              </a:xfrm>
              <a:prstGeom prst="rect">
                <a:avLst/>
              </a:prstGeom>
              <a:blipFill>
                <a:blip r:embed="rId5"/>
                <a:stretch>
                  <a:fillRect l="-763" b="-2260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สี่เหลี่ยมผืนผ้า 21">
                <a:extLst>
                  <a:ext uri="{FF2B5EF4-FFF2-40B4-BE49-F238E27FC236}">
                    <a16:creationId xmlns:a16="http://schemas.microsoft.com/office/drawing/2014/main" id="{3E7332F6-45D8-4ABF-8478-1F739B16D038}"/>
                  </a:ext>
                </a:extLst>
              </p:cNvPr>
              <p:cNvSpPr/>
              <p:nvPr/>
            </p:nvSpPr>
            <p:spPr>
              <a:xfrm>
                <a:off x="4913061" y="3300806"/>
                <a:ext cx="3197485" cy="7797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</a:t>
                </a:r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    =</a:t>
                </a: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Ii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Ii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β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Vo</m:t>
                        </m:r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22" name="สี่เหลี่ยมผืนผ้า 21">
                <a:extLst>
                  <a:ext uri="{FF2B5EF4-FFF2-40B4-BE49-F238E27FC236}">
                    <a16:creationId xmlns:a16="http://schemas.microsoft.com/office/drawing/2014/main" id="{3E7332F6-45D8-4ABF-8478-1F739B16D0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061" y="3300806"/>
                <a:ext cx="3197485" cy="779765"/>
              </a:xfrm>
              <a:prstGeom prst="rect">
                <a:avLst/>
              </a:prstGeom>
              <a:blipFill>
                <a:blip r:embed="rId6"/>
                <a:stretch>
                  <a:fillRect l="-763" b="-10156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สี่เหลี่ยมผืนผ้า 22">
                <a:extLst>
                  <a:ext uri="{FF2B5EF4-FFF2-40B4-BE49-F238E27FC236}">
                    <a16:creationId xmlns:a16="http://schemas.microsoft.com/office/drawing/2014/main" id="{FD3A68ED-74B4-4C2C-9826-BA43E1839B4C}"/>
                  </a:ext>
                </a:extLst>
              </p:cNvPr>
              <p:cNvSpPr/>
              <p:nvPr/>
            </p:nvSpPr>
            <p:spPr>
              <a:xfrm>
                <a:off x="4952628" y="4270427"/>
                <a:ext cx="3197485" cy="7797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</a:t>
                </a:r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    =</a:t>
                </a: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Ii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Ii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β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altLang="th-TH" dirty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Ii</m:t>
                        </m:r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23" name="สี่เหลี่ยมผืนผ้า 22">
                <a:extLst>
                  <a:ext uri="{FF2B5EF4-FFF2-40B4-BE49-F238E27FC236}">
                    <a16:creationId xmlns:a16="http://schemas.microsoft.com/office/drawing/2014/main" id="{FD3A68ED-74B4-4C2C-9826-BA43E1839B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628" y="4270427"/>
                <a:ext cx="3197485" cy="779765"/>
              </a:xfrm>
              <a:prstGeom prst="rect">
                <a:avLst/>
              </a:prstGeom>
              <a:blipFill>
                <a:blip r:embed="rId7"/>
                <a:stretch>
                  <a:fillRect l="-571" b="-1102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สี่เหลี่ยมผืนผ้า 23">
                <a:extLst>
                  <a:ext uri="{FF2B5EF4-FFF2-40B4-BE49-F238E27FC236}">
                    <a16:creationId xmlns:a16="http://schemas.microsoft.com/office/drawing/2014/main" id="{51242984-F60A-4887-B662-E31D0E943461}"/>
                  </a:ext>
                </a:extLst>
              </p:cNvPr>
              <p:cNvSpPr/>
              <p:nvPr/>
            </p:nvSpPr>
            <p:spPr>
              <a:xfrm>
                <a:off x="3684083" y="5476377"/>
                <a:ext cx="2080634" cy="767454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=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h-TH">
                            <a:latin typeface="Cambria Math" panose="02040503050406030204" pitchFamily="18" charset="0"/>
                          </a:rPr>
                          <m:t>A</m:t>
                        </m:r>
                      </m:num>
                      <m:den>
                        <m:d>
                          <m:dPr>
                            <m:ctrlPr>
                              <a:rPr lang="th-TH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h-TH" i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h-TH" i="0"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r>
                              <m:rPr>
                                <m:sty m:val="p"/>
                              </m:rPr>
                              <a:rPr lang="th-TH" i="0">
                                <a:latin typeface="Cambria Math" panose="02040503050406030204" pitchFamily="18" charset="0"/>
                              </a:rPr>
                              <m:t>βA</m:t>
                            </m:r>
                          </m:e>
                        </m:d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24" name="สี่เหลี่ยมผืนผ้า 23">
                <a:extLst>
                  <a:ext uri="{FF2B5EF4-FFF2-40B4-BE49-F238E27FC236}">
                    <a16:creationId xmlns:a16="http://schemas.microsoft.com/office/drawing/2014/main" id="{51242984-F60A-4887-B662-E31D0E9434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083" y="5476377"/>
                <a:ext cx="2080634" cy="767454"/>
              </a:xfrm>
              <a:prstGeom prst="rect">
                <a:avLst/>
              </a:prstGeom>
              <a:blipFill>
                <a:blip r:embed="rId8"/>
                <a:stretch>
                  <a:fillRect l="-6977" b="-1250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86591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63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0" name="AutoShape 3" descr="9k=">
            <a:extLst>
              <a:ext uri="{FF2B5EF4-FFF2-40B4-BE49-F238E27FC236}">
                <a16:creationId xmlns:a16="http://schemas.microsoft.com/office/drawing/2014/main" id="{76902724-E3F7-4B2C-9B79-788DE630A7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1" name="AutoShape 4" descr="9k=">
            <a:extLst>
              <a:ext uri="{FF2B5EF4-FFF2-40B4-BE49-F238E27FC236}">
                <a16:creationId xmlns:a16="http://schemas.microsoft.com/office/drawing/2014/main" id="{A1BA2B7B-4B21-4E17-9F28-77DFF1C5C6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7025FD0-D46D-452A-BA8E-1BC8E7C35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82" y="1215887"/>
            <a:ext cx="3959721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การป้อนกลับแรงดันแบบอนุกรม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 </a:t>
            </a:r>
            <a:r>
              <a:rPr kumimoji="0" lang="en-US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Voltage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-</a:t>
            </a:r>
            <a:r>
              <a:rPr kumimoji="0" lang="en-US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Series Feedback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</a:t>
            </a:r>
            <a:endParaRPr kumimoji="0" lang="th-TH" altLang="th-T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วัตถุ 2">
            <a:extLst>
              <a:ext uri="{FF2B5EF4-FFF2-40B4-BE49-F238E27FC236}">
                <a16:creationId xmlns:a16="http://schemas.microsoft.com/office/drawing/2014/main" id="{BE314704-7A00-42A2-8549-C1F2ED7CB4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564277"/>
              </p:ext>
            </p:extLst>
          </p:nvPr>
        </p:nvGraphicFramePr>
        <p:xfrm>
          <a:off x="101080" y="2293105"/>
          <a:ext cx="4123640" cy="3456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0" name="Visio" r:id="rId4" imgW="2943343" imgH="2466923" progId="Visio.Drawing.15">
                  <p:embed/>
                </p:oleObj>
              </mc:Choice>
              <mc:Fallback>
                <p:oleObj name="Visio" r:id="rId4" imgW="2943343" imgH="2466923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080" y="2293105"/>
                        <a:ext cx="4123640" cy="34563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วัตถุ 5">
            <a:extLst>
              <a:ext uri="{FF2B5EF4-FFF2-40B4-BE49-F238E27FC236}">
                <a16:creationId xmlns:a16="http://schemas.microsoft.com/office/drawing/2014/main" id="{B534903B-DCC2-4D82-BBEA-8B2E6F570B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7607126"/>
              </p:ext>
            </p:extLst>
          </p:nvPr>
        </p:nvGraphicFramePr>
        <p:xfrm>
          <a:off x="4724400" y="1215887"/>
          <a:ext cx="3670536" cy="2159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1" name="Visio" r:id="rId6" imgW="2962224" imgH="1742961" progId="Visio.Drawing.15">
                  <p:embed/>
                </p:oleObj>
              </mc:Choice>
              <mc:Fallback>
                <p:oleObj name="Visio" r:id="rId6" imgW="2962224" imgH="1742961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215887"/>
                        <a:ext cx="3670536" cy="21598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0BA997FD-F108-4581-A8C7-D7DB708766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8319" y="3429000"/>
            <a:ext cx="3182697" cy="304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278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64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785E5AE-6650-482C-A0DD-3766754BBDC3}"/>
              </a:ext>
            </a:extLst>
          </p:cNvPr>
          <p:cNvSpPr/>
          <p:nvPr/>
        </p:nvSpPr>
        <p:spPr>
          <a:xfrm>
            <a:off x="683568" y="1173564"/>
            <a:ext cx="3456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highlight>
                  <a:srgbClr val="FFFF00"/>
                </a:highlight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การป้อนกลับกระแสแบบอนุกรม </a:t>
            </a:r>
          </a:p>
          <a:p>
            <a:r>
              <a:rPr lang="th-TH" b="1" dirty="0">
                <a:highlight>
                  <a:srgbClr val="FFFF00"/>
                </a:highlight>
                <a:ea typeface="Cordia New" panose="020B0304020202020204" pitchFamily="34" charset="-34"/>
                <a:cs typeface="TH SarabunPSK" panose="020B0500040200020003" pitchFamily="34" charset="-34"/>
              </a:rPr>
              <a:t>( </a:t>
            </a:r>
            <a:r>
              <a:rPr lang="en-US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Current</a:t>
            </a:r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-</a:t>
            </a:r>
            <a:r>
              <a:rPr lang="en-US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Series Feedback</a:t>
            </a:r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)</a:t>
            </a:r>
            <a:endParaRPr lang="th-TH" dirty="0">
              <a:highlight>
                <a:srgbClr val="FFFF00"/>
              </a:highlight>
            </a:endParaRPr>
          </a:p>
        </p:txBody>
      </p:sp>
      <p:graphicFrame>
        <p:nvGraphicFramePr>
          <p:cNvPr id="11" name="วัตถุ 10">
            <a:extLst>
              <a:ext uri="{FF2B5EF4-FFF2-40B4-BE49-F238E27FC236}">
                <a16:creationId xmlns:a16="http://schemas.microsoft.com/office/drawing/2014/main" id="{EF403E9F-117B-43BA-B48D-F8EE2AAA1C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582383"/>
              </p:ext>
            </p:extLst>
          </p:nvPr>
        </p:nvGraphicFramePr>
        <p:xfrm>
          <a:off x="177192" y="2127671"/>
          <a:ext cx="3670536" cy="3076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Visio" r:id="rId4" imgW="2943343" imgH="2466923" progId="Visio.Drawing.15">
                  <p:embed/>
                </p:oleObj>
              </mc:Choice>
              <mc:Fallback>
                <p:oleObj name="Visio" r:id="rId4" imgW="2943343" imgH="2466923" progId="Visio.Drawing.15">
                  <p:embed/>
                  <p:pic>
                    <p:nvPicPr>
                      <p:cNvPr id="3" name="วัตถุ 2">
                        <a:extLst>
                          <a:ext uri="{FF2B5EF4-FFF2-40B4-BE49-F238E27FC236}">
                            <a16:creationId xmlns:a16="http://schemas.microsoft.com/office/drawing/2014/main" id="{BE314704-7A00-42A2-8549-C1F2ED7CB4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92" y="2127671"/>
                        <a:ext cx="3670536" cy="30765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วัตถุ 11">
            <a:extLst>
              <a:ext uri="{FF2B5EF4-FFF2-40B4-BE49-F238E27FC236}">
                <a16:creationId xmlns:a16="http://schemas.microsoft.com/office/drawing/2014/main" id="{C90B27F5-0E51-4476-988D-384C4C1A04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961452"/>
              </p:ext>
            </p:extLst>
          </p:nvPr>
        </p:nvGraphicFramePr>
        <p:xfrm>
          <a:off x="4724400" y="1215887"/>
          <a:ext cx="3670536" cy="2159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6" name="Visio" r:id="rId6" imgW="2962224" imgH="1742961" progId="Visio.Drawing.15">
                  <p:embed/>
                </p:oleObj>
              </mc:Choice>
              <mc:Fallback>
                <p:oleObj name="Visio" r:id="rId6" imgW="2962224" imgH="1742961" progId="Visio.Drawing.15">
                  <p:embed/>
                  <p:pic>
                    <p:nvPicPr>
                      <p:cNvPr id="6" name="วัตถุ 5">
                        <a:extLst>
                          <a:ext uri="{FF2B5EF4-FFF2-40B4-BE49-F238E27FC236}">
                            <a16:creationId xmlns:a16="http://schemas.microsoft.com/office/drawing/2014/main" id="{B534903B-DCC2-4D82-BBEA-8B2E6F570B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215887"/>
                        <a:ext cx="3670536" cy="21598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6B99DA3-3550-479B-8855-E5CAD665AE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7728" y="3498899"/>
            <a:ext cx="2869189" cy="2159832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F3C6D6F-4645-4550-AD56-BA74C9B8FB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7296" y="3581400"/>
            <a:ext cx="19431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21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65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9785E5AE-6650-482C-A0DD-3766754BBDC3}"/>
              </a:ext>
            </a:extLst>
          </p:cNvPr>
          <p:cNvSpPr/>
          <p:nvPr/>
        </p:nvSpPr>
        <p:spPr>
          <a:xfrm>
            <a:off x="683568" y="1173564"/>
            <a:ext cx="3456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highlight>
                  <a:srgbClr val="FFFF00"/>
                </a:highlight>
                <a:ea typeface="Cordia New" panose="020B0304020202020204" pitchFamily="34" charset="-34"/>
                <a:cs typeface="TH SarabunPSK" panose="020B0500040200020003" pitchFamily="34" charset="-34"/>
              </a:rPr>
              <a:t>การป้อนกลับกระแสแบบอนุกรม </a:t>
            </a:r>
          </a:p>
          <a:p>
            <a:r>
              <a:rPr lang="th-TH" b="1" dirty="0">
                <a:highlight>
                  <a:srgbClr val="FFFF00"/>
                </a:highlight>
                <a:ea typeface="Cordia New" panose="020B0304020202020204" pitchFamily="34" charset="-34"/>
                <a:cs typeface="TH SarabunPSK" panose="020B0500040200020003" pitchFamily="34" charset="-34"/>
              </a:rPr>
              <a:t>( </a:t>
            </a:r>
            <a:r>
              <a:rPr lang="en-US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Current</a:t>
            </a:r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-</a:t>
            </a:r>
            <a:r>
              <a:rPr lang="en-US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Series Feedback</a:t>
            </a:r>
            <a:r>
              <a:rPr lang="th-TH" b="1" dirty="0">
                <a:highlight>
                  <a:srgbClr val="FFFF00"/>
                </a:highlight>
                <a:latin typeface="TH SarabunPSK" panose="020B0500040200020003" pitchFamily="34" charset="-34"/>
                <a:ea typeface="Cordia New" panose="020B0304020202020204" pitchFamily="34" charset="-34"/>
              </a:rPr>
              <a:t>)</a:t>
            </a:r>
            <a:endParaRPr lang="th-TH" dirty="0">
              <a:highlight>
                <a:srgbClr val="FFFF00"/>
              </a:highlight>
            </a:endParaRPr>
          </a:p>
        </p:txBody>
      </p:sp>
      <p:graphicFrame>
        <p:nvGraphicFramePr>
          <p:cNvPr id="12" name="วัตถุ 11">
            <a:extLst>
              <a:ext uri="{FF2B5EF4-FFF2-40B4-BE49-F238E27FC236}">
                <a16:creationId xmlns:a16="http://schemas.microsoft.com/office/drawing/2014/main" id="{C90B27F5-0E51-4476-988D-384C4C1A04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454729"/>
              </p:ext>
            </p:extLst>
          </p:nvPr>
        </p:nvGraphicFramePr>
        <p:xfrm>
          <a:off x="576492" y="2209167"/>
          <a:ext cx="3670536" cy="2159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5" name="Visio" r:id="rId4" imgW="2962224" imgH="1742961" progId="Visio.Drawing.15">
                  <p:embed/>
                </p:oleObj>
              </mc:Choice>
              <mc:Fallback>
                <p:oleObj name="Visio" r:id="rId4" imgW="2962224" imgH="1742961" progId="Visio.Drawing.15">
                  <p:embed/>
                  <p:pic>
                    <p:nvPicPr>
                      <p:cNvPr id="12" name="วัตถุ 11">
                        <a:extLst>
                          <a:ext uri="{FF2B5EF4-FFF2-40B4-BE49-F238E27FC236}">
                            <a16:creationId xmlns:a16="http://schemas.microsoft.com/office/drawing/2014/main" id="{C90B27F5-0E51-4476-988D-384C4C1A04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492" y="2209167"/>
                        <a:ext cx="3670536" cy="21598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ECCFC27-560E-4507-8B2E-40F8ABE2B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468072"/>
            <a:ext cx="4427924" cy="42266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สี่เหลี่ยมผืนผ้า 19">
                <a:extLst>
                  <a:ext uri="{FF2B5EF4-FFF2-40B4-BE49-F238E27FC236}">
                    <a16:creationId xmlns:a16="http://schemas.microsoft.com/office/drawing/2014/main" id="{422CE76C-FA5C-4716-98E6-3B15DF99310F}"/>
                  </a:ext>
                </a:extLst>
              </p:cNvPr>
              <p:cNvSpPr/>
              <p:nvPr/>
            </p:nvSpPr>
            <p:spPr>
              <a:xfrm>
                <a:off x="683567" y="4571705"/>
                <a:ext cx="3197485" cy="692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</a:t>
                </a:r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Avf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    =</a:t>
                </a: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th-TH" b="0" i="0" dirty="0" smtClean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Vo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Vs</m:t>
                        </m:r>
                      </m:den>
                    </m:f>
                  </m:oMath>
                </a14:m>
                <a:endParaRPr lang="th-TH" dirty="0"/>
              </a:p>
            </p:txBody>
          </p:sp>
        </mc:Choice>
        <mc:Fallback>
          <p:sp>
            <p:nvSpPr>
              <p:cNvPr id="20" name="สี่เหลี่ยมผืนผ้า 19">
                <a:extLst>
                  <a:ext uri="{FF2B5EF4-FFF2-40B4-BE49-F238E27FC236}">
                    <a16:creationId xmlns:a16="http://schemas.microsoft.com/office/drawing/2014/main" id="{422CE76C-FA5C-4716-98E6-3B15DF9931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7" y="4571705"/>
                <a:ext cx="3197485" cy="692818"/>
              </a:xfrm>
              <a:prstGeom prst="rect">
                <a:avLst/>
              </a:prstGeom>
              <a:blipFill>
                <a:blip r:embed="rId7"/>
                <a:stretch>
                  <a:fillRect l="-571" t="-877" b="-22807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สี่เหลี่ยมผืนผ้า 20">
                <a:extLst>
                  <a:ext uri="{FF2B5EF4-FFF2-40B4-BE49-F238E27FC236}">
                    <a16:creationId xmlns:a16="http://schemas.microsoft.com/office/drawing/2014/main" id="{1221085B-9196-4C79-B3B1-560C176CCDE5}"/>
                  </a:ext>
                </a:extLst>
              </p:cNvPr>
              <p:cNvSpPr/>
              <p:nvPr/>
            </p:nvSpPr>
            <p:spPr>
              <a:xfrm>
                <a:off x="683567" y="5622794"/>
                <a:ext cx="5040561" cy="7787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</a:t>
                </a:r>
                <a:r>
                  <a:rPr lang="en-US" sz="3200" b="1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Avf</a:t>
                </a:r>
                <a:r>
                  <a:rPr lang="en-US" sz="32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    =</a:t>
                </a: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h-TH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altLang="th-TH" b="0" i="0" dirty="0" smtClean="0">
                            <a:latin typeface="AngsanaUPC" panose="02020603050405020304" pitchFamily="18" charset="-34"/>
                            <a:ea typeface="Cordia New" panose="020B0304020202020204" pitchFamily="34" charset="-34"/>
                            <a:cs typeface="AngsanaUPC" panose="02020603050405020304" pitchFamily="18" charset="-34"/>
                          </a:rPr>
                          <m:t>o</m:t>
                        </m:r>
                        <m:r>
                          <a:rPr lang="th-TH" altLang="th-TH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UPC" panose="02020603050405020304" pitchFamily="18" charset="-34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n-US" altLang="th-TH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UPC" panose="02020603050405020304" pitchFamily="18" charset="-34"/>
                          </a:rPr>
                          <m:t>RC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Vs</m:t>
                        </m:r>
                      </m:den>
                    </m:f>
                  </m:oMath>
                </a14:m>
                <a:r>
                  <a:rPr lang="th-TH" dirty="0"/>
                  <a:t>   </a:t>
                </a:r>
                <a:r>
                  <a:rPr lang="en-US" sz="3200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=   </a:t>
                </a:r>
                <a:r>
                  <a:rPr lang="en-US" sz="3200" dirty="0" err="1">
                    <a:latin typeface="AngsanaUPC" panose="02020603050405020304" pitchFamily="18" charset="-34"/>
                    <a:cs typeface="AngsanaUPC" panose="02020603050405020304" pitchFamily="18" charset="-34"/>
                  </a:rPr>
                  <a:t>Af</a:t>
                </a:r>
                <a:r>
                  <a:rPr lang="en-US" sz="3200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</a:t>
                </a:r>
                <a14:m>
                  <m:oMath xmlns:m="http://schemas.openxmlformats.org/officeDocument/2006/math">
                    <m:r>
                      <a:rPr lang="th-TH" altLang="th-TH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UPC" panose="02020603050405020304" pitchFamily="18" charset="-34"/>
                      </a:rPr>
                      <m:t>×</m:t>
                    </m:r>
                  </m:oMath>
                </a14:m>
                <a:r>
                  <a:rPr lang="en-US" sz="3200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RC</a:t>
                </a:r>
                <a:endParaRPr lang="th-TH" sz="3200" dirty="0"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</p:txBody>
          </p:sp>
        </mc:Choice>
        <mc:Fallback>
          <p:sp>
            <p:nvSpPr>
              <p:cNvPr id="21" name="สี่เหลี่ยมผืนผ้า 20">
                <a:extLst>
                  <a:ext uri="{FF2B5EF4-FFF2-40B4-BE49-F238E27FC236}">
                    <a16:creationId xmlns:a16="http://schemas.microsoft.com/office/drawing/2014/main" id="{1221085B-9196-4C79-B3B1-560C176CCD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7" y="5622794"/>
                <a:ext cx="5040561" cy="778739"/>
              </a:xfrm>
              <a:prstGeom prst="rect">
                <a:avLst/>
              </a:prstGeom>
              <a:blipFill>
                <a:blip r:embed="rId8"/>
                <a:stretch>
                  <a:fillRect l="-363" b="-20313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67093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66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6787ECBE-23D7-4191-A9DA-4FC73FD75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21" y="1025177"/>
            <a:ext cx="827181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ตัวอย่างที่ </a:t>
            </a:r>
            <a:r>
              <a:rPr kumimoji="0" lang="en-US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9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จงหาอัตราขยายแรงดันไฟฟ้าที่มีการป้อนกลับและอัตราขยายแรงดันไฟฟ้า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ที่ไม่มีการป้อนกลับ</a:t>
            </a:r>
            <a:endParaRPr kumimoji="0" lang="en-US" alt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3" name="วัตถุ 2">
            <a:extLst>
              <a:ext uri="{FF2B5EF4-FFF2-40B4-BE49-F238E27FC236}">
                <a16:creationId xmlns:a16="http://schemas.microsoft.com/office/drawing/2014/main" id="{00A81F44-0DB7-4460-9181-EABB0940C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304250"/>
              </p:ext>
            </p:extLst>
          </p:nvPr>
        </p:nvGraphicFramePr>
        <p:xfrm>
          <a:off x="601244" y="1953459"/>
          <a:ext cx="3385864" cy="2472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2" name="Visio" r:id="rId4" imgW="2295577" imgH="1676288" progId="Visio.Drawing.15">
                  <p:embed/>
                </p:oleObj>
              </mc:Choice>
              <mc:Fallback>
                <p:oleObj name="Visio" r:id="rId4" imgW="2295577" imgH="1676288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44" y="1953459"/>
                        <a:ext cx="3385864" cy="2472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9580C81E-92C1-4126-824E-3728751F1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5018" y="1365085"/>
            <a:ext cx="3385864" cy="3513632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4DA51C1D-A8E6-471C-9D29-BE94741F71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3728" y="4516105"/>
            <a:ext cx="2781019" cy="205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445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67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67444468-FFB3-41C3-8BD6-E07D8A275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65" y="1565176"/>
            <a:ext cx="4258455" cy="4032448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39873B05-389F-4917-A36D-544631E98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312" y="1565176"/>
            <a:ext cx="4065779" cy="38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632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68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4626238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69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5089730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ตัวแทนหมายเลขภาพนิ่ง 5">
            <a:extLst>
              <a:ext uri="{FF2B5EF4-FFF2-40B4-BE49-F238E27FC236}">
                <a16:creationId xmlns:a16="http://schemas.microsoft.com/office/drawing/2014/main" id="{1B332972-98B9-48AD-8960-F2484C2C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81A6B5-1A32-454F-A402-8616D43CB83A}" type="slidenum">
              <a:rPr lang="en-US" altLang="th-TH" sz="1400" smtClean="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70</a:t>
            </a:fld>
            <a:endParaRPr lang="th-TH" altLang="th-TH" sz="1400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8" name="AutoShape 3" descr="9k=">
            <a:extLst>
              <a:ext uri="{FF2B5EF4-FFF2-40B4-BE49-F238E27FC236}">
                <a16:creationId xmlns:a16="http://schemas.microsoft.com/office/drawing/2014/main" id="{9CE46A3F-0DA7-42D0-A1F0-15572BA788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49" name="AutoShape 4" descr="9k=">
            <a:extLst>
              <a:ext uri="{FF2B5EF4-FFF2-40B4-BE49-F238E27FC236}">
                <a16:creationId xmlns:a16="http://schemas.microsoft.com/office/drawing/2014/main" id="{51471415-B1C0-4F0F-A8E0-4EA05E734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>
              <a:solidFill>
                <a:schemeClr val="tx1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146B34F-6E7F-4D7A-9E99-94C339D458A6}"/>
              </a:ext>
            </a:extLst>
          </p:cNvPr>
          <p:cNvGrpSpPr/>
          <p:nvPr/>
        </p:nvGrpSpPr>
        <p:grpSpPr>
          <a:xfrm>
            <a:off x="0" y="-27384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9CA525F-EE79-472F-9C0C-A4D10376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8CAA77B-FCA4-4697-97E9-B829E2AC4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69D37F1-F9CC-4E40-A17D-C19844ED8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>
                  <a:spcBef>
                    <a:spcPct val="0"/>
                  </a:spcBef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altLang="th-TH" b="1" dirty="0">
                    <a:solidFill>
                      <a:srgbClr val="C00000"/>
                    </a:solidFill>
                    <a:latin typeface="TH SarabunPSK" panose="020B0500040200020003" pitchFamily="34" charset="-34"/>
                    <a:ea typeface="Cordia New" panose="020B0304020202020204" pitchFamily="34" charset="-34"/>
                    <a:cs typeface="TH SarabunPSK" panose="020B0500040200020003" pitchFamily="34" charset="-34"/>
                  </a:rPr>
                  <a:t>การป้อนกลับแบบลบ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11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วงจรขยายกำลังและการป้อนกลับ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C3AEF02A-2875-4D06-9792-8FB706D24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66953280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2287</Words>
  <Application>Microsoft Office PowerPoint</Application>
  <PresentationFormat>นำเสนอทางหน้าจอ (4:3)</PresentationFormat>
  <Paragraphs>439</Paragraphs>
  <Slides>70</Slides>
  <Notes>23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3</vt:i4>
      </vt:variant>
      <vt:variant>
        <vt:lpstr>ชื่อเรื่องสไลด์</vt:lpstr>
      </vt:variant>
      <vt:variant>
        <vt:i4>70</vt:i4>
      </vt:variant>
    </vt:vector>
  </HeadingPairs>
  <TitlesOfParts>
    <vt:vector size="82" baseType="lpstr">
      <vt:lpstr>Angsana New</vt:lpstr>
      <vt:lpstr>AngsanaUPC</vt:lpstr>
      <vt:lpstr>Arial</vt:lpstr>
      <vt:lpstr>Calibri</vt:lpstr>
      <vt:lpstr>Calibri Light</vt:lpstr>
      <vt:lpstr>Cambria Math</vt:lpstr>
      <vt:lpstr>TH SarabunPSK</vt:lpstr>
      <vt:lpstr>Times New Roman</vt:lpstr>
      <vt:lpstr>ธีมของ Office</vt:lpstr>
      <vt:lpstr>Visio</vt:lpstr>
      <vt:lpstr>Equation.3</vt:lpstr>
      <vt:lpstr>Microsoft Visio Drawing</vt:lpstr>
      <vt:lpstr>เครื่องขยายเสียง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สรุปสูตร power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วงจรขยายกำลัง</dc:title>
  <dc:creator>chatree</dc:creator>
  <cp:lastModifiedBy>นายชาตรี เริงชัยภูมิ</cp:lastModifiedBy>
  <cp:revision>71</cp:revision>
  <cp:lastPrinted>2020-10-12T01:52:57Z</cp:lastPrinted>
  <dcterms:created xsi:type="dcterms:W3CDTF">2017-01-20T07:10:29Z</dcterms:created>
  <dcterms:modified xsi:type="dcterms:W3CDTF">2022-04-14T13:25:56Z</dcterms:modified>
</cp:coreProperties>
</file>