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" ContentType="application/vnd.visi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handoutMasterIdLst>
    <p:handoutMasterId r:id="rId21"/>
  </p:handoutMasterIdLst>
  <p:sldIdLst>
    <p:sldId id="341" r:id="rId2"/>
    <p:sldId id="342" r:id="rId3"/>
    <p:sldId id="343" r:id="rId4"/>
    <p:sldId id="344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275" r:id="rId16"/>
    <p:sldId id="276" r:id="rId17"/>
    <p:sldId id="277" r:id="rId18"/>
    <p:sldId id="345" r:id="rId19"/>
  </p:sldIdLst>
  <p:sldSz cx="9144000" cy="6858000" type="screen4x3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6FE"/>
    <a:srgbClr val="D3FBA3"/>
    <a:srgbClr val="E1FDA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C841D30-4551-4890-ADE8-03E7EE033F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DA7C5FF-C557-4829-BC8C-86BDB323B98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C26EB12F-6BCC-4425-9918-E83EB363434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EAF0568E-3466-433D-A8EC-08CC2799D9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/>
            </a:lvl1pPr>
          </a:lstStyle>
          <a:p>
            <a:pPr>
              <a:defRPr/>
            </a:pPr>
            <a:fld id="{7EF5F58C-A9A6-4187-A88A-638E70206F2C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D470FD2-9F5D-4F1D-BA4F-2D20D301DC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5A02E24-1240-4EC2-9D33-9573ED6F786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37B47E-557D-45E9-B82D-8EABF41BD5C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45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1E858404-0C9C-403B-8E70-A813029B66E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noProof="0"/>
              <a:t>Click to edit Master text styles</a:t>
            </a:r>
          </a:p>
          <a:p>
            <a:pPr lvl="1"/>
            <a:r>
              <a:rPr lang="th-TH" altLang="th-TH" noProof="0"/>
              <a:t>Second level</a:t>
            </a:r>
          </a:p>
          <a:p>
            <a:pPr lvl="2"/>
            <a:r>
              <a:rPr lang="th-TH" altLang="th-TH" noProof="0"/>
              <a:t>Third level</a:t>
            </a:r>
          </a:p>
          <a:p>
            <a:pPr lvl="3"/>
            <a:r>
              <a:rPr lang="th-TH" altLang="th-TH" noProof="0"/>
              <a:t>Fourth level</a:t>
            </a:r>
          </a:p>
          <a:p>
            <a:pPr lvl="4"/>
            <a:r>
              <a:rPr lang="th-TH" altLang="th-TH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D9DCEEA-8209-414D-A3EA-A8B4FA5B886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/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084FC0CA-ED03-475D-B666-71FAD69FC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/>
            </a:lvl1pPr>
          </a:lstStyle>
          <a:p>
            <a:pPr>
              <a:defRPr/>
            </a:pPr>
            <a:fld id="{32F133FD-4E8E-4811-A104-E29E9C96EBA8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2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31756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3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95811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4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54298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5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865880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6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19957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7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2426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8797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9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89805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10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03429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11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13796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12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69853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13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73506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14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180335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94B99DC3-B4BC-430F-B8B9-DB46F018E6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32A021E9-8F6F-40BB-B87B-16465EFCB0DE}" type="slidenum">
              <a:rPr lang="en-US" altLang="th-TH" sz="1200" smtClean="0"/>
              <a:pPr/>
              <a:t>15</a:t>
            </a:fld>
            <a:endParaRPr lang="th-TH" altLang="th-TH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4696527-F562-459E-B69A-A355B67E99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98D253B1-2235-463D-8AC2-CDB731B55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880092F-72D5-4097-999A-47FE595B97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CE4145D4-BF36-4FCC-A67D-3C49C63ED9EB}" type="slidenum">
              <a:rPr lang="en-US" altLang="th-TH" sz="1200" smtClean="0"/>
              <a:pPr/>
              <a:t>16</a:t>
            </a:fld>
            <a:endParaRPr lang="th-TH" altLang="th-TH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7E2F89EE-05F7-443D-9BA8-828FD181A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771C33C-433B-4C98-95F0-3684ABDEE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AE9DF8C-BA3C-46B9-83C8-B58DA4282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403AFABF-5735-45B7-97F9-68F43D7DC2ED}" type="slidenum">
              <a:rPr lang="en-US" altLang="th-TH" sz="1200" smtClean="0"/>
              <a:pPr/>
              <a:t>17</a:t>
            </a:fld>
            <a:endParaRPr lang="th-TH" altLang="th-TH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0F451A8-84C4-47B6-B565-A97593CE5F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07DC869-FE3B-4003-B41F-ADC2573F9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F133FD-4E8E-4811-A104-E29E9C96EBA8}" type="slidenum">
              <a:rPr lang="en-US" altLang="th-TH" smtClean="0"/>
              <a:pPr>
                <a:defRPr/>
              </a:pPr>
              <a:t>18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7880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A97E6B3-2BC7-4FA4-977E-3556119A5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E946125-F5E7-4372-ADCC-ACF4C9B57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ED3B6FD-868D-4965-A564-E17850443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23BC0E0-44D0-406E-BB61-5521DE2F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B4AA5B4-00B1-4987-9F9B-26DC6F34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FBC42-8834-4E15-A4C0-C4141E2F3D6F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1985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6E1A3F-E8FF-462F-88C2-9D862ACB1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18B5956-AB78-4D26-B64C-91575FDA0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341B404-12FA-4B3D-B6AA-E01995351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D4708C7-F909-4C53-9BDF-4D100328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C37E375-5214-4F9D-AA91-5AD79DED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6055439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38B22D-224C-44C4-840E-F6D98060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93ACB9D-42E2-4D1B-B7B8-661B9225B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9882DF2-D27B-4A94-B825-D8D543C2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27C6E61-FCBE-438C-84D3-9BA7552F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84991EB-625D-4CBD-AC90-18F2F188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1B5384-15B7-4756-AABC-CCEC9058CF3C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366036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B46068-71C9-47F9-BFF4-F87BC70C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DBB4B1F-92A5-4A1D-93A3-D6981640E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19A8F9A-85A9-4940-B785-030963A0C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D923D46-7FFA-4CA2-8225-3DAD50FB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1234058-838D-4969-8F4C-A737F3F3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AC2BE5E-B481-48D9-837D-CB77FCBA1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700890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0D8DD4D-B8F0-4C56-9AC1-0F93B171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39C5DB3-AFCC-4024-BCC4-F8EA95F3C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145AC9D-CEC1-4AD4-93F2-79F964B9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63090A84-A862-4950-B070-48ED7865D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BC33F489-1E55-43C4-A3E8-6720C7E8D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20782CA-385B-4940-AB7E-E82F5274E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BCBAE0F-268C-4150-BDBB-4A2B949E8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AEBC723E-69D9-40B1-A052-68AAEA89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155729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8389B63-907C-4F60-B072-88D454F85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B461040-8524-463B-B03B-098E8F4CE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B46D941-ED38-47C2-9136-FA73FEB3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0CF4D84-5C1D-4762-BC26-5D2C8523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BD53CF-5872-4045-BB21-501BCFFD8C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8010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769087C-C8F9-4208-8F05-A054EA75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F4557BD8-CB9D-40CD-8EF1-9CF2E0E2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DC451DA-1ED8-45BA-AF6E-A388C61B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9A8FD-66B2-49D4-983E-ACB9C344E184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0084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AC14559-12EF-45C4-96C9-D96B00DD5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4C3CCC6-A6A8-4C6D-A47C-11FB7E940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E0A4C12E-1D41-4951-9EE2-F7971179F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BD43923-58C8-47D0-8B2F-3C6BDBF93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564F492F-F45C-478F-A5C1-552C90A0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06F70F8-C05D-4D5B-A653-E56A63B8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217073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520DDE2-070B-4529-AC07-474B83930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C114B4A-2871-40C9-828B-408F32480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40CA930-F41B-4B48-ADB3-37A57C3A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C946C78-9D10-4639-A28A-7C5975BF9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3B9BD5E-8EAE-4A01-84EF-E14ED92B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ABF9974-7D30-48C6-97B5-2B8DD93C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DA227-26FD-4B05-891F-A871181E874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95409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4C49DBC-29BB-4E8C-A2F5-B49FBDC7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8591117-F3C3-41A8-8168-DC166A16F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5E84BC6-AD5D-449C-8EF5-8FAB75674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D7D2680-570C-4145-906A-306D9BDC2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1073301-CC04-4381-8F67-D27CE7CA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958871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5FCD770-EA76-4BAD-AE1F-60BB96F8F3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B3A93BD-0045-486C-B5D0-70867558A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6E29A00-AA93-4D8D-8E72-B612BB5F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0878876-F674-42C1-80C5-B83C60C7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7B5FAC2-56A8-4991-92AC-039BF68E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307658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F8939AF7-3B57-4E37-A2AA-0B4298C60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95AF1BD-3614-4EAA-87D9-05AE18680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311889A-5E96-4E63-BE88-3E6533B42A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5735896-3B2C-4B92-AA71-A4AF0FAAD6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2C024C5-BF06-4984-9800-803D0690F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02388D-E1B5-4229-9FE5-6B005CBA8EA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28016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Visio_2003-2010_Drawing.vsd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https://upload.wikimedia.org/wikipedia/commons/thumb/4/48/Diode_pinout_th.svg/250px-Diode_pinout_th.svg.png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3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png"/><Relationship Id="rId12" Type="http://schemas.openxmlformats.org/officeDocument/2006/relationships/oleObject" Target="../embeddings/Microsoft_Visio_2003-2010_Drawing1.vsd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11" Type="http://schemas.openxmlformats.org/officeDocument/2006/relationships/image" Target="../media/image12.emf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.png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8.e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.png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64FB6F1-05D4-4A9D-BF26-FB388A80246A}"/>
              </a:ext>
            </a:extLst>
          </p:cNvPr>
          <p:cNvSpPr/>
          <p:nvPr/>
        </p:nvSpPr>
        <p:spPr>
          <a:xfrm>
            <a:off x="958362" y="1340768"/>
            <a:ext cx="68408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จุดประสงค์</a:t>
            </a:r>
            <a:r>
              <a:rPr lang="th-TH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ทั่วไป</a:t>
            </a:r>
            <a:endParaRPr lang="en-US" sz="2400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เพื่อให้มีความรู้และเข้าใจการทำงานไดโอด </a:t>
            </a:r>
            <a:endParaRPr lang="en-US" sz="2400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เพื่อให้มีทักษะการคำนวณหาค่าความต้านทานของไดโอด</a:t>
            </a:r>
            <a:endParaRPr lang="en-US" sz="2400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5145B695-4A53-4158-BF73-69D6E1D46AED}"/>
              </a:ext>
            </a:extLst>
          </p:cNvPr>
          <p:cNvSpPr/>
          <p:nvPr/>
        </p:nvSpPr>
        <p:spPr>
          <a:xfrm>
            <a:off x="958362" y="3268723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b="1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สมรรถนะการเรียนรู้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อธิบายการทำงานของไดโอด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เขียนวงจรสมมูลทางไฟฟ้าไดโอด 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Cordia New" panose="020B0304020202020204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คำนวณหาความต้านทานของไดโอด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366A9515-F996-4B89-8E94-2BB06399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95" y="2235271"/>
            <a:ext cx="411115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Image result for ไดโอด">
            <a:extLst>
              <a:ext uri="{FF2B5EF4-FFF2-40B4-BE49-F238E27FC236}">
                <a16:creationId xmlns:a16="http://schemas.microsoft.com/office/drawing/2014/main" id="{C63519D0-DF5C-46B9-826D-2915058D0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53727"/>
            <a:ext cx="381635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71A6BF7-0083-48E1-9C3B-FEF560A9438E}"/>
              </a:ext>
            </a:extLst>
          </p:cNvPr>
          <p:cNvSpPr/>
          <p:nvPr/>
        </p:nvSpPr>
        <p:spPr>
          <a:xfrm>
            <a:off x="2822902" y="1290416"/>
            <a:ext cx="41408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รูปร่างโครงสร้างภายนอกของไดโอด</a:t>
            </a:r>
          </a:p>
        </p:txBody>
      </p:sp>
    </p:spTree>
    <p:extLst>
      <p:ext uri="{BB962C8B-B14F-4D97-AF65-F5344CB8AC3E}">
        <p14:creationId xmlns:p14="http://schemas.microsoft.com/office/powerpoint/2010/main" val="259888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453EF27D-8623-4CAA-A8C6-B4A0C530C9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633581"/>
              </p:ext>
            </p:extLst>
          </p:nvPr>
        </p:nvGraphicFramePr>
        <p:xfrm>
          <a:off x="971550" y="1506147"/>
          <a:ext cx="2581156" cy="5134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Visio" r:id="rId5" imgW="1438183" imgH="3066985" progId="Visio.Drawing.11">
                  <p:embed/>
                </p:oleObj>
              </mc:Choice>
              <mc:Fallback>
                <p:oleObj name="Visio" r:id="rId5" imgW="1438183" imgH="306698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506147"/>
                        <a:ext cx="2581156" cy="51343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รูปภาพ 2">
            <a:extLst>
              <a:ext uri="{FF2B5EF4-FFF2-40B4-BE49-F238E27FC236}">
                <a16:creationId xmlns:a16="http://schemas.microsoft.com/office/drawing/2014/main" id="{32B53560-A378-4AB0-ABD0-5ABE2E9D4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481" y="2492896"/>
            <a:ext cx="3986758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8FDCBF2-2EFC-45A7-B53D-0633F203DA77}"/>
              </a:ext>
            </a:extLst>
          </p:cNvPr>
          <p:cNvSpPr/>
          <p:nvPr/>
        </p:nvSpPr>
        <p:spPr>
          <a:xfrm>
            <a:off x="485775" y="1079158"/>
            <a:ext cx="2553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โครงสร้างและสัญลักษณ์</a:t>
            </a: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D6CCF586-A108-4189-AD43-A186BDF645E1}"/>
              </a:ext>
            </a:extLst>
          </p:cNvPr>
          <p:cNvSpPr/>
          <p:nvPr/>
        </p:nvSpPr>
        <p:spPr>
          <a:xfrm>
            <a:off x="4053042" y="1700808"/>
            <a:ext cx="40382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เปรียบเทียบสัญลักษณ์ กับรูปร่างตัวจริง</a:t>
            </a:r>
          </a:p>
        </p:txBody>
      </p:sp>
    </p:spTree>
    <p:extLst>
      <p:ext uri="{BB962C8B-B14F-4D97-AF65-F5344CB8AC3E}">
        <p14:creationId xmlns:p14="http://schemas.microsoft.com/office/powerpoint/2010/main" val="1348587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ตัวแทนหมายเลขสไลด์ 5">
            <a:extLst>
              <a:ext uri="{FF2B5EF4-FFF2-40B4-BE49-F238E27FC236}">
                <a16:creationId xmlns:a16="http://schemas.microsoft.com/office/drawing/2014/main" id="{6C4A4E0F-3044-47CE-AD2E-76387521F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A92A7E-0F8D-4968-A59D-3D56A2CC9F39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th-TH" altLang="th-TH" sz="1400" dirty="0"/>
          </a:p>
        </p:txBody>
      </p:sp>
      <p:sp>
        <p:nvSpPr>
          <p:cNvPr id="11" name="สี่เหลี่ยมผืนผ้า 7">
            <a:extLst>
              <a:ext uri="{FF2B5EF4-FFF2-40B4-BE49-F238E27FC236}">
                <a16:creationId xmlns:a16="http://schemas.microsoft.com/office/drawing/2014/main" id="{920D01C0-269B-404E-A833-09A0F2659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796" y="4138063"/>
            <a:ext cx="267816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ซิลิกอน ไดโอด</a:t>
            </a:r>
            <a:r>
              <a:rPr lang="en-US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(Si) </a:t>
            </a:r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</a:p>
          <a:p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ใช้ค่าแรงดัน </a:t>
            </a:r>
            <a:r>
              <a:rPr lang="en-US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VT = 0.7V</a:t>
            </a:r>
          </a:p>
          <a:p>
            <a:endParaRPr lang="en-US" alt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เจอรมาเนียม ไดโอด</a:t>
            </a:r>
            <a:r>
              <a:rPr lang="en-US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(Ge) </a:t>
            </a:r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</a:p>
          <a:p>
            <a:r>
              <a:rPr lang="th-TH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ใช้ค่าแรงดัน </a:t>
            </a:r>
            <a:r>
              <a:rPr lang="en-US" alt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VT = 0.3V</a:t>
            </a:r>
            <a:endParaRPr lang="th-TH" alt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alt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30D3B951-0A17-4D8C-8B9A-8367898AF259}"/>
              </a:ext>
            </a:extLst>
          </p:cNvPr>
          <p:cNvSpPr/>
          <p:nvPr/>
        </p:nvSpPr>
        <p:spPr>
          <a:xfrm>
            <a:off x="323528" y="1018295"/>
            <a:ext cx="3153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กราฟคุณสมบัติชนิดของไดโอด</a:t>
            </a:r>
          </a:p>
        </p:txBody>
      </p:sp>
      <p:pic>
        <p:nvPicPr>
          <p:cNvPr id="13" name="รูปภาพ 1">
            <a:extLst>
              <a:ext uri="{FF2B5EF4-FFF2-40B4-BE49-F238E27FC236}">
                <a16:creationId xmlns:a16="http://schemas.microsoft.com/office/drawing/2014/main" id="{57921CE1-4121-4D45-97B2-A495AF0C6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742" y="1541515"/>
            <a:ext cx="3793923" cy="474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44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0F5466F5-1F7F-461C-9ACB-B3E626F6AE36}"/>
              </a:ext>
            </a:extLst>
          </p:cNvPr>
          <p:cNvGrpSpPr/>
          <p:nvPr/>
        </p:nvGrpSpPr>
        <p:grpSpPr>
          <a:xfrm>
            <a:off x="1547664" y="1798734"/>
            <a:ext cx="6714120" cy="4782542"/>
            <a:chOff x="1098240" y="1450003"/>
            <a:chExt cx="7002152" cy="5033347"/>
          </a:xfrm>
        </p:grpSpPr>
        <p:pic>
          <p:nvPicPr>
            <p:cNvPr id="5" name="Picture 4" descr="Image result for ไดโอด">
              <a:extLst>
                <a:ext uri="{FF2B5EF4-FFF2-40B4-BE49-F238E27FC236}">
                  <a16:creationId xmlns:a16="http://schemas.microsoft.com/office/drawing/2014/main" id="{AD6505E5-D497-407C-B051-C5F489157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240" y="1450003"/>
              <a:ext cx="3240087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สี่เหลี่ยมผืนผ้า 23">
              <a:extLst>
                <a:ext uri="{FF2B5EF4-FFF2-40B4-BE49-F238E27FC236}">
                  <a16:creationId xmlns:a16="http://schemas.microsoft.com/office/drawing/2014/main" id="{21AA14A8-45C0-43F0-A1E0-8DE8E54D0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020" y="5844097"/>
              <a:ext cx="16605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การไบอัสตรง</a:t>
              </a:r>
            </a:p>
          </p:txBody>
        </p:sp>
        <p:sp>
          <p:nvSpPr>
            <p:cNvPr id="7" name="สี่เหลี่ยมผืนผ้า 24">
              <a:extLst>
                <a:ext uri="{FF2B5EF4-FFF2-40B4-BE49-F238E27FC236}">
                  <a16:creationId xmlns:a16="http://schemas.microsoft.com/office/drawing/2014/main" id="{E41EA950-4EBF-4C83-B918-17E49DA62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8825" y="5899150"/>
              <a:ext cx="18303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altLang="th-TH" b="1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การไบอัสกลับ</a:t>
              </a:r>
              <a:r>
                <a:rPr lang="en-US" altLang="th-TH" b="1"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endParaRPr lang="th-TH" altLang="th-TH" b="1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8AB0E790-5EE8-4709-BE8A-50FB55634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9201" y="2938972"/>
              <a:ext cx="2771775" cy="2905125"/>
            </a:xfrm>
            <a:prstGeom prst="rect">
              <a:avLst/>
            </a:prstGeom>
          </p:spPr>
        </p:pic>
        <p:pic>
          <p:nvPicPr>
            <p:cNvPr id="9" name="รูปภาพ 8">
              <a:extLst>
                <a:ext uri="{FF2B5EF4-FFF2-40B4-BE49-F238E27FC236}">
                  <a16:creationId xmlns:a16="http://schemas.microsoft.com/office/drawing/2014/main" id="{9ED63EF5-843F-471F-BBE6-424157015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53025" y="3013704"/>
              <a:ext cx="2800350" cy="2914650"/>
            </a:xfrm>
            <a:prstGeom prst="rect">
              <a:avLst/>
            </a:prstGeom>
          </p:spPr>
        </p:pic>
        <p:pic>
          <p:nvPicPr>
            <p:cNvPr id="10" name="รูปภาพ 9">
              <a:extLst>
                <a:ext uri="{FF2B5EF4-FFF2-40B4-BE49-F238E27FC236}">
                  <a16:creationId xmlns:a16="http://schemas.microsoft.com/office/drawing/2014/main" id="{37BEAE6F-B7DF-469A-989E-A149F919F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66692" y="1602110"/>
              <a:ext cx="2933700" cy="1466850"/>
            </a:xfrm>
            <a:prstGeom prst="rect">
              <a:avLst/>
            </a:prstGeom>
          </p:spPr>
        </p:pic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A0EBC9E-2A1E-4AA6-9567-C4DA4EEF9230}"/>
              </a:ext>
            </a:extLst>
          </p:cNvPr>
          <p:cNvSpPr/>
          <p:nvPr/>
        </p:nvSpPr>
        <p:spPr>
          <a:xfrm>
            <a:off x="603803" y="1128121"/>
            <a:ext cx="1459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การวัดไดโอด</a:t>
            </a:r>
          </a:p>
        </p:txBody>
      </p:sp>
    </p:spTree>
    <p:extLst>
      <p:ext uri="{BB962C8B-B14F-4D97-AF65-F5344CB8AC3E}">
        <p14:creationId xmlns:p14="http://schemas.microsoft.com/office/powerpoint/2010/main" val="428262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D3DFD2D-FF30-4BF6-8AEE-F30FFE3B4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14389"/>
            <a:ext cx="259238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9AC09D-FB0D-42BB-B232-279AA9849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365" y="2615271"/>
            <a:ext cx="18732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A4339-602B-4EAD-971D-4C9A6E4F9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254122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29AE158-69FC-471A-A250-595881A488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433833"/>
              </p:ext>
            </p:extLst>
          </p:nvPr>
        </p:nvGraphicFramePr>
        <p:xfrm>
          <a:off x="1345957" y="4293096"/>
          <a:ext cx="18002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Visio" r:id="rId8" imgW="883786" imgH="413808" progId="Visio.Drawing.11">
                  <p:embed/>
                </p:oleObj>
              </mc:Choice>
              <mc:Fallback>
                <p:oleObj name="Visio" r:id="rId8" imgW="883786" imgH="413808" progId="Visio.Drawing.11">
                  <p:embed/>
                  <p:pic>
                    <p:nvPicPr>
                      <p:cNvPr id="13320" name="Object 8">
                        <a:extLst>
                          <a:ext uri="{FF2B5EF4-FFF2-40B4-BE49-F238E27FC236}">
                            <a16:creationId xmlns:a16="http://schemas.microsoft.com/office/drawing/2014/main" id="{F1EB8009-7054-4F2E-A73F-E5E4E6E081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5957" y="4293096"/>
                        <a:ext cx="1800225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1546858-6F53-40D1-9B42-EF25DA5637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918459"/>
              </p:ext>
            </p:extLst>
          </p:nvPr>
        </p:nvGraphicFramePr>
        <p:xfrm>
          <a:off x="6444928" y="1607209"/>
          <a:ext cx="173672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Visio" r:id="rId10" imgW="883786" imgH="413808" progId="Visio.Drawing.11">
                  <p:embed/>
                </p:oleObj>
              </mc:Choice>
              <mc:Fallback>
                <p:oleObj name="Visio" r:id="rId10" imgW="883786" imgH="413808" progId="Visio.Drawing.11">
                  <p:embed/>
                  <p:pic>
                    <p:nvPicPr>
                      <p:cNvPr id="13321" name="Object 9">
                        <a:extLst>
                          <a:ext uri="{FF2B5EF4-FFF2-40B4-BE49-F238E27FC236}">
                            <a16:creationId xmlns:a16="http://schemas.microsoft.com/office/drawing/2014/main" id="{FD31279F-58BD-4AC5-9BB8-6EE13624D2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928" y="1607209"/>
                        <a:ext cx="173672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C3060654-317C-4165-AC29-414330AA6E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477693"/>
              </p:ext>
            </p:extLst>
          </p:nvPr>
        </p:nvGraphicFramePr>
        <p:xfrm>
          <a:off x="2323064" y="2173944"/>
          <a:ext cx="4990226" cy="3108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Visio" r:id="rId12" imgW="2831410" imgH="1764826" progId="Visio.Drawing.11">
                  <p:embed/>
                </p:oleObj>
              </mc:Choice>
              <mc:Fallback>
                <p:oleObj name="Visio" r:id="rId12" imgW="2831410" imgH="1764826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3064" y="2173944"/>
                        <a:ext cx="4990226" cy="31083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ABCDE71-1C4D-437D-8458-0692328AAD00}"/>
              </a:ext>
            </a:extLst>
          </p:cNvPr>
          <p:cNvSpPr/>
          <p:nvPr/>
        </p:nvSpPr>
        <p:spPr>
          <a:xfrm>
            <a:off x="395502" y="1087802"/>
            <a:ext cx="48141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ความต้านทานไดโอดในอุดมคติ (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Ideal  diode</a:t>
            </a: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)</a:t>
            </a:r>
            <a:endParaRPr lang="th-TH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5126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828600" y="6326381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th-TH" altLang="th-TH" sz="1400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6F0B870-D541-4BD1-BBAE-F6194491F1CC}"/>
              </a:ext>
            </a:extLst>
          </p:cNvPr>
          <p:cNvSpPr/>
          <p:nvPr/>
        </p:nvSpPr>
        <p:spPr>
          <a:xfrm>
            <a:off x="643471" y="2191388"/>
            <a:ext cx="3416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คือค่าความต้านทานของไดโอด ที่ต้านการไหลของกระแสไฟฟ้ากระแสตรง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2B058CE1-3948-44DD-95FC-9A3D1CD736A9}"/>
                  </a:ext>
                </a:extLst>
              </p:cNvPr>
              <p:cNvSpPr txBox="1"/>
              <p:nvPr/>
            </p:nvSpPr>
            <p:spPr bwMode="auto">
              <a:xfrm>
                <a:off x="1147467" y="3526391"/>
                <a:ext cx="2057400" cy="8509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  </m:t>
                      </m:r>
                      <m:r>
                        <a:rPr lang="th-TH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2400" dirty="0"/>
              </a:p>
            </p:txBody>
          </p:sp>
        </mc:Choice>
        <mc:Fallback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2B058CE1-3948-44DD-95FC-9A3D1CD73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7467" y="3526391"/>
                <a:ext cx="2057400" cy="850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EE711FC9-CF22-4BAD-8DD1-FE2097787236}"/>
              </a:ext>
            </a:extLst>
          </p:cNvPr>
          <p:cNvSpPr/>
          <p:nvPr/>
        </p:nvSpPr>
        <p:spPr>
          <a:xfrm>
            <a:off x="501977" y="4940332"/>
            <a:ext cx="37321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เส้นกราฟเอียงมาก ความต้านทานสูง</a:t>
            </a:r>
          </a:p>
          <a:p>
            <a:r>
              <a:rPr lang="th-TH" alt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เส้นกราฟชันมาก ความต้านทานต่ำ</a:t>
            </a:r>
          </a:p>
        </p:txBody>
      </p: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551CE4DF-CD87-455F-822B-85EE2436DCE4}"/>
              </a:ext>
            </a:extLst>
          </p:cNvPr>
          <p:cNvGrpSpPr/>
          <p:nvPr/>
        </p:nvGrpSpPr>
        <p:grpSpPr>
          <a:xfrm>
            <a:off x="4211960" y="1099334"/>
            <a:ext cx="3971925" cy="4962525"/>
            <a:chOff x="3397675" y="1190351"/>
            <a:chExt cx="3971925" cy="4962525"/>
          </a:xfrm>
        </p:grpSpPr>
        <p:pic>
          <p:nvPicPr>
            <p:cNvPr id="6" name="รูปภาพ 1">
              <a:extLst>
                <a:ext uri="{FF2B5EF4-FFF2-40B4-BE49-F238E27FC236}">
                  <a16:creationId xmlns:a16="http://schemas.microsoft.com/office/drawing/2014/main" id="{930C5D42-818B-4C34-BECB-FADE8B5EB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7675" y="1190351"/>
              <a:ext cx="3971925" cy="496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ตัวเชื่อมต่อตรง 8">
              <a:extLst>
                <a:ext uri="{FF2B5EF4-FFF2-40B4-BE49-F238E27FC236}">
                  <a16:creationId xmlns:a16="http://schemas.microsoft.com/office/drawing/2014/main" id="{D6C9A314-995B-4335-AB7A-9B1A7CB093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0152" y="3667809"/>
              <a:ext cx="1008111" cy="1129343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ตัวเชื่อมต่อตรง 9">
              <a:extLst>
                <a:ext uri="{FF2B5EF4-FFF2-40B4-BE49-F238E27FC236}">
                  <a16:creationId xmlns:a16="http://schemas.microsoft.com/office/drawing/2014/main" id="{6CB4B871-F1E8-4375-801C-BDC9D2AE4C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83211" y="1988840"/>
              <a:ext cx="93045" cy="112934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วงรี 11">
              <a:extLst>
                <a:ext uri="{FF2B5EF4-FFF2-40B4-BE49-F238E27FC236}">
                  <a16:creationId xmlns:a16="http://schemas.microsoft.com/office/drawing/2014/main" id="{DB236A35-7DBC-4C51-B8C9-9EAD37018CFB}"/>
                </a:ext>
              </a:extLst>
            </p:cNvPr>
            <p:cNvSpPr/>
            <p:nvPr/>
          </p:nvSpPr>
          <p:spPr>
            <a:xfrm>
              <a:off x="6377731" y="4077072"/>
              <a:ext cx="132952" cy="13295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วงรี 12">
              <a:extLst>
                <a:ext uri="{FF2B5EF4-FFF2-40B4-BE49-F238E27FC236}">
                  <a16:creationId xmlns:a16="http://schemas.microsoft.com/office/drawing/2014/main" id="{236A6480-6563-4923-AF9F-54C2739CCE5A}"/>
                </a:ext>
              </a:extLst>
            </p:cNvPr>
            <p:cNvSpPr/>
            <p:nvPr/>
          </p:nvSpPr>
          <p:spPr>
            <a:xfrm>
              <a:off x="6711830" y="2405600"/>
              <a:ext cx="132952" cy="13295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05CE76D-4CB2-4497-B394-CE1D57B6657F}"/>
              </a:ext>
            </a:extLst>
          </p:cNvPr>
          <p:cNvSpPr/>
          <p:nvPr/>
        </p:nvSpPr>
        <p:spPr>
          <a:xfrm>
            <a:off x="309907" y="1126228"/>
            <a:ext cx="36140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ความต้านทานทางไฟฟ้ากระแสตรง</a:t>
            </a:r>
          </a:p>
          <a:p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 STATIC  RESISTANCE ; R</a:t>
            </a:r>
            <a:r>
              <a:rPr lang="en-US" b="1" baseline="-25000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D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)</a:t>
            </a:r>
            <a:endParaRPr lang="th-TH" b="1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942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828600" y="6326381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th-TH" altLang="th-TH" sz="1400"/>
          </a:p>
        </p:txBody>
      </p:sp>
      <p:sp>
        <p:nvSpPr>
          <p:cNvPr id="16" name="ตัวแทนหมายเลขสไลด์ 5">
            <a:extLst>
              <a:ext uri="{FF2B5EF4-FFF2-40B4-BE49-F238E27FC236}">
                <a16:creationId xmlns:a16="http://schemas.microsoft.com/office/drawing/2014/main" id="{268303E8-4D92-428E-B5AB-97F22F794003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/>
          <a:lstStyle>
            <a:defPPr>
              <a:defRPr lang="th-TH"/>
            </a:defPPr>
            <a:lvl1pPr marL="0" algn="r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th-TH" altLang="th-TH" sz="1400"/>
          </a:p>
        </p:txBody>
      </p: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FF5D0A47-6A6A-41DC-82C8-FA115A4BC884}"/>
              </a:ext>
            </a:extLst>
          </p:cNvPr>
          <p:cNvSpPr/>
          <p:nvPr/>
        </p:nvSpPr>
        <p:spPr>
          <a:xfrm>
            <a:off x="485775" y="1044177"/>
            <a:ext cx="3174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ค่าความต้านทาน</a:t>
            </a:r>
            <a:r>
              <a:rPr lang="th-TH" altLang="th-TH" b="1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ไดนามิกส์</a:t>
            </a:r>
            <a:r>
              <a:rPr lang="en-US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(Dynamic resistance ; </a:t>
            </a:r>
            <a:r>
              <a:rPr lang="en-US" altLang="th-TH" b="1" dirty="0" err="1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rd</a:t>
            </a:r>
            <a:r>
              <a:rPr lang="en-US" alt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)</a:t>
            </a:r>
            <a:endParaRPr lang="th-TH" altLang="th-TH" b="1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E5E020A3-E86B-4558-ACE3-99D0A9176909}"/>
                  </a:ext>
                </a:extLst>
              </p:cNvPr>
              <p:cNvSpPr txBox="1"/>
              <p:nvPr/>
            </p:nvSpPr>
            <p:spPr bwMode="auto">
              <a:xfrm>
                <a:off x="816273" y="2235922"/>
                <a:ext cx="2057400" cy="8509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  </m:t>
                      </m:r>
                      <m:r>
                        <a:rPr lang="th-TH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h-TH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th-TH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2400" dirty="0"/>
              </a:p>
            </p:txBody>
          </p:sp>
        </mc:Choice>
        <mc:Fallback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E5E020A3-E86B-4558-ACE3-99D0A9176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273" y="2235922"/>
                <a:ext cx="2057400" cy="850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72807BB0-2A93-473F-8014-A496B7B0B371}"/>
              </a:ext>
            </a:extLst>
          </p:cNvPr>
          <p:cNvSpPr/>
          <p:nvPr/>
        </p:nvSpPr>
        <p:spPr>
          <a:xfrm>
            <a:off x="701314" y="4690492"/>
            <a:ext cx="31748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ความต้านทาน</a:t>
            </a:r>
            <a:r>
              <a:rPr lang="th-TH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ไดนามิกส์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เป็นค่าความต้านทานแบบเป็นช่วง ๆ</a:t>
            </a:r>
          </a:p>
          <a:p>
            <a:r>
              <a:rPr lang="th-TH" alt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โดยส่วนใหญ่แล้วค่าความต้านทานจะต่ำ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6B71A60D-756C-4E21-A0F3-2558D881FBF6}"/>
                  </a:ext>
                </a:extLst>
              </p:cNvPr>
              <p:cNvSpPr txBox="1"/>
              <p:nvPr/>
            </p:nvSpPr>
            <p:spPr bwMode="auto">
              <a:xfrm>
                <a:off x="816273" y="3593837"/>
                <a:ext cx="2057400" cy="8509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  </m:t>
                      </m:r>
                      <m:r>
                        <a:rPr lang="th-TH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𝑚𝑉</m:t>
                          </m:r>
                        </m:num>
                        <m:den>
                          <m:sSub>
                            <m:sSubPr>
                              <m:ctrlPr>
                                <a:rPr lang="th-TH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2400" dirty="0"/>
              </a:p>
            </p:txBody>
          </p:sp>
        </mc:Choice>
        <mc:Fallback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6B71A60D-756C-4E21-A0F3-2558D881F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273" y="3593837"/>
                <a:ext cx="2057400" cy="850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2D3BB39-E6D6-4A47-AC30-CD2ACBF96A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1745" y="1140938"/>
            <a:ext cx="4378687" cy="547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50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th-TH" altLang="th-TH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12FE0F7-A196-49D0-AA74-A7D401BCB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52" y="1123408"/>
            <a:ext cx="38702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highlight>
                  <a:srgbClr val="FFFF00"/>
                </a:highlight>
              </a:rPr>
              <a:t>วงจรสมมูลทางไฟฟ้าในช่วงไบอัสตรง</a:t>
            </a:r>
            <a:endParaRPr kumimoji="0" lang="th-TH" altLang="th-TH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pic>
        <p:nvPicPr>
          <p:cNvPr id="33793" name="Picture 1">
            <a:extLst>
              <a:ext uri="{FF2B5EF4-FFF2-40B4-BE49-F238E27FC236}">
                <a16:creationId xmlns:a16="http://schemas.microsoft.com/office/drawing/2014/main" id="{4FD6C19E-657F-4792-91F3-4F2F1BE52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40" y="1611918"/>
            <a:ext cx="4374258" cy="116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0FDFD2FD-3F4C-418A-B2A1-40D85E98F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157" y="2733843"/>
            <a:ext cx="4712024" cy="134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8ACC2545-1425-4F02-A771-511EBB8F7094}"/>
              </a:ext>
            </a:extLst>
          </p:cNvPr>
          <p:cNvSpPr/>
          <p:nvPr/>
        </p:nvSpPr>
        <p:spPr>
          <a:xfrm>
            <a:off x="677467" y="4512466"/>
            <a:ext cx="3852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วงจรสมมูลทางไฟฟ้าในช่วงไบอัสกลับ</a:t>
            </a:r>
            <a:endParaRPr lang="th-TH" b="1" dirty="0">
              <a:highlight>
                <a:srgbClr val="FFFF00"/>
              </a:highlight>
            </a:endParaRPr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507FBE9B-DCFB-4D83-B8A3-2FB7FD67D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635" y="5202061"/>
            <a:ext cx="27559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59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th-TH" altLang="th-TH" sz="1400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01F0065B-E31C-44CA-9F44-84C2082FFFC3}"/>
              </a:ext>
            </a:extLst>
          </p:cNvPr>
          <p:cNvSpPr/>
          <p:nvPr/>
        </p:nvSpPr>
        <p:spPr>
          <a:xfrm>
            <a:off x="686894" y="1069576"/>
            <a:ext cx="38876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วงจรสมมูลทางไฟฟ้าที่ใช้ในทางปฏิบัติ</a:t>
            </a:r>
            <a:endParaRPr lang="th-TH" b="1" dirty="0">
              <a:solidFill>
                <a:schemeClr val="accent1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9F34B31-C11D-4370-A5B3-B50926E9B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1988840"/>
            <a:ext cx="4909939" cy="41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5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th-TH" altLang="th-TH" sz="140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03D1C9C-AF69-4858-A786-8F0610DA7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64707"/>
            <a:ext cx="5446713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3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th-TH" altLang="th-TH" sz="1400"/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D2F692C-CF8B-4678-BE60-F8EE35471E0C}"/>
              </a:ext>
            </a:extLst>
          </p:cNvPr>
          <p:cNvSpPr/>
          <p:nvPr/>
        </p:nvSpPr>
        <p:spPr>
          <a:xfrm>
            <a:off x="2555776" y="2852936"/>
            <a:ext cx="46891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4000" b="1" dirty="0">
                <a:solidFill>
                  <a:srgbClr val="FF000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ไดโอดใช้งานกับไฟฟ้ากระแสตรง</a:t>
            </a:r>
            <a:endParaRPr lang="th-TH" sz="40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006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th-TH" altLang="th-TH" sz="140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6DCF558-9F87-4814-829E-F0AE6B050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089" y="1115349"/>
            <a:ext cx="2427287" cy="57943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ขั้นตอนการวิเคราะห์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498F951F-466D-4B35-90DE-9F00766FB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1920875"/>
            <a:ext cx="7750175" cy="41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990600" indent="-533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447800" indent="-533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905000" indent="-533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362200" indent="-5334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819400" indent="-533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3276600" indent="-533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733800" indent="-533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4191000" indent="-533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เขียนวงจรใหม่เป็นลักษณะวงจรลูปปิด </a:t>
            </a:r>
            <a:r>
              <a:rPr lang="th-TH" alt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(ข้ามได้)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th-TH" altLang="th-TH" sz="29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กำหนดทิศทางกระแสที่ไหลในวงจร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พร้อมใส่ขั้วแรงดันตกคล่อมไดโอด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แทนวงจรไดโอดด้วยวงจรสมมูลทางไฟฟ้า โดยที่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en-US" alt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alt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ถ้าเป็นไบอัสตรง แทนด้วยสัญลักษณ์แหล่งจ่ายแรงดัน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en-US" alt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</a:t>
            </a:r>
            <a:r>
              <a:rPr lang="th-TH" alt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ถ้าเป็นไบอัสกลับ แทนด้วย วงจรเปิด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sz="3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วิเคราะห์วงจรด้วยการเขียนสมการแรงดัน</a:t>
            </a:r>
            <a:r>
              <a:rPr lang="th-TH" altLang="th-TH" sz="3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เค</a:t>
            </a:r>
            <a:r>
              <a:rPr lang="th-TH" altLang="th-TH" sz="3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</a:t>
            </a:r>
            <a:r>
              <a:rPr lang="th-TH" altLang="th-TH" sz="3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ชอฟ์ฟ</a:t>
            </a:r>
            <a:r>
              <a:rPr lang="th-TH" altLang="th-TH" sz="3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หรือกฎของโอห์ม</a:t>
            </a:r>
          </a:p>
        </p:txBody>
      </p:sp>
    </p:spTree>
    <p:extLst>
      <p:ext uri="{BB962C8B-B14F-4D97-AF65-F5344CB8AC3E}">
        <p14:creationId xmlns:p14="http://schemas.microsoft.com/office/powerpoint/2010/main" val="3772771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9DF53648-4302-4D60-A542-3382ECFA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624" y="647173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6289C1-1D40-4199-93BD-4CBBCD5133C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th-TH" altLang="th-TH" sz="140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E4FCBF-EE5D-4BD1-B1A0-6E5ABC782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54619"/>
            <a:ext cx="40831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  จากรูปให้หา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V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I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4F0A62F-E2CA-469C-BA2A-1E08F1069B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212615"/>
              </p:ext>
            </p:extLst>
          </p:nvPr>
        </p:nvGraphicFramePr>
        <p:xfrm>
          <a:off x="1331640" y="4588293"/>
          <a:ext cx="495300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Visio" r:id="rId5" imgW="2933717" imgH="1219290" progId="Visio.Drawing.11">
                  <p:embed/>
                </p:oleObj>
              </mc:Choice>
              <mc:Fallback>
                <p:oleObj name="Visio" r:id="rId5" imgW="2933717" imgH="1219290" progId="Visio.Drawing.11">
                  <p:embed/>
                  <p:pic>
                    <p:nvPicPr>
                      <p:cNvPr id="21511" name="Object 6">
                        <a:extLst>
                          <a:ext uri="{FF2B5EF4-FFF2-40B4-BE49-F238E27FC236}">
                            <a16:creationId xmlns:a16="http://schemas.microsoft.com/office/drawing/2014/main" id="{1E20A337-93F2-4AFA-B332-14B4D6BEBE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588293"/>
                        <a:ext cx="4953000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5EC769E-229E-452E-AFCB-86A91745B1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541534"/>
              </p:ext>
            </p:extLst>
          </p:nvPr>
        </p:nvGraphicFramePr>
        <p:xfrm>
          <a:off x="4953000" y="1981200"/>
          <a:ext cx="3733800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9" name="Visio" r:id="rId7" imgW="2337688" imgH="1220640" progId="Visio.Drawing.11">
                  <p:embed/>
                </p:oleObj>
              </mc:Choice>
              <mc:Fallback>
                <p:oleObj name="Visio" r:id="rId7" imgW="2337688" imgH="1220640" progId="Visio.Drawing.11">
                  <p:embed/>
                  <p:pic>
                    <p:nvPicPr>
                      <p:cNvPr id="21512" name="Object 7">
                        <a:extLst>
                          <a:ext uri="{FF2B5EF4-FFF2-40B4-BE49-F238E27FC236}">
                            <a16:creationId xmlns:a16="http://schemas.microsoft.com/office/drawing/2014/main" id="{023CFA8B-51BF-4EC7-9837-A304DD900D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981200"/>
                        <a:ext cx="3733800" cy="194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CBAF446-DDE1-4D62-8877-56607482A1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773242"/>
              </p:ext>
            </p:extLst>
          </p:nvPr>
        </p:nvGraphicFramePr>
        <p:xfrm>
          <a:off x="383912" y="1781316"/>
          <a:ext cx="3962400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Visio" r:id="rId9" imgW="2374940" imgH="1220640" progId="Visio.Drawing.11">
                  <p:embed/>
                </p:oleObj>
              </mc:Choice>
              <mc:Fallback>
                <p:oleObj name="Visio" r:id="rId9" imgW="2374940" imgH="1220640" progId="Visio.Drawing.11">
                  <p:embed/>
                  <p:pic>
                    <p:nvPicPr>
                      <p:cNvPr id="21513" name="Object 8">
                        <a:extLst>
                          <a:ext uri="{FF2B5EF4-FFF2-40B4-BE49-F238E27FC236}">
                            <a16:creationId xmlns:a16="http://schemas.microsoft.com/office/drawing/2014/main" id="{1F9B6D9B-84B1-41CB-BDF2-5B4A6577F6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912" y="1781316"/>
                        <a:ext cx="3962400" cy="203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ลูกศร: ขวา 1">
            <a:extLst>
              <a:ext uri="{FF2B5EF4-FFF2-40B4-BE49-F238E27FC236}">
                <a16:creationId xmlns:a16="http://schemas.microsoft.com/office/drawing/2014/main" id="{735AEF48-34C8-415B-A271-B2EDA9219195}"/>
              </a:ext>
            </a:extLst>
          </p:cNvPr>
          <p:cNvSpPr/>
          <p:nvPr/>
        </p:nvSpPr>
        <p:spPr>
          <a:xfrm>
            <a:off x="4191001" y="3212975"/>
            <a:ext cx="606689" cy="439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ลูกศร: ลง 2">
            <a:extLst>
              <a:ext uri="{FF2B5EF4-FFF2-40B4-BE49-F238E27FC236}">
                <a16:creationId xmlns:a16="http://schemas.microsoft.com/office/drawing/2014/main" id="{6B7FADAB-BE23-4DAD-B7B0-192295776771}"/>
              </a:ext>
            </a:extLst>
          </p:cNvPr>
          <p:cNvSpPr/>
          <p:nvPr/>
        </p:nvSpPr>
        <p:spPr>
          <a:xfrm>
            <a:off x="5508104" y="3818079"/>
            <a:ext cx="504056" cy="6910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207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ตัวแทนหมายเลขสไลด์ 5">
            <a:extLst>
              <a:ext uri="{FF2B5EF4-FFF2-40B4-BE49-F238E27FC236}">
                <a16:creationId xmlns:a16="http://schemas.microsoft.com/office/drawing/2014/main" id="{7960E7A7-5BA8-44F6-905D-D48A0865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C7E117-63E6-44A6-A911-86411CFD5619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th-TH" altLang="th-TH" sz="1400"/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11488FE9-D70D-4446-BDE2-9BD07FDD8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B9F25ADB-5C26-405C-857D-B3658FDDF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3558" name="Object 5">
            <a:extLst>
              <a:ext uri="{FF2B5EF4-FFF2-40B4-BE49-F238E27FC236}">
                <a16:creationId xmlns:a16="http://schemas.microsoft.com/office/drawing/2014/main" id="{36470A95-76AA-4F20-9ACF-C7C01C2798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3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6">
            <a:extLst>
              <a:ext uri="{FF2B5EF4-FFF2-40B4-BE49-F238E27FC236}">
                <a16:creationId xmlns:a16="http://schemas.microsoft.com/office/drawing/2014/main" id="{A08F14A8-8F6E-4D63-8D15-56B6B4CDF6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057400"/>
          <a:ext cx="2057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4" name="สมการ" r:id="rId6" imgW="939392" imgH="393529" progId="Equation.3">
                  <p:embed/>
                </p:oleObj>
              </mc:Choice>
              <mc:Fallback>
                <p:oleObj name="สมการ" r:id="rId6" imgW="939392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057400"/>
                        <a:ext cx="20574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7">
            <a:extLst>
              <a:ext uri="{FF2B5EF4-FFF2-40B4-BE49-F238E27FC236}">
                <a16:creationId xmlns:a16="http://schemas.microsoft.com/office/drawing/2014/main" id="{090A2B48-9C57-4A7F-B747-19BEF55807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84638" y="3581400"/>
          <a:ext cx="22399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5" name="สมการ" r:id="rId8" imgW="1002865" imgH="203112" progId="Equation.3">
                  <p:embed/>
                </p:oleObj>
              </mc:Choice>
              <mc:Fallback>
                <p:oleObj name="สมการ" r:id="rId8" imgW="1002865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4638" y="3581400"/>
                        <a:ext cx="223996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8">
            <a:extLst>
              <a:ext uri="{FF2B5EF4-FFF2-40B4-BE49-F238E27FC236}">
                <a16:creationId xmlns:a16="http://schemas.microsoft.com/office/drawing/2014/main" id="{B7D9AB76-9F9B-44FB-B1F0-B487A217E5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6" name="สมการ" r:id="rId10" imgW="114151" imgH="215619" progId="Equation.3">
                  <p:embed/>
                </p:oleObj>
              </mc:Choice>
              <mc:Fallback>
                <p:oleObj name="สมการ" r:id="rId10" imgW="114151" imgH="21561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Rectangle 10">
            <a:extLst>
              <a:ext uri="{FF2B5EF4-FFF2-40B4-BE49-F238E27FC236}">
                <a16:creationId xmlns:a16="http://schemas.microsoft.com/office/drawing/2014/main" id="{03B56A63-BFD8-4390-9D70-2CD1B8C2D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209800"/>
            <a:ext cx="2079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I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  	= 	 </a:t>
            </a:r>
            <a:endParaRPr lang="en-US" altLang="th-TH"/>
          </a:p>
        </p:txBody>
      </p:sp>
      <p:sp>
        <p:nvSpPr>
          <p:cNvPr id="23564" name="Rectangle 11">
            <a:extLst>
              <a:ext uri="{FF2B5EF4-FFF2-40B4-BE49-F238E27FC236}">
                <a16:creationId xmlns:a16="http://schemas.microsoft.com/office/drawing/2014/main" id="{744D55A0-2629-47BE-B0E5-90AE5F855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95600"/>
            <a:ext cx="6172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=          1.96 mA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Vo             = 	</a:t>
            </a:r>
            <a:endParaRPr lang="en-US" altLang="th-TH"/>
          </a:p>
        </p:txBody>
      </p:sp>
      <p:sp>
        <p:nvSpPr>
          <p:cNvPr id="23565" name="Rectangle 12">
            <a:extLst>
              <a:ext uri="{FF2B5EF4-FFF2-40B4-BE49-F238E27FC236}">
                <a16:creationId xmlns:a16="http://schemas.microsoft.com/office/drawing/2014/main" id="{8BDD83D6-0490-4F16-9BE4-DC1E4FF9E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114800"/>
            <a:ext cx="248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     =      11v </a:t>
            </a:r>
            <a:endParaRPr lang="en-US" altLang="th-TH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</a:t>
            </a:r>
            <a:endParaRPr lang="en-US" altLang="th-TH"/>
          </a:p>
        </p:txBody>
      </p:sp>
      <p:sp>
        <p:nvSpPr>
          <p:cNvPr id="23566" name="Rectangle 13">
            <a:extLst>
              <a:ext uri="{FF2B5EF4-FFF2-40B4-BE49-F238E27FC236}">
                <a16:creationId xmlns:a16="http://schemas.microsoft.com/office/drawing/2014/main" id="{5BA59FBE-364F-46E4-9D04-32680B97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3567" name="Rectangle 14">
            <a:extLst>
              <a:ext uri="{FF2B5EF4-FFF2-40B4-BE49-F238E27FC236}">
                <a16:creationId xmlns:a16="http://schemas.microsoft.com/office/drawing/2014/main" id="{39F9223B-03BB-4D90-B15A-2B2B872DF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324" y="4604947"/>
            <a:ext cx="3103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dirty="0">
                <a:latin typeface="Angsana New" panose="02020603050405020304" pitchFamily="18" charset="-34"/>
              </a:rPr>
              <a:t>หรือ เขียนจากสมการ </a:t>
            </a:r>
            <a:r>
              <a:rPr lang="en-US" altLang="th-TH" dirty="0">
                <a:latin typeface="Angsana New" panose="02020603050405020304" pitchFamily="18" charset="-34"/>
              </a:rPr>
              <a:t>KVL</a:t>
            </a:r>
            <a:endParaRPr lang="th-TH" altLang="th-TH" dirty="0">
              <a:latin typeface="Angsana New" panose="02020603050405020304" pitchFamily="18" charset="-34"/>
            </a:endParaRPr>
          </a:p>
        </p:txBody>
      </p:sp>
      <p:sp>
        <p:nvSpPr>
          <p:cNvPr id="23568" name="Rectangle 15">
            <a:extLst>
              <a:ext uri="{FF2B5EF4-FFF2-40B4-BE49-F238E27FC236}">
                <a16:creationId xmlns:a16="http://schemas.microsoft.com/office/drawing/2014/main" id="{3CDEA8B6-227C-4D0E-B335-182A9B63D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616" y="5405364"/>
            <a:ext cx="457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</a:rPr>
              <a:t>Vo  	  =          -0.3v – 0.7v + 12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</a:rPr>
              <a:t>                =         11v</a:t>
            </a: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DE8E5EFC-38B9-45BC-AE13-FF144D4CA4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D3C16596-38EF-4580-B90D-BDF554BB5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91616BCE-A20E-4120-9037-43F14788D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5">
            <a:extLst>
              <a:ext uri="{FF2B5EF4-FFF2-40B4-BE49-F238E27FC236}">
                <a16:creationId xmlns:a16="http://schemas.microsoft.com/office/drawing/2014/main" id="{15E45DD9-BBAA-46DE-BBBE-62F2EA17A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1" y="1268760"/>
            <a:ext cx="7899879" cy="489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ตัวแทนหมายเลขสไลด์ 5">
            <a:extLst>
              <a:ext uri="{FF2B5EF4-FFF2-40B4-BE49-F238E27FC236}">
                <a16:creationId xmlns:a16="http://schemas.microsoft.com/office/drawing/2014/main" id="{237DA289-B48D-4E53-95F2-F69F4AC94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3D7581-A021-4A8B-AD9B-6BFCFE362971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th-TH" altLang="th-TH" sz="1400"/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6705DA1-259C-4292-9871-BDA16114A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25605" name="Rectangle 4">
            <a:extLst>
              <a:ext uri="{FF2B5EF4-FFF2-40B4-BE49-F238E27FC236}">
                <a16:creationId xmlns:a16="http://schemas.microsoft.com/office/drawing/2014/main" id="{469B1267-EE63-4644-A542-EB53E1CB4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1ACF11C8-2151-491C-ADFF-BC7D208307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5301E6B9-B5B8-4EF1-817F-BB1983A34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ACFBCC66-5DAE-4647-99C2-6ABA13E774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5">
            <a:extLst>
              <a:ext uri="{FF2B5EF4-FFF2-40B4-BE49-F238E27FC236}">
                <a16:creationId xmlns:a16="http://schemas.microsoft.com/office/drawing/2014/main" id="{DF0F8D5C-A14F-4F57-965A-43D8F0311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99" y="1268760"/>
            <a:ext cx="7696200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ตัวแทนหมายเลขสไลด์ 5">
            <a:extLst>
              <a:ext uri="{FF2B5EF4-FFF2-40B4-BE49-F238E27FC236}">
                <a16:creationId xmlns:a16="http://schemas.microsoft.com/office/drawing/2014/main" id="{703BD489-D56A-44C3-8018-F2921440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E08ECC-A18D-4351-8324-01B519D818DC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th-TH" altLang="th-TH" sz="1400"/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C8E648F0-65FE-432B-80F2-110411448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54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en-US" altLang="th-TH" sz="2800"/>
          </a:p>
        </p:txBody>
      </p:sp>
      <p:sp>
        <p:nvSpPr>
          <p:cNvPr id="27653" name="Rectangle 4">
            <a:extLst>
              <a:ext uri="{FF2B5EF4-FFF2-40B4-BE49-F238E27FC236}">
                <a16:creationId xmlns:a16="http://schemas.microsoft.com/office/drawing/2014/main" id="{85001AFB-90D6-4379-9DC8-1372F6108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6EA15414-A55C-41DD-B913-FDBAC44BA4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BBE341A4-6DDD-4DA1-99B4-CEF2252C5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DB386623-1385-46C7-BEDA-F4AA13B84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13">
            <a:extLst>
              <a:ext uri="{FF2B5EF4-FFF2-40B4-BE49-F238E27FC236}">
                <a16:creationId xmlns:a16="http://schemas.microsoft.com/office/drawing/2014/main" id="{668C8B00-E141-49E7-8185-950D4A395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980728"/>
            <a:chOff x="0" y="0"/>
            <a:chExt cx="5760" cy="43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77" name="Rectangle 14">
              <a:extLst>
                <a:ext uri="{FF2B5EF4-FFF2-40B4-BE49-F238E27FC236}">
                  <a16:creationId xmlns:a16="http://schemas.microsoft.com/office/drawing/2014/main" id="{601C1E0B-AC1C-430D-931D-6B480935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หน่วยที่ </a:t>
              </a:r>
              <a:r>
                <a:rPr lang="en-US" altLang="th-TH" sz="2800" b="1" i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altLang="th-TH" sz="2800" b="1" i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th-TH" altLang="th-TH" sz="2800" b="1" dirty="0">
                  <a:solidFill>
                    <a:schemeClr val="accent1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คุณสมบัติไดโอด</a:t>
              </a:r>
              <a:endParaRPr lang="en-US" altLang="th-TH" sz="28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3078" name="Picture 15">
              <a:extLst>
                <a:ext uri="{FF2B5EF4-FFF2-40B4-BE49-F238E27FC236}">
                  <a16:creationId xmlns:a16="http://schemas.microsoft.com/office/drawing/2014/main" id="{FCBFED7A-26E6-4A17-BF0E-68E46819B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"/>
              <a:ext cx="612" cy="40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E1F2659A-944C-453E-AE9B-15DBD0CBE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268760"/>
            <a:ext cx="76200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1992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441</Words>
  <Application>Microsoft Office PowerPoint</Application>
  <PresentationFormat>นำเสนอทางหน้าจอ (4:3)</PresentationFormat>
  <Paragraphs>120</Paragraphs>
  <Slides>18</Slides>
  <Notes>17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3</vt:i4>
      </vt:variant>
      <vt:variant>
        <vt:lpstr>ชื่อเรื่องสไลด์</vt:lpstr>
      </vt:variant>
      <vt:variant>
        <vt:i4>18</vt:i4>
      </vt:variant>
    </vt:vector>
  </HeadingPairs>
  <TitlesOfParts>
    <vt:vector size="29" baseType="lpstr">
      <vt:lpstr>Angsana New</vt:lpstr>
      <vt:lpstr>Arial</vt:lpstr>
      <vt:lpstr>Calibri</vt:lpstr>
      <vt:lpstr>Calibri Light</vt:lpstr>
      <vt:lpstr>Cambria Math</vt:lpstr>
      <vt:lpstr>Cordia New</vt:lpstr>
      <vt:lpstr>TH SarabunPSK</vt:lpstr>
      <vt:lpstr>ธีมของ Office</vt:lpstr>
      <vt:lpstr>สมการ</vt:lpstr>
      <vt:lpstr>Microsoft Visio 2003-2010 Drawing</vt:lpstr>
      <vt:lpstr>Visio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ไดโอด(Diode)</dc:title>
  <dc:creator>chatree</dc:creator>
  <cp:lastModifiedBy>นายชาตรี เริงชัยภูมิ</cp:lastModifiedBy>
  <cp:revision>53</cp:revision>
  <dcterms:created xsi:type="dcterms:W3CDTF">2014-05-14T10:23:27Z</dcterms:created>
  <dcterms:modified xsi:type="dcterms:W3CDTF">2022-04-13T06:12:03Z</dcterms:modified>
</cp:coreProperties>
</file>